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diagrams/data4.xml" ContentType="application/vnd.openxmlformats-officedocument.drawingml.diagramData+xml"/>
  <Override PartName="/ppt/diagrams/data1.xml" ContentType="application/vnd.openxmlformats-officedocument.drawingml.diagramData+xml"/>
  <Override PartName="/ppt/diagrams/data2.xml" ContentType="application/vnd.openxmlformats-officedocument.drawingml.diagramData+xml"/>
  <Override PartName="/ppt/diagrams/data3.xml" ContentType="application/vnd.openxmlformats-officedocument.drawingml.diagramData+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notesSlides/notesSlide2.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notesSlides/notesSlide1.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layout4.xml" ContentType="application/vnd.openxmlformats-officedocument.drawingml.diagramLayout+xml"/>
  <Override PartName="/ppt/diagrams/colors4.xml" ContentType="application/vnd.openxmlformats-officedocument.drawingml.diagramColors+xml"/>
  <Override PartName="/ppt/diagrams/drawing4.xml" ContentType="application/vnd.ms-office.drawingml.diagramDrawing+xml"/>
  <Override PartName="/ppt/diagrams/quickStyle4.xml" ContentType="application/vnd.openxmlformats-officedocument.drawingml.diagramStyl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4"/>
  </p:notesMasterIdLst>
  <p:sldIdLst>
    <p:sldId id="256" r:id="rId3"/>
    <p:sldId id="257" r:id="rId4"/>
    <p:sldId id="270" r:id="rId5"/>
    <p:sldId id="267" r:id="rId6"/>
    <p:sldId id="274" r:id="rId7"/>
    <p:sldId id="262" r:id="rId8"/>
    <p:sldId id="269" r:id="rId9"/>
    <p:sldId id="285" r:id="rId10"/>
    <p:sldId id="258" r:id="rId11"/>
    <p:sldId id="293" r:id="rId12"/>
    <p:sldId id="260" r:id="rId13"/>
    <p:sldId id="295" r:id="rId14"/>
    <p:sldId id="296" r:id="rId15"/>
    <p:sldId id="264" r:id="rId16"/>
    <p:sldId id="298" r:id="rId17"/>
    <p:sldId id="292" r:id="rId18"/>
    <p:sldId id="271" r:id="rId19"/>
    <p:sldId id="286" r:id="rId20"/>
    <p:sldId id="287" r:id="rId21"/>
    <p:sldId id="275" r:id="rId22"/>
    <p:sldId id="291"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368" autoAdjust="0"/>
    <p:restoredTop sz="94660"/>
  </p:normalViewPr>
  <p:slideViewPr>
    <p:cSldViewPr snapToGrid="0">
      <p:cViewPr varScale="1">
        <p:scale>
          <a:sx n="113" d="100"/>
          <a:sy n="113" d="100"/>
        </p:scale>
        <p:origin x="546"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customXml" Target="../customXml/item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customXml" Target="../customXml/item3.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 Id="rId30" Type="http://schemas.openxmlformats.org/officeDocument/2006/relationships/customXml" Target="../customXml/item2.xml"/></Relationships>
</file>

<file path=ppt/diagrams/_rels/data3.xml.rels><?xml version="1.0" encoding="UTF-8" standalone="yes"?>
<Relationships xmlns="http://schemas.openxmlformats.org/package/2006/relationships"><Relationship Id="rId8" Type="http://schemas.openxmlformats.org/officeDocument/2006/relationships/image" Target="../media/image10.sv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svg"/><Relationship Id="rId1" Type="http://schemas.openxmlformats.org/officeDocument/2006/relationships/image" Target="../media/image3.png"/><Relationship Id="rId6" Type="http://schemas.openxmlformats.org/officeDocument/2006/relationships/image" Target="../media/image8.svg"/><Relationship Id="rId5" Type="http://schemas.openxmlformats.org/officeDocument/2006/relationships/image" Target="../media/image7.png"/><Relationship Id="rId10" Type="http://schemas.openxmlformats.org/officeDocument/2006/relationships/image" Target="../media/image12.svg"/><Relationship Id="rId4" Type="http://schemas.openxmlformats.org/officeDocument/2006/relationships/image" Target="../media/image6.svg"/><Relationship Id="rId9" Type="http://schemas.openxmlformats.org/officeDocument/2006/relationships/image" Target="../media/image11.png"/></Relationships>
</file>

<file path=ppt/diagrams/_rels/data4.xml.rels><?xml version="1.0" encoding="UTF-8" standalone="yes"?>
<Relationships xmlns="http://schemas.openxmlformats.org/package/2006/relationships"><Relationship Id="rId8" Type="http://schemas.openxmlformats.org/officeDocument/2006/relationships/image" Target="../media/image16.svg"/><Relationship Id="rId3" Type="http://schemas.openxmlformats.org/officeDocument/2006/relationships/image" Target="../media/image5.png"/><Relationship Id="rId7" Type="http://schemas.openxmlformats.org/officeDocument/2006/relationships/image" Target="../media/image15.png"/><Relationship Id="rId2" Type="http://schemas.openxmlformats.org/officeDocument/2006/relationships/image" Target="../media/image10.svg"/><Relationship Id="rId1" Type="http://schemas.openxmlformats.org/officeDocument/2006/relationships/image" Target="../media/image9.png"/><Relationship Id="rId6" Type="http://schemas.openxmlformats.org/officeDocument/2006/relationships/image" Target="../media/image14.svg"/><Relationship Id="rId5" Type="http://schemas.openxmlformats.org/officeDocument/2006/relationships/image" Target="../media/image13.png"/><Relationship Id="rId10" Type="http://schemas.openxmlformats.org/officeDocument/2006/relationships/image" Target="../media/image18.svg"/><Relationship Id="rId4" Type="http://schemas.openxmlformats.org/officeDocument/2006/relationships/image" Target="../media/image6.svg"/><Relationship Id="rId9" Type="http://schemas.openxmlformats.org/officeDocument/2006/relationships/image" Target="../media/image17.png"/></Relationships>
</file>

<file path=ppt/diagrams/_rels/drawing3.xml.rels><?xml version="1.0" encoding="UTF-8" standalone="yes"?>
<Relationships xmlns="http://schemas.openxmlformats.org/package/2006/relationships"><Relationship Id="rId8" Type="http://schemas.openxmlformats.org/officeDocument/2006/relationships/image" Target="../media/image10.sv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svg"/><Relationship Id="rId1" Type="http://schemas.openxmlformats.org/officeDocument/2006/relationships/image" Target="../media/image3.png"/><Relationship Id="rId6" Type="http://schemas.openxmlformats.org/officeDocument/2006/relationships/image" Target="../media/image8.svg"/><Relationship Id="rId5" Type="http://schemas.openxmlformats.org/officeDocument/2006/relationships/image" Target="../media/image7.png"/><Relationship Id="rId10" Type="http://schemas.openxmlformats.org/officeDocument/2006/relationships/image" Target="../media/image12.svg"/><Relationship Id="rId4" Type="http://schemas.openxmlformats.org/officeDocument/2006/relationships/image" Target="../media/image6.svg"/><Relationship Id="rId9" Type="http://schemas.openxmlformats.org/officeDocument/2006/relationships/image" Target="../media/image11.png"/></Relationships>
</file>

<file path=ppt/diagrams/_rels/drawing4.xml.rels><?xml version="1.0" encoding="UTF-8" standalone="yes"?>
<Relationships xmlns="http://schemas.openxmlformats.org/package/2006/relationships"><Relationship Id="rId8" Type="http://schemas.openxmlformats.org/officeDocument/2006/relationships/image" Target="../media/image16.svg"/><Relationship Id="rId3" Type="http://schemas.openxmlformats.org/officeDocument/2006/relationships/image" Target="../media/image5.png"/><Relationship Id="rId7" Type="http://schemas.openxmlformats.org/officeDocument/2006/relationships/image" Target="../media/image15.png"/><Relationship Id="rId2" Type="http://schemas.openxmlformats.org/officeDocument/2006/relationships/image" Target="../media/image10.svg"/><Relationship Id="rId1" Type="http://schemas.openxmlformats.org/officeDocument/2006/relationships/image" Target="../media/image9.png"/><Relationship Id="rId6" Type="http://schemas.openxmlformats.org/officeDocument/2006/relationships/image" Target="../media/image14.svg"/><Relationship Id="rId5" Type="http://schemas.openxmlformats.org/officeDocument/2006/relationships/image" Target="../media/image13.png"/><Relationship Id="rId10" Type="http://schemas.openxmlformats.org/officeDocument/2006/relationships/image" Target="../media/image18.svg"/><Relationship Id="rId4" Type="http://schemas.openxmlformats.org/officeDocument/2006/relationships/image" Target="../media/image6.svg"/><Relationship Id="rId9" Type="http://schemas.openxmlformats.org/officeDocument/2006/relationships/image" Target="../media/image17.pn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18/5/colors/Iconchunking_colored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accent2">
        <a:alpha val="0"/>
      </a:schemeClr>
    </dgm:fillClrLst>
    <dgm:linClrLst meth="repeat">
      <a:schemeClr val="accent2">
        <a:alpha val="0"/>
      </a:schemeClr>
    </dgm:linClrLst>
    <dgm:effectClrLst/>
    <dgm:txLinClrLst/>
    <dgm:txFillClrLst meth="repeat">
      <a:schemeClr val="accent2"/>
      <a:schemeClr val="accent3"/>
      <a:schemeClr val="accent4"/>
      <a:schemeClr val="accent5"/>
      <a:schemeClr val="accent6"/>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18/5/colors/Iconchunking_colored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accent2">
        <a:alpha val="0"/>
      </a:schemeClr>
    </dgm:fillClrLst>
    <dgm:linClrLst meth="repeat">
      <a:schemeClr val="accent2">
        <a:alpha val="0"/>
      </a:schemeClr>
    </dgm:linClrLst>
    <dgm:effectClrLst/>
    <dgm:txLinClrLst/>
    <dgm:txFillClrLst meth="repeat">
      <a:schemeClr val="accent2"/>
      <a:schemeClr val="accent3"/>
      <a:schemeClr val="accent4"/>
      <a:schemeClr val="accent5"/>
      <a:schemeClr val="accent6"/>
    </dgm:txFillClrLst>
    <dgm:txEffectClrLst/>
  </dgm:styleLbl>
</dgm:colorsDef>
</file>

<file path=ppt/diagrams/data1.xml><?xml version="1.0" encoding="utf-8"?>
<dgm:dataModel xmlns:dgm="http://schemas.openxmlformats.org/drawingml/2006/diagram" xmlns:a="http://schemas.openxmlformats.org/drawingml/2006/main">
  <dgm:ptLst>
    <dgm:pt modelId="{64A5240A-735B-463F-8403-DCC4C9D069E0}" type="doc">
      <dgm:prSet loTypeId="urn:microsoft.com/office/officeart/2005/8/layout/bProcess2" loCatId="process" qsTypeId="urn:microsoft.com/office/officeart/2005/8/quickstyle/simple1" qsCatId="simple" csTypeId="urn:microsoft.com/office/officeart/2005/8/colors/colorful1" csCatId="colorful"/>
      <dgm:spPr/>
      <dgm:t>
        <a:bodyPr/>
        <a:lstStyle/>
        <a:p>
          <a:endParaRPr lang="en-US"/>
        </a:p>
      </dgm:t>
    </dgm:pt>
    <dgm:pt modelId="{E0F9A21C-EA6D-4A6A-B224-376C52CD02EA}">
      <dgm:prSet/>
      <dgm:spPr/>
      <dgm:t>
        <a:bodyPr/>
        <a:lstStyle/>
        <a:p>
          <a:r>
            <a:rPr lang="en-US"/>
            <a:t>Patient care and environments of care compromised</a:t>
          </a:r>
        </a:p>
      </dgm:t>
    </dgm:pt>
    <dgm:pt modelId="{9A7A05AC-87C8-4D01-A1BD-BD6C67D95262}" type="parTrans" cxnId="{EA60C1A8-03E3-4119-9622-22C6833E9696}">
      <dgm:prSet/>
      <dgm:spPr/>
      <dgm:t>
        <a:bodyPr/>
        <a:lstStyle/>
        <a:p>
          <a:endParaRPr lang="en-US"/>
        </a:p>
      </dgm:t>
    </dgm:pt>
    <dgm:pt modelId="{4D010BE8-C88E-4C47-AFDE-29B3F7BBE51D}" type="sibTrans" cxnId="{EA60C1A8-03E3-4119-9622-22C6833E9696}">
      <dgm:prSet/>
      <dgm:spPr/>
      <dgm:t>
        <a:bodyPr/>
        <a:lstStyle/>
        <a:p>
          <a:endParaRPr lang="en-US"/>
        </a:p>
      </dgm:t>
    </dgm:pt>
    <dgm:pt modelId="{A014817D-0D23-4A08-880E-C53A730B5932}">
      <dgm:prSet/>
      <dgm:spPr/>
      <dgm:t>
        <a:bodyPr/>
        <a:lstStyle/>
        <a:p>
          <a:r>
            <a:rPr lang="en-US"/>
            <a:t>Poor staff experience – perception-no action taken</a:t>
          </a:r>
        </a:p>
      </dgm:t>
    </dgm:pt>
    <dgm:pt modelId="{E29E0B0F-DC12-4CF5-9ACF-4D38402FA3BC}" type="parTrans" cxnId="{0DB82EF8-E634-4210-AEF1-D1AF6832A112}">
      <dgm:prSet/>
      <dgm:spPr/>
      <dgm:t>
        <a:bodyPr/>
        <a:lstStyle/>
        <a:p>
          <a:endParaRPr lang="en-US"/>
        </a:p>
      </dgm:t>
    </dgm:pt>
    <dgm:pt modelId="{773B1935-34B2-48D2-8BD9-562377FBB393}" type="sibTrans" cxnId="{0DB82EF8-E634-4210-AEF1-D1AF6832A112}">
      <dgm:prSet/>
      <dgm:spPr/>
      <dgm:t>
        <a:bodyPr/>
        <a:lstStyle/>
        <a:p>
          <a:endParaRPr lang="en-US"/>
        </a:p>
      </dgm:t>
    </dgm:pt>
    <dgm:pt modelId="{C00A1B65-343B-4115-98B5-D81D943A1F31}">
      <dgm:prSet/>
      <dgm:spPr/>
      <dgm:t>
        <a:bodyPr/>
        <a:lstStyle/>
        <a:p>
          <a:r>
            <a:rPr lang="en-US"/>
            <a:t>Urgent and Emergency Care pressures sustained</a:t>
          </a:r>
        </a:p>
      </dgm:t>
    </dgm:pt>
    <dgm:pt modelId="{A0DF5F6E-04D0-4C59-863C-A19F7EDF897C}" type="parTrans" cxnId="{AEE34121-AAC6-482E-9B4B-6917D9EC05E9}">
      <dgm:prSet/>
      <dgm:spPr/>
      <dgm:t>
        <a:bodyPr/>
        <a:lstStyle/>
        <a:p>
          <a:endParaRPr lang="en-US"/>
        </a:p>
      </dgm:t>
    </dgm:pt>
    <dgm:pt modelId="{314A3DD9-52FB-4B14-82CD-551C4547FC30}" type="sibTrans" cxnId="{AEE34121-AAC6-482E-9B4B-6917D9EC05E9}">
      <dgm:prSet/>
      <dgm:spPr/>
      <dgm:t>
        <a:bodyPr/>
        <a:lstStyle/>
        <a:p>
          <a:endParaRPr lang="en-US"/>
        </a:p>
      </dgm:t>
    </dgm:pt>
    <dgm:pt modelId="{FC6D104D-C115-4564-9C37-70718F345E95}">
      <dgm:prSet/>
      <dgm:spPr/>
      <dgm:t>
        <a:bodyPr/>
        <a:lstStyle/>
        <a:p>
          <a:r>
            <a:rPr lang="en-US"/>
            <a:t>Multiple reviews including external bodies: GIRFT/HIW/MAG – ED overcrowding, patient harm, increased mortality</a:t>
          </a:r>
        </a:p>
      </dgm:t>
    </dgm:pt>
    <dgm:pt modelId="{29ED3078-6348-4540-A5CC-EAEF8376F355}" type="parTrans" cxnId="{23587F6B-3A4D-4B03-A69F-9F4E7DCBE41C}">
      <dgm:prSet/>
      <dgm:spPr/>
      <dgm:t>
        <a:bodyPr/>
        <a:lstStyle/>
        <a:p>
          <a:endParaRPr lang="en-US"/>
        </a:p>
      </dgm:t>
    </dgm:pt>
    <dgm:pt modelId="{9C1F9CEA-A143-4809-B015-4027A2E80005}" type="sibTrans" cxnId="{23587F6B-3A4D-4B03-A69F-9F4E7DCBE41C}">
      <dgm:prSet/>
      <dgm:spPr/>
      <dgm:t>
        <a:bodyPr/>
        <a:lstStyle/>
        <a:p>
          <a:endParaRPr lang="en-US"/>
        </a:p>
      </dgm:t>
    </dgm:pt>
    <dgm:pt modelId="{A377E2A6-DF92-4C89-8767-ED8C0DD22FE2}">
      <dgm:prSet/>
      <dgm:spPr/>
      <dgm:t>
        <a:bodyPr/>
        <a:lstStyle/>
        <a:p>
          <a:r>
            <a:rPr lang="en-US"/>
            <a:t>Clinically optimised patient flow problem – high volumes of patients waiting for onward care or placement</a:t>
          </a:r>
        </a:p>
      </dgm:t>
    </dgm:pt>
    <dgm:pt modelId="{B340DD57-4299-4B73-98C5-EC74A5F0D74F}" type="parTrans" cxnId="{2EC504F8-DD4E-4682-8C3B-A5B7623B2328}">
      <dgm:prSet/>
      <dgm:spPr/>
      <dgm:t>
        <a:bodyPr/>
        <a:lstStyle/>
        <a:p>
          <a:endParaRPr lang="en-US"/>
        </a:p>
      </dgm:t>
    </dgm:pt>
    <dgm:pt modelId="{3A979C70-62B0-48E5-9DE4-1BACC0BDDEC0}" type="sibTrans" cxnId="{2EC504F8-DD4E-4682-8C3B-A5B7623B2328}">
      <dgm:prSet/>
      <dgm:spPr/>
      <dgm:t>
        <a:bodyPr/>
        <a:lstStyle/>
        <a:p>
          <a:endParaRPr lang="en-US"/>
        </a:p>
      </dgm:t>
    </dgm:pt>
    <dgm:pt modelId="{D26BAE80-9548-4E1A-8D7E-16144899AB26}">
      <dgm:prSet/>
      <dgm:spPr/>
      <dgm:t>
        <a:bodyPr/>
        <a:lstStyle/>
        <a:p>
          <a:r>
            <a:rPr lang="en-US"/>
            <a:t>Overcrowding of all ‘front door’ services – OPAU/AMU/ED</a:t>
          </a:r>
        </a:p>
      </dgm:t>
    </dgm:pt>
    <dgm:pt modelId="{B4440799-041D-45D3-BA12-7EFFF5E273C1}" type="parTrans" cxnId="{C78CADA9-6E5F-4388-8CB5-81D6AF28E836}">
      <dgm:prSet/>
      <dgm:spPr/>
      <dgm:t>
        <a:bodyPr/>
        <a:lstStyle/>
        <a:p>
          <a:endParaRPr lang="en-US"/>
        </a:p>
      </dgm:t>
    </dgm:pt>
    <dgm:pt modelId="{E8FEC541-3C80-4AEA-8EDD-9BC5E5B5E150}" type="sibTrans" cxnId="{C78CADA9-6E5F-4388-8CB5-81D6AF28E836}">
      <dgm:prSet/>
      <dgm:spPr/>
      <dgm:t>
        <a:bodyPr/>
        <a:lstStyle/>
        <a:p>
          <a:endParaRPr lang="en-US"/>
        </a:p>
      </dgm:t>
    </dgm:pt>
    <dgm:pt modelId="{21E7C386-E68C-4434-8C1B-46AB1717E55E}">
      <dgm:prSet/>
      <dgm:spPr/>
      <dgm:t>
        <a:bodyPr/>
        <a:lstStyle/>
        <a:p>
          <a:r>
            <a:rPr lang="en-US"/>
            <a:t>Significant patient flow challenges – long waits for beds in ED &amp; AMU</a:t>
          </a:r>
        </a:p>
      </dgm:t>
    </dgm:pt>
    <dgm:pt modelId="{177BCFE2-606D-4A10-B626-1B7D8852CBCD}" type="parTrans" cxnId="{EA69CACF-D243-4DCD-B484-7F991D7792FB}">
      <dgm:prSet/>
      <dgm:spPr/>
      <dgm:t>
        <a:bodyPr/>
        <a:lstStyle/>
        <a:p>
          <a:endParaRPr lang="en-US"/>
        </a:p>
      </dgm:t>
    </dgm:pt>
    <dgm:pt modelId="{453FA5DE-A8B7-472A-A139-F79033F02611}" type="sibTrans" cxnId="{EA69CACF-D243-4DCD-B484-7F991D7792FB}">
      <dgm:prSet/>
      <dgm:spPr/>
      <dgm:t>
        <a:bodyPr/>
        <a:lstStyle/>
        <a:p>
          <a:endParaRPr lang="en-US"/>
        </a:p>
      </dgm:t>
    </dgm:pt>
    <dgm:pt modelId="{E3A9A4EB-6C4A-44BD-8C75-6F6F4359BE82}">
      <dgm:prSet/>
      <dgm:spPr/>
      <dgm:t>
        <a:bodyPr/>
        <a:lstStyle/>
        <a:p>
          <a:r>
            <a:rPr lang="en-US"/>
            <a:t>Ambulance handover challenges – long delays for patients to get to hospital in an emergency</a:t>
          </a:r>
        </a:p>
      </dgm:t>
    </dgm:pt>
    <dgm:pt modelId="{F48251B1-BE36-405A-A973-67340AA0770F}" type="parTrans" cxnId="{D6A9CED7-7281-41AF-8281-C8A3EAFB8865}">
      <dgm:prSet/>
      <dgm:spPr/>
      <dgm:t>
        <a:bodyPr/>
        <a:lstStyle/>
        <a:p>
          <a:endParaRPr lang="en-US"/>
        </a:p>
      </dgm:t>
    </dgm:pt>
    <dgm:pt modelId="{7905C94E-6A2A-483C-8EDE-947EEBBD9DEE}" type="sibTrans" cxnId="{D6A9CED7-7281-41AF-8281-C8A3EAFB8865}">
      <dgm:prSet/>
      <dgm:spPr/>
      <dgm:t>
        <a:bodyPr/>
        <a:lstStyle/>
        <a:p>
          <a:endParaRPr lang="en-US"/>
        </a:p>
      </dgm:t>
    </dgm:pt>
    <dgm:pt modelId="{8FD0DBBF-BFE5-4A91-8B5B-7B212F8C09AE}" type="pres">
      <dgm:prSet presAssocID="{64A5240A-735B-463F-8403-DCC4C9D069E0}" presName="diagram" presStyleCnt="0">
        <dgm:presLayoutVars>
          <dgm:dir/>
          <dgm:resizeHandles/>
        </dgm:presLayoutVars>
      </dgm:prSet>
      <dgm:spPr/>
    </dgm:pt>
    <dgm:pt modelId="{82648F9E-95FB-46D8-833F-23819257BE3B}" type="pres">
      <dgm:prSet presAssocID="{E0F9A21C-EA6D-4A6A-B224-376C52CD02EA}" presName="firstNode" presStyleLbl="node1" presStyleIdx="0" presStyleCnt="8">
        <dgm:presLayoutVars>
          <dgm:bulletEnabled val="1"/>
        </dgm:presLayoutVars>
      </dgm:prSet>
      <dgm:spPr/>
    </dgm:pt>
    <dgm:pt modelId="{A72BEA19-7450-444B-BF6A-C0F35DABC0BE}" type="pres">
      <dgm:prSet presAssocID="{4D010BE8-C88E-4C47-AFDE-29B3F7BBE51D}" presName="sibTrans" presStyleLbl="sibTrans2D1" presStyleIdx="0" presStyleCnt="7"/>
      <dgm:spPr/>
    </dgm:pt>
    <dgm:pt modelId="{95D94816-C1BB-4D1B-AF80-9E19F65BC317}" type="pres">
      <dgm:prSet presAssocID="{A014817D-0D23-4A08-880E-C53A730B5932}" presName="middleNode" presStyleCnt="0"/>
      <dgm:spPr/>
    </dgm:pt>
    <dgm:pt modelId="{FC798A45-4C8B-40DB-AB8E-C6E885AD10B2}" type="pres">
      <dgm:prSet presAssocID="{A014817D-0D23-4A08-880E-C53A730B5932}" presName="padding" presStyleLbl="node1" presStyleIdx="0" presStyleCnt="8"/>
      <dgm:spPr/>
    </dgm:pt>
    <dgm:pt modelId="{9DD6EC50-116B-46BB-8FFD-798653EFD5AE}" type="pres">
      <dgm:prSet presAssocID="{A014817D-0D23-4A08-880E-C53A730B5932}" presName="shape" presStyleLbl="node1" presStyleIdx="1" presStyleCnt="8">
        <dgm:presLayoutVars>
          <dgm:bulletEnabled val="1"/>
        </dgm:presLayoutVars>
      </dgm:prSet>
      <dgm:spPr/>
    </dgm:pt>
    <dgm:pt modelId="{167C4CCC-24C0-4367-B70F-FA39F0359363}" type="pres">
      <dgm:prSet presAssocID="{773B1935-34B2-48D2-8BD9-562377FBB393}" presName="sibTrans" presStyleLbl="sibTrans2D1" presStyleIdx="1" presStyleCnt="7"/>
      <dgm:spPr/>
    </dgm:pt>
    <dgm:pt modelId="{F73A864F-A908-4DAE-9C00-D643C8A5F132}" type="pres">
      <dgm:prSet presAssocID="{C00A1B65-343B-4115-98B5-D81D943A1F31}" presName="middleNode" presStyleCnt="0"/>
      <dgm:spPr/>
    </dgm:pt>
    <dgm:pt modelId="{4DAFE175-89BD-45A9-9316-4317482DA608}" type="pres">
      <dgm:prSet presAssocID="{C00A1B65-343B-4115-98B5-D81D943A1F31}" presName="padding" presStyleLbl="node1" presStyleIdx="1" presStyleCnt="8"/>
      <dgm:spPr/>
    </dgm:pt>
    <dgm:pt modelId="{6EF07A78-A47F-4B09-9A7B-8A5A3D7F8F2E}" type="pres">
      <dgm:prSet presAssocID="{C00A1B65-343B-4115-98B5-D81D943A1F31}" presName="shape" presStyleLbl="node1" presStyleIdx="2" presStyleCnt="8">
        <dgm:presLayoutVars>
          <dgm:bulletEnabled val="1"/>
        </dgm:presLayoutVars>
      </dgm:prSet>
      <dgm:spPr/>
    </dgm:pt>
    <dgm:pt modelId="{8FF8E1A8-D5B0-4CB6-96D5-2A6A053D56F9}" type="pres">
      <dgm:prSet presAssocID="{314A3DD9-52FB-4B14-82CD-551C4547FC30}" presName="sibTrans" presStyleLbl="sibTrans2D1" presStyleIdx="2" presStyleCnt="7"/>
      <dgm:spPr/>
    </dgm:pt>
    <dgm:pt modelId="{B9302C27-A3DF-47EB-93EE-B257511EE8FD}" type="pres">
      <dgm:prSet presAssocID="{FC6D104D-C115-4564-9C37-70718F345E95}" presName="middleNode" presStyleCnt="0"/>
      <dgm:spPr/>
    </dgm:pt>
    <dgm:pt modelId="{D85EAEBD-EDE1-420E-8E5D-F9FDCA7ADCA2}" type="pres">
      <dgm:prSet presAssocID="{FC6D104D-C115-4564-9C37-70718F345E95}" presName="padding" presStyleLbl="node1" presStyleIdx="2" presStyleCnt="8"/>
      <dgm:spPr/>
    </dgm:pt>
    <dgm:pt modelId="{A04EC4B9-B043-4110-BB13-29DE689A5D4F}" type="pres">
      <dgm:prSet presAssocID="{FC6D104D-C115-4564-9C37-70718F345E95}" presName="shape" presStyleLbl="node1" presStyleIdx="3" presStyleCnt="8">
        <dgm:presLayoutVars>
          <dgm:bulletEnabled val="1"/>
        </dgm:presLayoutVars>
      </dgm:prSet>
      <dgm:spPr/>
    </dgm:pt>
    <dgm:pt modelId="{81555CF1-6AE6-452C-B32B-F1D535E61268}" type="pres">
      <dgm:prSet presAssocID="{9C1F9CEA-A143-4809-B015-4027A2E80005}" presName="sibTrans" presStyleLbl="sibTrans2D1" presStyleIdx="3" presStyleCnt="7"/>
      <dgm:spPr/>
    </dgm:pt>
    <dgm:pt modelId="{E292E8A2-728C-4BA6-9CEC-1B98D286A16B}" type="pres">
      <dgm:prSet presAssocID="{A377E2A6-DF92-4C89-8767-ED8C0DD22FE2}" presName="middleNode" presStyleCnt="0"/>
      <dgm:spPr/>
    </dgm:pt>
    <dgm:pt modelId="{1795D64A-DF8B-4032-9F52-066330E759C5}" type="pres">
      <dgm:prSet presAssocID="{A377E2A6-DF92-4C89-8767-ED8C0DD22FE2}" presName="padding" presStyleLbl="node1" presStyleIdx="3" presStyleCnt="8"/>
      <dgm:spPr/>
    </dgm:pt>
    <dgm:pt modelId="{CEC294AD-BEF4-40BA-A7F7-59D7898BD7EA}" type="pres">
      <dgm:prSet presAssocID="{A377E2A6-DF92-4C89-8767-ED8C0DD22FE2}" presName="shape" presStyleLbl="node1" presStyleIdx="4" presStyleCnt="8">
        <dgm:presLayoutVars>
          <dgm:bulletEnabled val="1"/>
        </dgm:presLayoutVars>
      </dgm:prSet>
      <dgm:spPr/>
    </dgm:pt>
    <dgm:pt modelId="{2F9C964A-7C39-4966-9D95-52903782AFD8}" type="pres">
      <dgm:prSet presAssocID="{3A979C70-62B0-48E5-9DE4-1BACC0BDDEC0}" presName="sibTrans" presStyleLbl="sibTrans2D1" presStyleIdx="4" presStyleCnt="7"/>
      <dgm:spPr/>
    </dgm:pt>
    <dgm:pt modelId="{D6933DE9-6183-4DB8-AA96-38755C6314A9}" type="pres">
      <dgm:prSet presAssocID="{D26BAE80-9548-4E1A-8D7E-16144899AB26}" presName="middleNode" presStyleCnt="0"/>
      <dgm:spPr/>
    </dgm:pt>
    <dgm:pt modelId="{E6FD19BC-1F93-49FA-8823-451063AF083E}" type="pres">
      <dgm:prSet presAssocID="{D26BAE80-9548-4E1A-8D7E-16144899AB26}" presName="padding" presStyleLbl="node1" presStyleIdx="4" presStyleCnt="8"/>
      <dgm:spPr/>
    </dgm:pt>
    <dgm:pt modelId="{AF4BD322-03F5-4044-9F62-8BB8E2AC525E}" type="pres">
      <dgm:prSet presAssocID="{D26BAE80-9548-4E1A-8D7E-16144899AB26}" presName="shape" presStyleLbl="node1" presStyleIdx="5" presStyleCnt="8">
        <dgm:presLayoutVars>
          <dgm:bulletEnabled val="1"/>
        </dgm:presLayoutVars>
      </dgm:prSet>
      <dgm:spPr/>
    </dgm:pt>
    <dgm:pt modelId="{6C203A7C-95DE-4840-8B7B-C39973670832}" type="pres">
      <dgm:prSet presAssocID="{E8FEC541-3C80-4AEA-8EDD-9BC5E5B5E150}" presName="sibTrans" presStyleLbl="sibTrans2D1" presStyleIdx="5" presStyleCnt="7"/>
      <dgm:spPr/>
    </dgm:pt>
    <dgm:pt modelId="{9AD2FC4D-EEB2-431D-B021-0B2A3BCE77CB}" type="pres">
      <dgm:prSet presAssocID="{21E7C386-E68C-4434-8C1B-46AB1717E55E}" presName="middleNode" presStyleCnt="0"/>
      <dgm:spPr/>
    </dgm:pt>
    <dgm:pt modelId="{652799C6-11C5-41A2-82BE-97BEB566224C}" type="pres">
      <dgm:prSet presAssocID="{21E7C386-E68C-4434-8C1B-46AB1717E55E}" presName="padding" presStyleLbl="node1" presStyleIdx="5" presStyleCnt="8"/>
      <dgm:spPr/>
    </dgm:pt>
    <dgm:pt modelId="{D226181C-70F6-4101-B72F-4BE5CC3929C8}" type="pres">
      <dgm:prSet presAssocID="{21E7C386-E68C-4434-8C1B-46AB1717E55E}" presName="shape" presStyleLbl="node1" presStyleIdx="6" presStyleCnt="8">
        <dgm:presLayoutVars>
          <dgm:bulletEnabled val="1"/>
        </dgm:presLayoutVars>
      </dgm:prSet>
      <dgm:spPr/>
    </dgm:pt>
    <dgm:pt modelId="{C102DB9C-C2A5-4F03-88F6-7354E14A83B3}" type="pres">
      <dgm:prSet presAssocID="{453FA5DE-A8B7-472A-A139-F79033F02611}" presName="sibTrans" presStyleLbl="sibTrans2D1" presStyleIdx="6" presStyleCnt="7"/>
      <dgm:spPr/>
    </dgm:pt>
    <dgm:pt modelId="{6392117C-F400-4410-9C27-91A6332958C1}" type="pres">
      <dgm:prSet presAssocID="{E3A9A4EB-6C4A-44BD-8C75-6F6F4359BE82}" presName="lastNode" presStyleLbl="node1" presStyleIdx="7" presStyleCnt="8">
        <dgm:presLayoutVars>
          <dgm:bulletEnabled val="1"/>
        </dgm:presLayoutVars>
      </dgm:prSet>
      <dgm:spPr/>
    </dgm:pt>
  </dgm:ptLst>
  <dgm:cxnLst>
    <dgm:cxn modelId="{02442111-7566-4740-BF9D-2E53CD55D91D}" type="presOf" srcId="{64A5240A-735B-463F-8403-DCC4C9D069E0}" destId="{8FD0DBBF-BFE5-4A91-8B5B-7B212F8C09AE}" srcOrd="0" destOrd="0" presId="urn:microsoft.com/office/officeart/2005/8/layout/bProcess2"/>
    <dgm:cxn modelId="{47B75719-8666-4DC8-8D66-9DA62611A174}" type="presOf" srcId="{453FA5DE-A8B7-472A-A139-F79033F02611}" destId="{C102DB9C-C2A5-4F03-88F6-7354E14A83B3}" srcOrd="0" destOrd="0" presId="urn:microsoft.com/office/officeart/2005/8/layout/bProcess2"/>
    <dgm:cxn modelId="{AEE34121-AAC6-482E-9B4B-6917D9EC05E9}" srcId="{64A5240A-735B-463F-8403-DCC4C9D069E0}" destId="{C00A1B65-343B-4115-98B5-D81D943A1F31}" srcOrd="2" destOrd="0" parTransId="{A0DF5F6E-04D0-4C59-863C-A19F7EDF897C}" sibTransId="{314A3DD9-52FB-4B14-82CD-551C4547FC30}"/>
    <dgm:cxn modelId="{15A22539-FFB7-4E2F-A005-62EBF4164FE4}" type="presOf" srcId="{3A979C70-62B0-48E5-9DE4-1BACC0BDDEC0}" destId="{2F9C964A-7C39-4966-9D95-52903782AFD8}" srcOrd="0" destOrd="0" presId="urn:microsoft.com/office/officeart/2005/8/layout/bProcess2"/>
    <dgm:cxn modelId="{CFA2BB5D-B818-4C59-B3A2-6F57947BE979}" type="presOf" srcId="{C00A1B65-343B-4115-98B5-D81D943A1F31}" destId="{6EF07A78-A47F-4B09-9A7B-8A5A3D7F8F2E}" srcOrd="0" destOrd="0" presId="urn:microsoft.com/office/officeart/2005/8/layout/bProcess2"/>
    <dgm:cxn modelId="{909B8C5E-92BE-4F7D-AEB6-6A36C37D0557}" type="presOf" srcId="{4D010BE8-C88E-4C47-AFDE-29B3F7BBE51D}" destId="{A72BEA19-7450-444B-BF6A-C0F35DABC0BE}" srcOrd="0" destOrd="0" presId="urn:microsoft.com/office/officeart/2005/8/layout/bProcess2"/>
    <dgm:cxn modelId="{DE510A60-2C46-41F3-B50E-2585F7354B33}" type="presOf" srcId="{773B1935-34B2-48D2-8BD9-562377FBB393}" destId="{167C4CCC-24C0-4367-B70F-FA39F0359363}" srcOrd="0" destOrd="0" presId="urn:microsoft.com/office/officeart/2005/8/layout/bProcess2"/>
    <dgm:cxn modelId="{AB807765-1222-4FC6-90BD-11B97EBC1441}" type="presOf" srcId="{E0F9A21C-EA6D-4A6A-B224-376C52CD02EA}" destId="{82648F9E-95FB-46D8-833F-23819257BE3B}" srcOrd="0" destOrd="0" presId="urn:microsoft.com/office/officeart/2005/8/layout/bProcess2"/>
    <dgm:cxn modelId="{4BAB4F46-1DDF-4C66-AE47-A0DBC89470B8}" type="presOf" srcId="{E3A9A4EB-6C4A-44BD-8C75-6F6F4359BE82}" destId="{6392117C-F400-4410-9C27-91A6332958C1}" srcOrd="0" destOrd="0" presId="urn:microsoft.com/office/officeart/2005/8/layout/bProcess2"/>
    <dgm:cxn modelId="{23587F6B-3A4D-4B03-A69F-9F4E7DCBE41C}" srcId="{64A5240A-735B-463F-8403-DCC4C9D069E0}" destId="{FC6D104D-C115-4564-9C37-70718F345E95}" srcOrd="3" destOrd="0" parTransId="{29ED3078-6348-4540-A5CC-EAEF8376F355}" sibTransId="{9C1F9CEA-A143-4809-B015-4027A2E80005}"/>
    <dgm:cxn modelId="{BE36E871-C6DB-4196-9DCB-4CEC6B6F0707}" type="presOf" srcId="{E8FEC541-3C80-4AEA-8EDD-9BC5E5B5E150}" destId="{6C203A7C-95DE-4840-8B7B-C39973670832}" srcOrd="0" destOrd="0" presId="urn:microsoft.com/office/officeart/2005/8/layout/bProcess2"/>
    <dgm:cxn modelId="{EA60C1A8-03E3-4119-9622-22C6833E9696}" srcId="{64A5240A-735B-463F-8403-DCC4C9D069E0}" destId="{E0F9A21C-EA6D-4A6A-B224-376C52CD02EA}" srcOrd="0" destOrd="0" parTransId="{9A7A05AC-87C8-4D01-A1BD-BD6C67D95262}" sibTransId="{4D010BE8-C88E-4C47-AFDE-29B3F7BBE51D}"/>
    <dgm:cxn modelId="{42C8E1A8-DC4A-43ED-A04B-BF4E467282AB}" type="presOf" srcId="{21E7C386-E68C-4434-8C1B-46AB1717E55E}" destId="{D226181C-70F6-4101-B72F-4BE5CC3929C8}" srcOrd="0" destOrd="0" presId="urn:microsoft.com/office/officeart/2005/8/layout/bProcess2"/>
    <dgm:cxn modelId="{C78CADA9-6E5F-4388-8CB5-81D6AF28E836}" srcId="{64A5240A-735B-463F-8403-DCC4C9D069E0}" destId="{D26BAE80-9548-4E1A-8D7E-16144899AB26}" srcOrd="5" destOrd="0" parTransId="{B4440799-041D-45D3-BA12-7EFFF5E273C1}" sibTransId="{E8FEC541-3C80-4AEA-8EDD-9BC5E5B5E150}"/>
    <dgm:cxn modelId="{1E0C30AE-88D3-4B4B-8C31-C61F12166E8D}" type="presOf" srcId="{314A3DD9-52FB-4B14-82CD-551C4547FC30}" destId="{8FF8E1A8-D5B0-4CB6-96D5-2A6A053D56F9}" srcOrd="0" destOrd="0" presId="urn:microsoft.com/office/officeart/2005/8/layout/bProcess2"/>
    <dgm:cxn modelId="{8EC338AF-6071-4B4C-9CAE-692F9258FAF6}" type="presOf" srcId="{9C1F9CEA-A143-4809-B015-4027A2E80005}" destId="{81555CF1-6AE6-452C-B32B-F1D535E61268}" srcOrd="0" destOrd="0" presId="urn:microsoft.com/office/officeart/2005/8/layout/bProcess2"/>
    <dgm:cxn modelId="{EA69CACF-D243-4DCD-B484-7F991D7792FB}" srcId="{64A5240A-735B-463F-8403-DCC4C9D069E0}" destId="{21E7C386-E68C-4434-8C1B-46AB1717E55E}" srcOrd="6" destOrd="0" parTransId="{177BCFE2-606D-4A10-B626-1B7D8852CBCD}" sibTransId="{453FA5DE-A8B7-472A-A139-F79033F02611}"/>
    <dgm:cxn modelId="{57911AD4-208B-4F17-8364-7DDE3562B94B}" type="presOf" srcId="{FC6D104D-C115-4564-9C37-70718F345E95}" destId="{A04EC4B9-B043-4110-BB13-29DE689A5D4F}" srcOrd="0" destOrd="0" presId="urn:microsoft.com/office/officeart/2005/8/layout/bProcess2"/>
    <dgm:cxn modelId="{4B6164D5-DE96-43EA-B857-3F45A6FBB840}" type="presOf" srcId="{A377E2A6-DF92-4C89-8767-ED8C0DD22FE2}" destId="{CEC294AD-BEF4-40BA-A7F7-59D7898BD7EA}" srcOrd="0" destOrd="0" presId="urn:microsoft.com/office/officeart/2005/8/layout/bProcess2"/>
    <dgm:cxn modelId="{D6A9CED7-7281-41AF-8281-C8A3EAFB8865}" srcId="{64A5240A-735B-463F-8403-DCC4C9D069E0}" destId="{E3A9A4EB-6C4A-44BD-8C75-6F6F4359BE82}" srcOrd="7" destOrd="0" parTransId="{F48251B1-BE36-405A-A973-67340AA0770F}" sibTransId="{7905C94E-6A2A-483C-8EDE-947EEBBD9DEE}"/>
    <dgm:cxn modelId="{CF29CFD7-F8BD-434B-88EF-485E70309624}" type="presOf" srcId="{D26BAE80-9548-4E1A-8D7E-16144899AB26}" destId="{AF4BD322-03F5-4044-9F62-8BB8E2AC525E}" srcOrd="0" destOrd="0" presId="urn:microsoft.com/office/officeart/2005/8/layout/bProcess2"/>
    <dgm:cxn modelId="{861696F6-356B-414B-ADA5-9BCABED10F02}" type="presOf" srcId="{A014817D-0D23-4A08-880E-C53A730B5932}" destId="{9DD6EC50-116B-46BB-8FFD-798653EFD5AE}" srcOrd="0" destOrd="0" presId="urn:microsoft.com/office/officeart/2005/8/layout/bProcess2"/>
    <dgm:cxn modelId="{2EC504F8-DD4E-4682-8C3B-A5B7623B2328}" srcId="{64A5240A-735B-463F-8403-DCC4C9D069E0}" destId="{A377E2A6-DF92-4C89-8767-ED8C0DD22FE2}" srcOrd="4" destOrd="0" parTransId="{B340DD57-4299-4B73-98C5-EC74A5F0D74F}" sibTransId="{3A979C70-62B0-48E5-9DE4-1BACC0BDDEC0}"/>
    <dgm:cxn modelId="{0DB82EF8-E634-4210-AEF1-D1AF6832A112}" srcId="{64A5240A-735B-463F-8403-DCC4C9D069E0}" destId="{A014817D-0D23-4A08-880E-C53A730B5932}" srcOrd="1" destOrd="0" parTransId="{E29E0B0F-DC12-4CF5-9ACF-4D38402FA3BC}" sibTransId="{773B1935-34B2-48D2-8BD9-562377FBB393}"/>
    <dgm:cxn modelId="{62FB1774-1994-4F1C-94C9-68A3EA659663}" type="presParOf" srcId="{8FD0DBBF-BFE5-4A91-8B5B-7B212F8C09AE}" destId="{82648F9E-95FB-46D8-833F-23819257BE3B}" srcOrd="0" destOrd="0" presId="urn:microsoft.com/office/officeart/2005/8/layout/bProcess2"/>
    <dgm:cxn modelId="{332D4E11-9EE4-44B4-AFB4-C6866849D1C0}" type="presParOf" srcId="{8FD0DBBF-BFE5-4A91-8B5B-7B212F8C09AE}" destId="{A72BEA19-7450-444B-BF6A-C0F35DABC0BE}" srcOrd="1" destOrd="0" presId="urn:microsoft.com/office/officeart/2005/8/layout/bProcess2"/>
    <dgm:cxn modelId="{2B180290-513A-4379-9E1B-C6BD9A990325}" type="presParOf" srcId="{8FD0DBBF-BFE5-4A91-8B5B-7B212F8C09AE}" destId="{95D94816-C1BB-4D1B-AF80-9E19F65BC317}" srcOrd="2" destOrd="0" presId="urn:microsoft.com/office/officeart/2005/8/layout/bProcess2"/>
    <dgm:cxn modelId="{81361099-D0D2-4B8A-8CDB-E3AA8729E931}" type="presParOf" srcId="{95D94816-C1BB-4D1B-AF80-9E19F65BC317}" destId="{FC798A45-4C8B-40DB-AB8E-C6E885AD10B2}" srcOrd="0" destOrd="0" presId="urn:microsoft.com/office/officeart/2005/8/layout/bProcess2"/>
    <dgm:cxn modelId="{B14544D2-48F7-4A5B-B847-0657AE653417}" type="presParOf" srcId="{95D94816-C1BB-4D1B-AF80-9E19F65BC317}" destId="{9DD6EC50-116B-46BB-8FFD-798653EFD5AE}" srcOrd="1" destOrd="0" presId="urn:microsoft.com/office/officeart/2005/8/layout/bProcess2"/>
    <dgm:cxn modelId="{25B6EB9B-CAC3-48EB-BA89-58469D7CDEB8}" type="presParOf" srcId="{8FD0DBBF-BFE5-4A91-8B5B-7B212F8C09AE}" destId="{167C4CCC-24C0-4367-B70F-FA39F0359363}" srcOrd="3" destOrd="0" presId="urn:microsoft.com/office/officeart/2005/8/layout/bProcess2"/>
    <dgm:cxn modelId="{FB079980-6148-4BF7-AA8E-0F50634C1ECD}" type="presParOf" srcId="{8FD0DBBF-BFE5-4A91-8B5B-7B212F8C09AE}" destId="{F73A864F-A908-4DAE-9C00-D643C8A5F132}" srcOrd="4" destOrd="0" presId="urn:microsoft.com/office/officeart/2005/8/layout/bProcess2"/>
    <dgm:cxn modelId="{0841F4F0-D42E-46AD-99E3-14C017C66174}" type="presParOf" srcId="{F73A864F-A908-4DAE-9C00-D643C8A5F132}" destId="{4DAFE175-89BD-45A9-9316-4317482DA608}" srcOrd="0" destOrd="0" presId="urn:microsoft.com/office/officeart/2005/8/layout/bProcess2"/>
    <dgm:cxn modelId="{4F52EAD4-AA38-4393-98FB-A014D3772B86}" type="presParOf" srcId="{F73A864F-A908-4DAE-9C00-D643C8A5F132}" destId="{6EF07A78-A47F-4B09-9A7B-8A5A3D7F8F2E}" srcOrd="1" destOrd="0" presId="urn:microsoft.com/office/officeart/2005/8/layout/bProcess2"/>
    <dgm:cxn modelId="{0048ADC7-DF46-43CB-9212-95CE4C4B6972}" type="presParOf" srcId="{8FD0DBBF-BFE5-4A91-8B5B-7B212F8C09AE}" destId="{8FF8E1A8-D5B0-4CB6-96D5-2A6A053D56F9}" srcOrd="5" destOrd="0" presId="urn:microsoft.com/office/officeart/2005/8/layout/bProcess2"/>
    <dgm:cxn modelId="{3B4E9855-5E57-4539-BA49-AE55B4942DDE}" type="presParOf" srcId="{8FD0DBBF-BFE5-4A91-8B5B-7B212F8C09AE}" destId="{B9302C27-A3DF-47EB-93EE-B257511EE8FD}" srcOrd="6" destOrd="0" presId="urn:microsoft.com/office/officeart/2005/8/layout/bProcess2"/>
    <dgm:cxn modelId="{25A5E316-49CF-4809-A7EB-59E9973FD3F6}" type="presParOf" srcId="{B9302C27-A3DF-47EB-93EE-B257511EE8FD}" destId="{D85EAEBD-EDE1-420E-8E5D-F9FDCA7ADCA2}" srcOrd="0" destOrd="0" presId="urn:microsoft.com/office/officeart/2005/8/layout/bProcess2"/>
    <dgm:cxn modelId="{73EE0515-83AF-4D3A-A079-457CBDC40AD0}" type="presParOf" srcId="{B9302C27-A3DF-47EB-93EE-B257511EE8FD}" destId="{A04EC4B9-B043-4110-BB13-29DE689A5D4F}" srcOrd="1" destOrd="0" presId="urn:microsoft.com/office/officeart/2005/8/layout/bProcess2"/>
    <dgm:cxn modelId="{E238434D-12B9-4C94-8935-68F7BFFEDA47}" type="presParOf" srcId="{8FD0DBBF-BFE5-4A91-8B5B-7B212F8C09AE}" destId="{81555CF1-6AE6-452C-B32B-F1D535E61268}" srcOrd="7" destOrd="0" presId="urn:microsoft.com/office/officeart/2005/8/layout/bProcess2"/>
    <dgm:cxn modelId="{3014FBEE-5810-4561-9565-85680C988284}" type="presParOf" srcId="{8FD0DBBF-BFE5-4A91-8B5B-7B212F8C09AE}" destId="{E292E8A2-728C-4BA6-9CEC-1B98D286A16B}" srcOrd="8" destOrd="0" presId="urn:microsoft.com/office/officeart/2005/8/layout/bProcess2"/>
    <dgm:cxn modelId="{14302404-3A35-48FD-B964-B997276B951D}" type="presParOf" srcId="{E292E8A2-728C-4BA6-9CEC-1B98D286A16B}" destId="{1795D64A-DF8B-4032-9F52-066330E759C5}" srcOrd="0" destOrd="0" presId="urn:microsoft.com/office/officeart/2005/8/layout/bProcess2"/>
    <dgm:cxn modelId="{86F34706-8F04-4389-918E-0E18C30EAD37}" type="presParOf" srcId="{E292E8A2-728C-4BA6-9CEC-1B98D286A16B}" destId="{CEC294AD-BEF4-40BA-A7F7-59D7898BD7EA}" srcOrd="1" destOrd="0" presId="urn:microsoft.com/office/officeart/2005/8/layout/bProcess2"/>
    <dgm:cxn modelId="{8F2B4E98-ABE9-42A0-806A-853F7DB7C52B}" type="presParOf" srcId="{8FD0DBBF-BFE5-4A91-8B5B-7B212F8C09AE}" destId="{2F9C964A-7C39-4966-9D95-52903782AFD8}" srcOrd="9" destOrd="0" presId="urn:microsoft.com/office/officeart/2005/8/layout/bProcess2"/>
    <dgm:cxn modelId="{56A3D37E-B353-4F6C-A10B-A9679D51CE2C}" type="presParOf" srcId="{8FD0DBBF-BFE5-4A91-8B5B-7B212F8C09AE}" destId="{D6933DE9-6183-4DB8-AA96-38755C6314A9}" srcOrd="10" destOrd="0" presId="urn:microsoft.com/office/officeart/2005/8/layout/bProcess2"/>
    <dgm:cxn modelId="{41293C75-1B0A-45DD-B9AA-59FF893FBF41}" type="presParOf" srcId="{D6933DE9-6183-4DB8-AA96-38755C6314A9}" destId="{E6FD19BC-1F93-49FA-8823-451063AF083E}" srcOrd="0" destOrd="0" presId="urn:microsoft.com/office/officeart/2005/8/layout/bProcess2"/>
    <dgm:cxn modelId="{801F7E04-E4EA-4949-A06E-A0B5EFDFC5CB}" type="presParOf" srcId="{D6933DE9-6183-4DB8-AA96-38755C6314A9}" destId="{AF4BD322-03F5-4044-9F62-8BB8E2AC525E}" srcOrd="1" destOrd="0" presId="urn:microsoft.com/office/officeart/2005/8/layout/bProcess2"/>
    <dgm:cxn modelId="{36A7B29F-1DCD-4E08-BC53-A95BE19C3E2D}" type="presParOf" srcId="{8FD0DBBF-BFE5-4A91-8B5B-7B212F8C09AE}" destId="{6C203A7C-95DE-4840-8B7B-C39973670832}" srcOrd="11" destOrd="0" presId="urn:microsoft.com/office/officeart/2005/8/layout/bProcess2"/>
    <dgm:cxn modelId="{7A0F5909-01E6-480B-AFE3-F70EE1A60114}" type="presParOf" srcId="{8FD0DBBF-BFE5-4A91-8B5B-7B212F8C09AE}" destId="{9AD2FC4D-EEB2-431D-B021-0B2A3BCE77CB}" srcOrd="12" destOrd="0" presId="urn:microsoft.com/office/officeart/2005/8/layout/bProcess2"/>
    <dgm:cxn modelId="{4C6DB60D-276D-4A0C-A2D8-FE2E09DCB3C5}" type="presParOf" srcId="{9AD2FC4D-EEB2-431D-B021-0B2A3BCE77CB}" destId="{652799C6-11C5-41A2-82BE-97BEB566224C}" srcOrd="0" destOrd="0" presId="urn:microsoft.com/office/officeart/2005/8/layout/bProcess2"/>
    <dgm:cxn modelId="{067768A9-4E5F-478E-93F7-BA4D6A1A4339}" type="presParOf" srcId="{9AD2FC4D-EEB2-431D-B021-0B2A3BCE77CB}" destId="{D226181C-70F6-4101-B72F-4BE5CC3929C8}" srcOrd="1" destOrd="0" presId="urn:microsoft.com/office/officeart/2005/8/layout/bProcess2"/>
    <dgm:cxn modelId="{94AD55A8-347C-4602-B871-CA9F4A77AD67}" type="presParOf" srcId="{8FD0DBBF-BFE5-4A91-8B5B-7B212F8C09AE}" destId="{C102DB9C-C2A5-4F03-88F6-7354E14A83B3}" srcOrd="13" destOrd="0" presId="urn:microsoft.com/office/officeart/2005/8/layout/bProcess2"/>
    <dgm:cxn modelId="{D8826432-6C13-4469-8ECB-06586C422BA6}" type="presParOf" srcId="{8FD0DBBF-BFE5-4A91-8B5B-7B212F8C09AE}" destId="{6392117C-F400-4410-9C27-91A6332958C1}" srcOrd="14" destOrd="0" presId="urn:microsoft.com/office/officeart/2005/8/layout/b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F384AF3-0AB9-4224-9C20-AA79B573EC34}" type="doc">
      <dgm:prSet loTypeId="urn:microsoft.com/office/officeart/2005/8/layout/hProcess9" loCatId="process" qsTypeId="urn:microsoft.com/office/officeart/2005/8/quickstyle/3d5" qsCatId="3D" csTypeId="urn:microsoft.com/office/officeart/2005/8/colors/accent1_2" csCatId="accent1" phldr="1"/>
      <dgm:spPr/>
      <dgm:t>
        <a:bodyPr/>
        <a:lstStyle/>
        <a:p>
          <a:endParaRPr lang="en-GB"/>
        </a:p>
      </dgm:t>
    </dgm:pt>
    <dgm:pt modelId="{33B848F7-21D5-4DE2-AFA8-FA89E3F978BF}">
      <dgm:prSet phldrT="[Text]"/>
      <dgm:spPr/>
      <dgm:t>
        <a:bodyPr/>
        <a:lstStyle/>
        <a:p>
          <a:r>
            <a:rPr lang="en-GB" b="1" dirty="0"/>
            <a:t>PDSA: </a:t>
          </a:r>
          <a:r>
            <a:rPr lang="en-GB" dirty="0"/>
            <a:t>ED assessment &amp; referral to medicine </a:t>
          </a:r>
        </a:p>
      </dgm:t>
    </dgm:pt>
    <dgm:pt modelId="{109E004D-E6A7-4820-B97D-D69E73C55FF6}" type="parTrans" cxnId="{5FE57B76-F4C6-437D-8AD8-4E0BDC5405FC}">
      <dgm:prSet/>
      <dgm:spPr/>
      <dgm:t>
        <a:bodyPr/>
        <a:lstStyle/>
        <a:p>
          <a:endParaRPr lang="en-GB"/>
        </a:p>
      </dgm:t>
    </dgm:pt>
    <dgm:pt modelId="{92BF2B5F-80AC-43A6-BDED-234D534DFC12}" type="sibTrans" cxnId="{5FE57B76-F4C6-437D-8AD8-4E0BDC5405FC}">
      <dgm:prSet/>
      <dgm:spPr/>
      <dgm:t>
        <a:bodyPr/>
        <a:lstStyle/>
        <a:p>
          <a:endParaRPr lang="en-GB"/>
        </a:p>
      </dgm:t>
    </dgm:pt>
    <dgm:pt modelId="{757F7BED-3E7E-4F41-8692-CF561014C9C3}">
      <dgm:prSet phldrT="[Text]"/>
      <dgm:spPr/>
      <dgm:t>
        <a:bodyPr/>
        <a:lstStyle/>
        <a:p>
          <a:r>
            <a:rPr lang="en-GB" b="1" dirty="0"/>
            <a:t>PDSA: </a:t>
          </a:r>
          <a:r>
            <a:rPr lang="en-GB" dirty="0"/>
            <a:t>7-day SDEC service model</a:t>
          </a:r>
        </a:p>
      </dgm:t>
    </dgm:pt>
    <dgm:pt modelId="{2A41D9B9-A89D-464C-924B-6066940493F3}" type="parTrans" cxnId="{A09743A3-F540-4569-95E4-8D75E09C7DD3}">
      <dgm:prSet/>
      <dgm:spPr/>
      <dgm:t>
        <a:bodyPr/>
        <a:lstStyle/>
        <a:p>
          <a:endParaRPr lang="en-GB"/>
        </a:p>
      </dgm:t>
    </dgm:pt>
    <dgm:pt modelId="{807F9AF4-5017-4001-9CD8-A184625DC899}" type="sibTrans" cxnId="{A09743A3-F540-4569-95E4-8D75E09C7DD3}">
      <dgm:prSet/>
      <dgm:spPr/>
      <dgm:t>
        <a:bodyPr/>
        <a:lstStyle/>
        <a:p>
          <a:endParaRPr lang="en-GB"/>
        </a:p>
      </dgm:t>
    </dgm:pt>
    <dgm:pt modelId="{818DB9F8-67F3-4B72-93C9-7164CE63DEEB}">
      <dgm:prSet phldrT="[Text]"/>
      <dgm:spPr/>
      <dgm:t>
        <a:bodyPr/>
        <a:lstStyle/>
        <a:p>
          <a:r>
            <a:rPr lang="en-GB" b="1" dirty="0"/>
            <a:t>PDSA: </a:t>
          </a:r>
          <a:r>
            <a:rPr lang="en-GB" dirty="0"/>
            <a:t>Criteria to reside</a:t>
          </a:r>
        </a:p>
      </dgm:t>
    </dgm:pt>
    <dgm:pt modelId="{21F74CAD-719C-4422-97E8-C3E47340943F}" type="parTrans" cxnId="{50EF4FDA-C940-437E-A01E-DC4FCFAC2CB0}">
      <dgm:prSet/>
      <dgm:spPr/>
      <dgm:t>
        <a:bodyPr/>
        <a:lstStyle/>
        <a:p>
          <a:endParaRPr lang="en-GB"/>
        </a:p>
      </dgm:t>
    </dgm:pt>
    <dgm:pt modelId="{CDD6ACE8-A153-48FE-B1A5-85639BCB9250}" type="sibTrans" cxnId="{50EF4FDA-C940-437E-A01E-DC4FCFAC2CB0}">
      <dgm:prSet/>
      <dgm:spPr/>
      <dgm:t>
        <a:bodyPr/>
        <a:lstStyle/>
        <a:p>
          <a:endParaRPr lang="en-GB"/>
        </a:p>
      </dgm:t>
    </dgm:pt>
    <dgm:pt modelId="{E0D90F7E-642F-42BC-9FED-64FBEDCE98BF}">
      <dgm:prSet phldrT="[Text]"/>
      <dgm:spPr/>
      <dgm:t>
        <a:bodyPr/>
        <a:lstStyle/>
        <a:p>
          <a:r>
            <a:rPr lang="en-GB" b="1" dirty="0"/>
            <a:t>PDSA: </a:t>
          </a:r>
          <a:r>
            <a:rPr lang="en-GB" dirty="0"/>
            <a:t>Change in medical assessment model in AMU (yellow zone) </a:t>
          </a:r>
        </a:p>
      </dgm:t>
    </dgm:pt>
    <dgm:pt modelId="{EC447E11-3E23-4CC0-898A-B91D57EF7BC7}" type="parTrans" cxnId="{6D5DBDFB-CA82-4141-A280-9C6C61BEE409}">
      <dgm:prSet/>
      <dgm:spPr/>
      <dgm:t>
        <a:bodyPr/>
        <a:lstStyle/>
        <a:p>
          <a:endParaRPr lang="en-GB"/>
        </a:p>
      </dgm:t>
    </dgm:pt>
    <dgm:pt modelId="{6BD40313-76FD-482A-8BB9-CA6CD328F1F9}" type="sibTrans" cxnId="{6D5DBDFB-CA82-4141-A280-9C6C61BEE409}">
      <dgm:prSet/>
      <dgm:spPr/>
      <dgm:t>
        <a:bodyPr/>
        <a:lstStyle/>
        <a:p>
          <a:endParaRPr lang="en-GB"/>
        </a:p>
      </dgm:t>
    </dgm:pt>
    <dgm:pt modelId="{D3291EC4-1AF6-4C56-9023-13C03A272E16}">
      <dgm:prSet phldrT="[Text]"/>
      <dgm:spPr/>
      <dgm:t>
        <a:bodyPr/>
        <a:lstStyle/>
        <a:p>
          <a:r>
            <a:rPr lang="en-GB" b="1" dirty="0"/>
            <a:t>PDSA:</a:t>
          </a:r>
          <a:r>
            <a:rPr lang="en-GB" dirty="0"/>
            <a:t> Speciality assessment and patient assignment to specialty or GIM Bed pool</a:t>
          </a:r>
        </a:p>
      </dgm:t>
    </dgm:pt>
    <dgm:pt modelId="{45941842-697D-4FAF-B3E0-78FA86F2966A}" type="parTrans" cxnId="{91931AC5-954D-4A2D-ACDA-73FB956C7088}">
      <dgm:prSet/>
      <dgm:spPr/>
      <dgm:t>
        <a:bodyPr/>
        <a:lstStyle/>
        <a:p>
          <a:endParaRPr lang="en-GB"/>
        </a:p>
      </dgm:t>
    </dgm:pt>
    <dgm:pt modelId="{1E5D5A00-DDC3-43DE-BC45-920222BBEBD2}" type="sibTrans" cxnId="{91931AC5-954D-4A2D-ACDA-73FB956C7088}">
      <dgm:prSet/>
      <dgm:spPr/>
      <dgm:t>
        <a:bodyPr/>
        <a:lstStyle/>
        <a:p>
          <a:endParaRPr lang="en-GB"/>
        </a:p>
      </dgm:t>
    </dgm:pt>
    <dgm:pt modelId="{5B9B03F6-A18F-497A-A3B1-CE18629D3E11}" type="pres">
      <dgm:prSet presAssocID="{FF384AF3-0AB9-4224-9C20-AA79B573EC34}" presName="CompostProcess" presStyleCnt="0">
        <dgm:presLayoutVars>
          <dgm:dir/>
          <dgm:resizeHandles val="exact"/>
        </dgm:presLayoutVars>
      </dgm:prSet>
      <dgm:spPr/>
    </dgm:pt>
    <dgm:pt modelId="{8DF24C1F-C27B-4475-BBD7-1A4B77BFDEC4}" type="pres">
      <dgm:prSet presAssocID="{FF384AF3-0AB9-4224-9C20-AA79B573EC34}" presName="arrow" presStyleLbl="bgShp" presStyleIdx="0" presStyleCnt="1" custScaleX="117647"/>
      <dgm:spPr/>
    </dgm:pt>
    <dgm:pt modelId="{B2ED0FBB-6566-4C45-8C2D-FA4BF9CC7E17}" type="pres">
      <dgm:prSet presAssocID="{FF384AF3-0AB9-4224-9C20-AA79B573EC34}" presName="linearProcess" presStyleCnt="0"/>
      <dgm:spPr/>
    </dgm:pt>
    <dgm:pt modelId="{3BF180B7-DFDE-41FA-986C-D4A00F53E712}" type="pres">
      <dgm:prSet presAssocID="{33B848F7-21D5-4DE2-AFA8-FA89E3F978BF}" presName="textNode" presStyleLbl="node1" presStyleIdx="0" presStyleCnt="5" custScaleX="44603" custScaleY="77582" custLinFactX="-2171" custLinFactNeighborX="-100000" custLinFactNeighborY="-25159">
        <dgm:presLayoutVars>
          <dgm:bulletEnabled val="1"/>
        </dgm:presLayoutVars>
      </dgm:prSet>
      <dgm:spPr/>
    </dgm:pt>
    <dgm:pt modelId="{63C528B8-8610-493A-8C5D-CD0652071471}" type="pres">
      <dgm:prSet presAssocID="{92BF2B5F-80AC-43A6-BDED-234D534DFC12}" presName="sibTrans" presStyleCnt="0"/>
      <dgm:spPr/>
    </dgm:pt>
    <dgm:pt modelId="{FA23ACA7-4350-46F9-A77E-458BB2524C36}" type="pres">
      <dgm:prSet presAssocID="{E0D90F7E-642F-42BC-9FED-64FBEDCE98BF}" presName="textNode" presStyleLbl="node1" presStyleIdx="1" presStyleCnt="5" custScaleX="44445" custScaleY="76776" custLinFactNeighborX="-60250" custLinFactNeighborY="-26754">
        <dgm:presLayoutVars>
          <dgm:bulletEnabled val="1"/>
        </dgm:presLayoutVars>
      </dgm:prSet>
      <dgm:spPr/>
    </dgm:pt>
    <dgm:pt modelId="{76E54BBD-9BD9-4ABC-B774-F19EF77F91B9}" type="pres">
      <dgm:prSet presAssocID="{6BD40313-76FD-482A-8BB9-CA6CD328F1F9}" presName="sibTrans" presStyleCnt="0"/>
      <dgm:spPr/>
    </dgm:pt>
    <dgm:pt modelId="{E5445B18-0D42-40FE-843A-6758D6C0EB25}" type="pres">
      <dgm:prSet presAssocID="{D3291EC4-1AF6-4C56-9023-13C03A272E16}" presName="textNode" presStyleLbl="node1" presStyleIdx="2" presStyleCnt="5" custScaleX="44445" custScaleY="76776" custLinFactNeighborX="48515" custLinFactNeighborY="-27951">
        <dgm:presLayoutVars>
          <dgm:bulletEnabled val="1"/>
        </dgm:presLayoutVars>
      </dgm:prSet>
      <dgm:spPr/>
    </dgm:pt>
    <dgm:pt modelId="{1F5BE5EC-A8F0-4078-8C68-95F632C9D861}" type="pres">
      <dgm:prSet presAssocID="{1E5D5A00-DDC3-43DE-BC45-920222BBEBD2}" presName="sibTrans" presStyleCnt="0"/>
      <dgm:spPr/>
    </dgm:pt>
    <dgm:pt modelId="{7150396A-9B30-45D4-BD31-ADD6055BAC84}" type="pres">
      <dgm:prSet presAssocID="{757F7BED-3E7E-4F41-8692-CF561014C9C3}" presName="textNode" presStyleLbl="node1" presStyleIdx="3" presStyleCnt="5" custScaleX="44445" custScaleY="76776" custLinFactX="1060" custLinFactNeighborX="100000" custLinFactNeighborY="-27552">
        <dgm:presLayoutVars>
          <dgm:bulletEnabled val="1"/>
        </dgm:presLayoutVars>
      </dgm:prSet>
      <dgm:spPr/>
    </dgm:pt>
    <dgm:pt modelId="{368163AD-CADB-4718-8187-16C69434E4A3}" type="pres">
      <dgm:prSet presAssocID="{807F9AF4-5017-4001-9CD8-A184625DC899}" presName="sibTrans" presStyleCnt="0"/>
      <dgm:spPr/>
    </dgm:pt>
    <dgm:pt modelId="{E730ED47-41B0-4EA6-B9DF-9107EF4E29E4}" type="pres">
      <dgm:prSet presAssocID="{818DB9F8-67F3-4B72-93C9-7164CE63DEEB}" presName="textNode" presStyleLbl="node1" presStyleIdx="4" presStyleCnt="5" custScaleX="44445" custScaleY="76776" custLinFactX="7597" custLinFactNeighborX="100000" custLinFactNeighborY="-26355">
        <dgm:presLayoutVars>
          <dgm:bulletEnabled val="1"/>
        </dgm:presLayoutVars>
      </dgm:prSet>
      <dgm:spPr/>
    </dgm:pt>
  </dgm:ptLst>
  <dgm:cxnLst>
    <dgm:cxn modelId="{DFF03112-F665-45F2-A298-2FA2D570D161}" type="presOf" srcId="{FF384AF3-0AB9-4224-9C20-AA79B573EC34}" destId="{5B9B03F6-A18F-497A-A3B1-CE18629D3E11}" srcOrd="0" destOrd="0" presId="urn:microsoft.com/office/officeart/2005/8/layout/hProcess9"/>
    <dgm:cxn modelId="{A4822313-BA9A-495E-A25F-C67134380DA2}" type="presOf" srcId="{818DB9F8-67F3-4B72-93C9-7164CE63DEEB}" destId="{E730ED47-41B0-4EA6-B9DF-9107EF4E29E4}" srcOrd="0" destOrd="0" presId="urn:microsoft.com/office/officeart/2005/8/layout/hProcess9"/>
    <dgm:cxn modelId="{5FE57B76-F4C6-437D-8AD8-4E0BDC5405FC}" srcId="{FF384AF3-0AB9-4224-9C20-AA79B573EC34}" destId="{33B848F7-21D5-4DE2-AFA8-FA89E3F978BF}" srcOrd="0" destOrd="0" parTransId="{109E004D-E6A7-4820-B97D-D69E73C55FF6}" sibTransId="{92BF2B5F-80AC-43A6-BDED-234D534DFC12}"/>
    <dgm:cxn modelId="{6128C28A-ACF2-41E0-B7A9-074AC24E4BF7}" type="presOf" srcId="{D3291EC4-1AF6-4C56-9023-13C03A272E16}" destId="{E5445B18-0D42-40FE-843A-6758D6C0EB25}" srcOrd="0" destOrd="0" presId="urn:microsoft.com/office/officeart/2005/8/layout/hProcess9"/>
    <dgm:cxn modelId="{A09743A3-F540-4569-95E4-8D75E09C7DD3}" srcId="{FF384AF3-0AB9-4224-9C20-AA79B573EC34}" destId="{757F7BED-3E7E-4F41-8692-CF561014C9C3}" srcOrd="3" destOrd="0" parTransId="{2A41D9B9-A89D-464C-924B-6066940493F3}" sibTransId="{807F9AF4-5017-4001-9CD8-A184625DC899}"/>
    <dgm:cxn modelId="{D2EC5CC3-6EB2-4297-8A92-57BCFCB739EA}" type="presOf" srcId="{E0D90F7E-642F-42BC-9FED-64FBEDCE98BF}" destId="{FA23ACA7-4350-46F9-A77E-458BB2524C36}" srcOrd="0" destOrd="0" presId="urn:microsoft.com/office/officeart/2005/8/layout/hProcess9"/>
    <dgm:cxn modelId="{91931AC5-954D-4A2D-ACDA-73FB956C7088}" srcId="{FF384AF3-0AB9-4224-9C20-AA79B573EC34}" destId="{D3291EC4-1AF6-4C56-9023-13C03A272E16}" srcOrd="2" destOrd="0" parTransId="{45941842-697D-4FAF-B3E0-78FA86F2966A}" sibTransId="{1E5D5A00-DDC3-43DE-BC45-920222BBEBD2}"/>
    <dgm:cxn modelId="{3EF8FACC-C506-4A4F-B3B2-A1B032E5069F}" type="presOf" srcId="{33B848F7-21D5-4DE2-AFA8-FA89E3F978BF}" destId="{3BF180B7-DFDE-41FA-986C-D4A00F53E712}" srcOrd="0" destOrd="0" presId="urn:microsoft.com/office/officeart/2005/8/layout/hProcess9"/>
    <dgm:cxn modelId="{50EF4FDA-C940-437E-A01E-DC4FCFAC2CB0}" srcId="{FF384AF3-0AB9-4224-9C20-AA79B573EC34}" destId="{818DB9F8-67F3-4B72-93C9-7164CE63DEEB}" srcOrd="4" destOrd="0" parTransId="{21F74CAD-719C-4422-97E8-C3E47340943F}" sibTransId="{CDD6ACE8-A153-48FE-B1A5-85639BCB9250}"/>
    <dgm:cxn modelId="{21D5E8ED-5AEC-48EB-BDC4-F3644A1620C2}" type="presOf" srcId="{757F7BED-3E7E-4F41-8692-CF561014C9C3}" destId="{7150396A-9B30-45D4-BD31-ADD6055BAC84}" srcOrd="0" destOrd="0" presId="urn:microsoft.com/office/officeart/2005/8/layout/hProcess9"/>
    <dgm:cxn modelId="{6D5DBDFB-CA82-4141-A280-9C6C61BEE409}" srcId="{FF384AF3-0AB9-4224-9C20-AA79B573EC34}" destId="{E0D90F7E-642F-42BC-9FED-64FBEDCE98BF}" srcOrd="1" destOrd="0" parTransId="{EC447E11-3E23-4CC0-898A-B91D57EF7BC7}" sibTransId="{6BD40313-76FD-482A-8BB9-CA6CD328F1F9}"/>
    <dgm:cxn modelId="{BBA43920-84DA-496C-B872-7CE3ED213C4F}" type="presParOf" srcId="{5B9B03F6-A18F-497A-A3B1-CE18629D3E11}" destId="{8DF24C1F-C27B-4475-BBD7-1A4B77BFDEC4}" srcOrd="0" destOrd="0" presId="urn:microsoft.com/office/officeart/2005/8/layout/hProcess9"/>
    <dgm:cxn modelId="{0BF1516D-7A0E-43FC-B422-815D50E13A68}" type="presParOf" srcId="{5B9B03F6-A18F-497A-A3B1-CE18629D3E11}" destId="{B2ED0FBB-6566-4C45-8C2D-FA4BF9CC7E17}" srcOrd="1" destOrd="0" presId="urn:microsoft.com/office/officeart/2005/8/layout/hProcess9"/>
    <dgm:cxn modelId="{2E48B135-3126-4D61-B010-BD0A8F3585EC}" type="presParOf" srcId="{B2ED0FBB-6566-4C45-8C2D-FA4BF9CC7E17}" destId="{3BF180B7-DFDE-41FA-986C-D4A00F53E712}" srcOrd="0" destOrd="0" presId="urn:microsoft.com/office/officeart/2005/8/layout/hProcess9"/>
    <dgm:cxn modelId="{2087E516-53DF-4E66-B107-A1E5D914AA05}" type="presParOf" srcId="{B2ED0FBB-6566-4C45-8C2D-FA4BF9CC7E17}" destId="{63C528B8-8610-493A-8C5D-CD0652071471}" srcOrd="1" destOrd="0" presId="urn:microsoft.com/office/officeart/2005/8/layout/hProcess9"/>
    <dgm:cxn modelId="{9F724F44-1775-4E0B-B647-E3F7DED5DC23}" type="presParOf" srcId="{B2ED0FBB-6566-4C45-8C2D-FA4BF9CC7E17}" destId="{FA23ACA7-4350-46F9-A77E-458BB2524C36}" srcOrd="2" destOrd="0" presId="urn:microsoft.com/office/officeart/2005/8/layout/hProcess9"/>
    <dgm:cxn modelId="{65DC7B18-448C-4BAC-86CC-C3E5911EEB0A}" type="presParOf" srcId="{B2ED0FBB-6566-4C45-8C2D-FA4BF9CC7E17}" destId="{76E54BBD-9BD9-4ABC-B774-F19EF77F91B9}" srcOrd="3" destOrd="0" presId="urn:microsoft.com/office/officeart/2005/8/layout/hProcess9"/>
    <dgm:cxn modelId="{C09B41EB-A988-49FE-9B0A-BB12EDEB953E}" type="presParOf" srcId="{B2ED0FBB-6566-4C45-8C2D-FA4BF9CC7E17}" destId="{E5445B18-0D42-40FE-843A-6758D6C0EB25}" srcOrd="4" destOrd="0" presId="urn:microsoft.com/office/officeart/2005/8/layout/hProcess9"/>
    <dgm:cxn modelId="{3EBF86B7-0F70-433E-AEFF-1595B5B9292D}" type="presParOf" srcId="{B2ED0FBB-6566-4C45-8C2D-FA4BF9CC7E17}" destId="{1F5BE5EC-A8F0-4078-8C68-95F632C9D861}" srcOrd="5" destOrd="0" presId="urn:microsoft.com/office/officeart/2005/8/layout/hProcess9"/>
    <dgm:cxn modelId="{FF02DD08-2A5C-40F0-A14A-3F307EF3AD8A}" type="presParOf" srcId="{B2ED0FBB-6566-4C45-8C2D-FA4BF9CC7E17}" destId="{7150396A-9B30-45D4-BD31-ADD6055BAC84}" srcOrd="6" destOrd="0" presId="urn:microsoft.com/office/officeart/2005/8/layout/hProcess9"/>
    <dgm:cxn modelId="{ABA38DE8-1E27-4965-9DAC-1253AEFF857D}" type="presParOf" srcId="{B2ED0FBB-6566-4C45-8C2D-FA4BF9CC7E17}" destId="{368163AD-CADB-4718-8187-16C69434E4A3}" srcOrd="7" destOrd="0" presId="urn:microsoft.com/office/officeart/2005/8/layout/hProcess9"/>
    <dgm:cxn modelId="{368FF94C-5BFE-4326-91AC-35D7A1A003F1}" type="presParOf" srcId="{B2ED0FBB-6566-4C45-8C2D-FA4BF9CC7E17}" destId="{E730ED47-41B0-4EA6-B9DF-9107EF4E29E4}" srcOrd="8"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FF573AA-5E3A-46A5-A989-1FF1D2EA46E1}" type="doc">
      <dgm:prSet loTypeId="urn:microsoft.com/office/officeart/2018/2/layout/IconCircleList" loCatId="icon" qsTypeId="urn:microsoft.com/office/officeart/2005/8/quickstyle/simple1" qsCatId="simple" csTypeId="urn:microsoft.com/office/officeart/2018/5/colors/Iconchunking_coloredtext_colorful1" csCatId="colorful" phldr="1"/>
      <dgm:spPr/>
      <dgm:t>
        <a:bodyPr/>
        <a:lstStyle/>
        <a:p>
          <a:endParaRPr lang="en-US"/>
        </a:p>
      </dgm:t>
    </dgm:pt>
    <dgm:pt modelId="{CD050F39-F641-449B-B815-47401E7ABBD8}">
      <dgm:prSet/>
      <dgm:spPr/>
      <dgm:t>
        <a:bodyPr/>
        <a:lstStyle/>
        <a:p>
          <a:r>
            <a:rPr lang="en-GB"/>
            <a:t>Anglesey Ward opened with support and commitment from staff being flexible and estates team rescuing the day at the eleventh hour following an electrical issue</a:t>
          </a:r>
          <a:endParaRPr lang="en-US"/>
        </a:p>
      </dgm:t>
    </dgm:pt>
    <dgm:pt modelId="{DC90EACD-3DCE-4B3B-8171-016944FC225C}" type="parTrans" cxnId="{54905993-A10B-4C68-BE56-A8EBC2DBF2C1}">
      <dgm:prSet/>
      <dgm:spPr/>
      <dgm:t>
        <a:bodyPr/>
        <a:lstStyle/>
        <a:p>
          <a:endParaRPr lang="en-US"/>
        </a:p>
      </dgm:t>
    </dgm:pt>
    <dgm:pt modelId="{E2B6C976-BC4C-4A01-B51A-1E9BE163A489}" type="sibTrans" cxnId="{54905993-A10B-4C68-BE56-A8EBC2DBF2C1}">
      <dgm:prSet/>
      <dgm:spPr/>
      <dgm:t>
        <a:bodyPr/>
        <a:lstStyle/>
        <a:p>
          <a:endParaRPr lang="en-US"/>
        </a:p>
      </dgm:t>
    </dgm:pt>
    <dgm:pt modelId="{4847D178-EEC5-4788-AE46-95ED5B22BD22}">
      <dgm:prSet/>
      <dgm:spPr/>
      <dgm:t>
        <a:bodyPr/>
        <a:lstStyle/>
        <a:p>
          <a:r>
            <a:rPr lang="en-GB"/>
            <a:t>Huge positivity and ‘can do’ attitude demonstrated by our staff providing quality services to patients</a:t>
          </a:r>
          <a:endParaRPr lang="en-US"/>
        </a:p>
      </dgm:t>
    </dgm:pt>
    <dgm:pt modelId="{C28AA704-9DD2-42DF-A9A1-7040B52670B4}" type="parTrans" cxnId="{72BDFDA2-7344-451C-99D5-EE9DF2302B53}">
      <dgm:prSet/>
      <dgm:spPr/>
      <dgm:t>
        <a:bodyPr/>
        <a:lstStyle/>
        <a:p>
          <a:endParaRPr lang="en-US"/>
        </a:p>
      </dgm:t>
    </dgm:pt>
    <dgm:pt modelId="{CFE017DE-B021-4DDE-B963-1C6A79C67E3F}" type="sibTrans" cxnId="{72BDFDA2-7344-451C-99D5-EE9DF2302B53}">
      <dgm:prSet/>
      <dgm:spPr/>
      <dgm:t>
        <a:bodyPr/>
        <a:lstStyle/>
        <a:p>
          <a:endParaRPr lang="en-US"/>
        </a:p>
      </dgm:t>
    </dgm:pt>
    <dgm:pt modelId="{454C6E09-810F-4551-B38C-41F41067082C}">
      <dgm:prSet/>
      <dgm:spPr/>
      <dgm:t>
        <a:bodyPr/>
        <a:lstStyle/>
        <a:p>
          <a:r>
            <a:rPr lang="en-GB"/>
            <a:t>Emergency Department being de-escalated to a level whereby it can function as an ED to provide more timely care for patients</a:t>
          </a:r>
          <a:endParaRPr lang="en-US"/>
        </a:p>
      </dgm:t>
    </dgm:pt>
    <dgm:pt modelId="{E98B6F72-9952-4E7B-88EE-AD220B26F44A}" type="parTrans" cxnId="{94A3812E-1EC3-4782-AF14-2EA5F685D22B}">
      <dgm:prSet/>
      <dgm:spPr/>
      <dgm:t>
        <a:bodyPr/>
        <a:lstStyle/>
        <a:p>
          <a:endParaRPr lang="en-US"/>
        </a:p>
      </dgm:t>
    </dgm:pt>
    <dgm:pt modelId="{2E87BFA3-EADE-43CC-902B-8062A1903531}" type="sibTrans" cxnId="{94A3812E-1EC3-4782-AF14-2EA5F685D22B}">
      <dgm:prSet/>
      <dgm:spPr/>
      <dgm:t>
        <a:bodyPr/>
        <a:lstStyle/>
        <a:p>
          <a:endParaRPr lang="en-US"/>
        </a:p>
      </dgm:t>
    </dgm:pt>
    <dgm:pt modelId="{911A19DF-D675-4709-B78A-CD5848870994}">
      <dgm:prSet/>
      <dgm:spPr/>
      <dgm:t>
        <a:bodyPr/>
        <a:lstStyle/>
        <a:p>
          <a:r>
            <a:rPr lang="en-GB"/>
            <a:t>Early recognition from outside organisations around ambulance handover performance providing a safer service to sick patients waiting in the community</a:t>
          </a:r>
          <a:endParaRPr lang="en-US"/>
        </a:p>
      </dgm:t>
    </dgm:pt>
    <dgm:pt modelId="{2C69B6FB-C965-4514-8620-40AA7BAF3A5B}" type="parTrans" cxnId="{55B2F1EB-A2EB-4E80-9B50-82B1B19FEBCE}">
      <dgm:prSet/>
      <dgm:spPr/>
      <dgm:t>
        <a:bodyPr/>
        <a:lstStyle/>
        <a:p>
          <a:endParaRPr lang="en-US"/>
        </a:p>
      </dgm:t>
    </dgm:pt>
    <dgm:pt modelId="{D56D40CA-620D-43D6-8096-5CCD91A0ED73}" type="sibTrans" cxnId="{55B2F1EB-A2EB-4E80-9B50-82B1B19FEBCE}">
      <dgm:prSet/>
      <dgm:spPr/>
      <dgm:t>
        <a:bodyPr/>
        <a:lstStyle/>
        <a:p>
          <a:endParaRPr lang="en-US"/>
        </a:p>
      </dgm:t>
    </dgm:pt>
    <dgm:pt modelId="{0B3ECEF7-05AE-4145-A1BF-B7A48C674492}">
      <dgm:prSet/>
      <dgm:spPr/>
      <dgm:t>
        <a:bodyPr/>
        <a:lstStyle/>
        <a:p>
          <a:r>
            <a:rPr lang="en-GB"/>
            <a:t>No un-necessary deaths in the emergency department as a result of no bed being available</a:t>
          </a:r>
          <a:endParaRPr lang="en-US"/>
        </a:p>
      </dgm:t>
    </dgm:pt>
    <dgm:pt modelId="{7C5A528B-0838-457F-8612-EADB776D913B}" type="parTrans" cxnId="{BE1D50BC-1122-45BF-A5A9-28C7417DEDBB}">
      <dgm:prSet/>
      <dgm:spPr/>
      <dgm:t>
        <a:bodyPr/>
        <a:lstStyle/>
        <a:p>
          <a:endParaRPr lang="en-US"/>
        </a:p>
      </dgm:t>
    </dgm:pt>
    <dgm:pt modelId="{72C2DCA6-2486-4A7B-B93C-6AE25190D400}" type="sibTrans" cxnId="{BE1D50BC-1122-45BF-A5A9-28C7417DEDBB}">
      <dgm:prSet/>
      <dgm:spPr/>
      <dgm:t>
        <a:bodyPr/>
        <a:lstStyle/>
        <a:p>
          <a:endParaRPr lang="en-US"/>
        </a:p>
      </dgm:t>
    </dgm:pt>
    <dgm:pt modelId="{0A24F4B7-FB0B-4EA3-80DF-011AF8DAF2EE}" type="pres">
      <dgm:prSet presAssocID="{5FF573AA-5E3A-46A5-A989-1FF1D2EA46E1}" presName="root" presStyleCnt="0">
        <dgm:presLayoutVars>
          <dgm:dir/>
          <dgm:resizeHandles val="exact"/>
        </dgm:presLayoutVars>
      </dgm:prSet>
      <dgm:spPr/>
    </dgm:pt>
    <dgm:pt modelId="{9D1A8063-9E4A-44DE-913A-AECD3EF7B63C}" type="pres">
      <dgm:prSet presAssocID="{5FF573AA-5E3A-46A5-A989-1FF1D2EA46E1}" presName="container" presStyleCnt="0">
        <dgm:presLayoutVars>
          <dgm:dir/>
          <dgm:resizeHandles val="exact"/>
        </dgm:presLayoutVars>
      </dgm:prSet>
      <dgm:spPr/>
    </dgm:pt>
    <dgm:pt modelId="{5EA391C9-766C-44F8-9C1D-3E534D0766E6}" type="pres">
      <dgm:prSet presAssocID="{CD050F39-F641-449B-B815-47401E7ABBD8}" presName="compNode" presStyleCnt="0"/>
      <dgm:spPr/>
    </dgm:pt>
    <dgm:pt modelId="{E3C94D61-88C4-487C-89B0-BB1F76E2A760}" type="pres">
      <dgm:prSet presAssocID="{CD050F39-F641-449B-B815-47401E7ABBD8}" presName="iconBgRect" presStyleLbl="bgShp" presStyleIdx="0" presStyleCnt="5"/>
      <dgm:spPr/>
    </dgm:pt>
    <dgm:pt modelId="{C2C86FFB-2B3D-461F-A867-0E757096BAF2}" type="pres">
      <dgm:prSet presAssocID="{CD050F39-F641-449B-B815-47401E7ABBD8}"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Office Worker"/>
        </a:ext>
      </dgm:extLst>
    </dgm:pt>
    <dgm:pt modelId="{EAFC3AF4-0250-42A9-B85A-200DD8D03980}" type="pres">
      <dgm:prSet presAssocID="{CD050F39-F641-449B-B815-47401E7ABBD8}" presName="spaceRect" presStyleCnt="0"/>
      <dgm:spPr/>
    </dgm:pt>
    <dgm:pt modelId="{0816352A-3A90-458A-934D-872E79391FF6}" type="pres">
      <dgm:prSet presAssocID="{CD050F39-F641-449B-B815-47401E7ABBD8}" presName="textRect" presStyleLbl="revTx" presStyleIdx="0" presStyleCnt="5">
        <dgm:presLayoutVars>
          <dgm:chMax val="1"/>
          <dgm:chPref val="1"/>
        </dgm:presLayoutVars>
      </dgm:prSet>
      <dgm:spPr/>
    </dgm:pt>
    <dgm:pt modelId="{CD926C24-E65D-41F4-9601-68841258C21F}" type="pres">
      <dgm:prSet presAssocID="{E2B6C976-BC4C-4A01-B51A-1E9BE163A489}" presName="sibTrans" presStyleLbl="sibTrans2D1" presStyleIdx="0" presStyleCnt="0"/>
      <dgm:spPr/>
    </dgm:pt>
    <dgm:pt modelId="{A02335FE-A9D5-4D04-ACA8-DCC8140C8AFF}" type="pres">
      <dgm:prSet presAssocID="{4847D178-EEC5-4788-AE46-95ED5B22BD22}" presName="compNode" presStyleCnt="0"/>
      <dgm:spPr/>
    </dgm:pt>
    <dgm:pt modelId="{5F3D5C76-FE18-41E5-A7BE-789A22050840}" type="pres">
      <dgm:prSet presAssocID="{4847D178-EEC5-4788-AE46-95ED5B22BD22}" presName="iconBgRect" presStyleLbl="bgShp" presStyleIdx="1" presStyleCnt="5"/>
      <dgm:spPr/>
    </dgm:pt>
    <dgm:pt modelId="{433A6F86-DC48-4D41-AF92-6123BE34D894}" type="pres">
      <dgm:prSet presAssocID="{4847D178-EEC5-4788-AE46-95ED5B22BD22}"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Hospital"/>
        </a:ext>
      </dgm:extLst>
    </dgm:pt>
    <dgm:pt modelId="{2A069132-A326-4844-AF30-A40DFA90026D}" type="pres">
      <dgm:prSet presAssocID="{4847D178-EEC5-4788-AE46-95ED5B22BD22}" presName="spaceRect" presStyleCnt="0"/>
      <dgm:spPr/>
    </dgm:pt>
    <dgm:pt modelId="{DB11A2BC-6B85-4A05-B728-B35ECB76FC2C}" type="pres">
      <dgm:prSet presAssocID="{4847D178-EEC5-4788-AE46-95ED5B22BD22}" presName="textRect" presStyleLbl="revTx" presStyleIdx="1" presStyleCnt="5">
        <dgm:presLayoutVars>
          <dgm:chMax val="1"/>
          <dgm:chPref val="1"/>
        </dgm:presLayoutVars>
      </dgm:prSet>
      <dgm:spPr/>
    </dgm:pt>
    <dgm:pt modelId="{DB9B0D7C-C43A-4A4B-95AC-3F3CD0100A94}" type="pres">
      <dgm:prSet presAssocID="{CFE017DE-B021-4DDE-B963-1C6A79C67E3F}" presName="sibTrans" presStyleLbl="sibTrans2D1" presStyleIdx="0" presStyleCnt="0"/>
      <dgm:spPr/>
    </dgm:pt>
    <dgm:pt modelId="{F750CE75-A607-4C81-BD75-70643EC9E018}" type="pres">
      <dgm:prSet presAssocID="{454C6E09-810F-4551-B38C-41F41067082C}" presName="compNode" presStyleCnt="0"/>
      <dgm:spPr/>
    </dgm:pt>
    <dgm:pt modelId="{EDCBAEFB-8B94-4374-9F2F-D69ED46EA360}" type="pres">
      <dgm:prSet presAssocID="{454C6E09-810F-4551-B38C-41F41067082C}" presName="iconBgRect" presStyleLbl="bgShp" presStyleIdx="2" presStyleCnt="5"/>
      <dgm:spPr/>
    </dgm:pt>
    <dgm:pt modelId="{6F925DB1-24F7-403A-A649-0FAB3F0EBBDD}" type="pres">
      <dgm:prSet presAssocID="{454C6E09-810F-4551-B38C-41F41067082C}"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Ambulance"/>
        </a:ext>
      </dgm:extLst>
    </dgm:pt>
    <dgm:pt modelId="{696623D0-451D-489B-ACEB-F7A155B19DCE}" type="pres">
      <dgm:prSet presAssocID="{454C6E09-810F-4551-B38C-41F41067082C}" presName="spaceRect" presStyleCnt="0"/>
      <dgm:spPr/>
    </dgm:pt>
    <dgm:pt modelId="{75A77203-E464-43B9-AF28-2BEC52BF6ED9}" type="pres">
      <dgm:prSet presAssocID="{454C6E09-810F-4551-B38C-41F41067082C}" presName="textRect" presStyleLbl="revTx" presStyleIdx="2" presStyleCnt="5">
        <dgm:presLayoutVars>
          <dgm:chMax val="1"/>
          <dgm:chPref val="1"/>
        </dgm:presLayoutVars>
      </dgm:prSet>
      <dgm:spPr/>
    </dgm:pt>
    <dgm:pt modelId="{7E04B959-6CF6-4AB1-92C6-8F42C20E7B3C}" type="pres">
      <dgm:prSet presAssocID="{2E87BFA3-EADE-43CC-902B-8062A1903531}" presName="sibTrans" presStyleLbl="sibTrans2D1" presStyleIdx="0" presStyleCnt="0"/>
      <dgm:spPr/>
    </dgm:pt>
    <dgm:pt modelId="{D1A229FD-CC3B-44D9-9A8E-10F0847CD47A}" type="pres">
      <dgm:prSet presAssocID="{911A19DF-D675-4709-B78A-CD5848870994}" presName="compNode" presStyleCnt="0"/>
      <dgm:spPr/>
    </dgm:pt>
    <dgm:pt modelId="{71506BB3-1895-40FB-9660-1B7D2254C4CB}" type="pres">
      <dgm:prSet presAssocID="{911A19DF-D675-4709-B78A-CD5848870994}" presName="iconBgRect" presStyleLbl="bgShp" presStyleIdx="3" presStyleCnt="5"/>
      <dgm:spPr/>
    </dgm:pt>
    <dgm:pt modelId="{C51B8B82-1BAC-487E-B81C-AF8B96508B52}" type="pres">
      <dgm:prSet presAssocID="{911A19DF-D675-4709-B78A-CD5848870994}"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Stethoscope"/>
        </a:ext>
      </dgm:extLst>
    </dgm:pt>
    <dgm:pt modelId="{88159318-8D6C-45C7-BF6B-6AB2B45D2143}" type="pres">
      <dgm:prSet presAssocID="{911A19DF-D675-4709-B78A-CD5848870994}" presName="spaceRect" presStyleCnt="0"/>
      <dgm:spPr/>
    </dgm:pt>
    <dgm:pt modelId="{7CA46E68-9CB1-4EC7-BB71-615559010295}" type="pres">
      <dgm:prSet presAssocID="{911A19DF-D675-4709-B78A-CD5848870994}" presName="textRect" presStyleLbl="revTx" presStyleIdx="3" presStyleCnt="5">
        <dgm:presLayoutVars>
          <dgm:chMax val="1"/>
          <dgm:chPref val="1"/>
        </dgm:presLayoutVars>
      </dgm:prSet>
      <dgm:spPr/>
    </dgm:pt>
    <dgm:pt modelId="{B8A55C02-90BA-43C6-B778-B164346E9735}" type="pres">
      <dgm:prSet presAssocID="{D56D40CA-620D-43D6-8096-5CCD91A0ED73}" presName="sibTrans" presStyleLbl="sibTrans2D1" presStyleIdx="0" presStyleCnt="0"/>
      <dgm:spPr/>
    </dgm:pt>
    <dgm:pt modelId="{A6F53EF7-4250-4F68-A213-B727D41ACDAB}" type="pres">
      <dgm:prSet presAssocID="{0B3ECEF7-05AE-4145-A1BF-B7A48C674492}" presName="compNode" presStyleCnt="0"/>
      <dgm:spPr/>
    </dgm:pt>
    <dgm:pt modelId="{34198C6A-21C2-4E8D-9C21-34FFA5598705}" type="pres">
      <dgm:prSet presAssocID="{0B3ECEF7-05AE-4145-A1BF-B7A48C674492}" presName="iconBgRect" presStyleLbl="bgShp" presStyleIdx="4" presStyleCnt="5"/>
      <dgm:spPr/>
    </dgm:pt>
    <dgm:pt modelId="{E9FB29A0-D05C-4C29-8C1F-CABD4E7F51AF}" type="pres">
      <dgm:prSet presAssocID="{0B3ECEF7-05AE-4145-A1BF-B7A48C674492}"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Sleep"/>
        </a:ext>
      </dgm:extLst>
    </dgm:pt>
    <dgm:pt modelId="{8FB2B156-6828-4660-BDC2-B04F0D1FD38F}" type="pres">
      <dgm:prSet presAssocID="{0B3ECEF7-05AE-4145-A1BF-B7A48C674492}" presName="spaceRect" presStyleCnt="0"/>
      <dgm:spPr/>
    </dgm:pt>
    <dgm:pt modelId="{B1BD5D0B-B4ED-4B92-8119-0B8FB1B341CC}" type="pres">
      <dgm:prSet presAssocID="{0B3ECEF7-05AE-4145-A1BF-B7A48C674492}" presName="textRect" presStyleLbl="revTx" presStyleIdx="4" presStyleCnt="5">
        <dgm:presLayoutVars>
          <dgm:chMax val="1"/>
          <dgm:chPref val="1"/>
        </dgm:presLayoutVars>
      </dgm:prSet>
      <dgm:spPr/>
    </dgm:pt>
  </dgm:ptLst>
  <dgm:cxnLst>
    <dgm:cxn modelId="{CC479F21-E69A-4745-AD9C-F7B6D739A142}" type="presOf" srcId="{0B3ECEF7-05AE-4145-A1BF-B7A48C674492}" destId="{B1BD5D0B-B4ED-4B92-8119-0B8FB1B341CC}" srcOrd="0" destOrd="0" presId="urn:microsoft.com/office/officeart/2018/2/layout/IconCircleList"/>
    <dgm:cxn modelId="{94A3812E-1EC3-4782-AF14-2EA5F685D22B}" srcId="{5FF573AA-5E3A-46A5-A989-1FF1D2EA46E1}" destId="{454C6E09-810F-4551-B38C-41F41067082C}" srcOrd="2" destOrd="0" parTransId="{E98B6F72-9952-4E7B-88EE-AD220B26F44A}" sibTransId="{2E87BFA3-EADE-43CC-902B-8062A1903531}"/>
    <dgm:cxn modelId="{84A4752F-16FF-4CC5-8536-FD082724B55C}" type="presOf" srcId="{911A19DF-D675-4709-B78A-CD5848870994}" destId="{7CA46E68-9CB1-4EC7-BB71-615559010295}" srcOrd="0" destOrd="0" presId="urn:microsoft.com/office/officeart/2018/2/layout/IconCircleList"/>
    <dgm:cxn modelId="{BD3A0235-D3A3-4EC3-A88D-1C84511648FE}" type="presOf" srcId="{CD050F39-F641-449B-B815-47401E7ABBD8}" destId="{0816352A-3A90-458A-934D-872E79391FF6}" srcOrd="0" destOrd="0" presId="urn:microsoft.com/office/officeart/2018/2/layout/IconCircleList"/>
    <dgm:cxn modelId="{BD77425F-769C-4E56-A52E-3BD360AA110A}" type="presOf" srcId="{2E87BFA3-EADE-43CC-902B-8062A1903531}" destId="{7E04B959-6CF6-4AB1-92C6-8F42C20E7B3C}" srcOrd="0" destOrd="0" presId="urn:microsoft.com/office/officeart/2018/2/layout/IconCircleList"/>
    <dgm:cxn modelId="{5654DF66-6091-49DA-8269-F91E6C30F33E}" type="presOf" srcId="{CFE017DE-B021-4DDE-B963-1C6A79C67E3F}" destId="{DB9B0D7C-C43A-4A4B-95AC-3F3CD0100A94}" srcOrd="0" destOrd="0" presId="urn:microsoft.com/office/officeart/2018/2/layout/IconCircleList"/>
    <dgm:cxn modelId="{6769F747-485B-41F1-8DC3-03A62D83C112}" type="presOf" srcId="{D56D40CA-620D-43D6-8096-5CCD91A0ED73}" destId="{B8A55C02-90BA-43C6-B778-B164346E9735}" srcOrd="0" destOrd="0" presId="urn:microsoft.com/office/officeart/2018/2/layout/IconCircleList"/>
    <dgm:cxn modelId="{4DB89771-0734-49E9-BF21-D5F6A18DE927}" type="presOf" srcId="{5FF573AA-5E3A-46A5-A989-1FF1D2EA46E1}" destId="{0A24F4B7-FB0B-4EA3-80DF-011AF8DAF2EE}" srcOrd="0" destOrd="0" presId="urn:microsoft.com/office/officeart/2018/2/layout/IconCircleList"/>
    <dgm:cxn modelId="{54905993-A10B-4C68-BE56-A8EBC2DBF2C1}" srcId="{5FF573AA-5E3A-46A5-A989-1FF1D2EA46E1}" destId="{CD050F39-F641-449B-B815-47401E7ABBD8}" srcOrd="0" destOrd="0" parTransId="{DC90EACD-3DCE-4B3B-8171-016944FC225C}" sibTransId="{E2B6C976-BC4C-4A01-B51A-1E9BE163A489}"/>
    <dgm:cxn modelId="{72BDFDA2-7344-451C-99D5-EE9DF2302B53}" srcId="{5FF573AA-5E3A-46A5-A989-1FF1D2EA46E1}" destId="{4847D178-EEC5-4788-AE46-95ED5B22BD22}" srcOrd="1" destOrd="0" parTransId="{C28AA704-9DD2-42DF-A9A1-7040B52670B4}" sibTransId="{CFE017DE-B021-4DDE-B963-1C6A79C67E3F}"/>
    <dgm:cxn modelId="{E5EEEDB2-DB85-4AE7-8B98-DB9D5D4B2D19}" type="presOf" srcId="{4847D178-EEC5-4788-AE46-95ED5B22BD22}" destId="{DB11A2BC-6B85-4A05-B728-B35ECB76FC2C}" srcOrd="0" destOrd="0" presId="urn:microsoft.com/office/officeart/2018/2/layout/IconCircleList"/>
    <dgm:cxn modelId="{5466AEBB-50B6-486D-A1BD-93EA43118811}" type="presOf" srcId="{454C6E09-810F-4551-B38C-41F41067082C}" destId="{75A77203-E464-43B9-AF28-2BEC52BF6ED9}" srcOrd="0" destOrd="0" presId="urn:microsoft.com/office/officeart/2018/2/layout/IconCircleList"/>
    <dgm:cxn modelId="{BE1D50BC-1122-45BF-A5A9-28C7417DEDBB}" srcId="{5FF573AA-5E3A-46A5-A989-1FF1D2EA46E1}" destId="{0B3ECEF7-05AE-4145-A1BF-B7A48C674492}" srcOrd="4" destOrd="0" parTransId="{7C5A528B-0838-457F-8612-EADB776D913B}" sibTransId="{72C2DCA6-2486-4A7B-B93C-6AE25190D400}"/>
    <dgm:cxn modelId="{55B2F1EB-A2EB-4E80-9B50-82B1B19FEBCE}" srcId="{5FF573AA-5E3A-46A5-A989-1FF1D2EA46E1}" destId="{911A19DF-D675-4709-B78A-CD5848870994}" srcOrd="3" destOrd="0" parTransId="{2C69B6FB-C965-4514-8620-40AA7BAF3A5B}" sibTransId="{D56D40CA-620D-43D6-8096-5CCD91A0ED73}"/>
    <dgm:cxn modelId="{2A35AFFE-0AA2-4BDD-93DD-059F9C2F9167}" type="presOf" srcId="{E2B6C976-BC4C-4A01-B51A-1E9BE163A489}" destId="{CD926C24-E65D-41F4-9601-68841258C21F}" srcOrd="0" destOrd="0" presId="urn:microsoft.com/office/officeart/2018/2/layout/IconCircleList"/>
    <dgm:cxn modelId="{00B2F92F-A9D7-45B7-8FA6-D7E642EF8D60}" type="presParOf" srcId="{0A24F4B7-FB0B-4EA3-80DF-011AF8DAF2EE}" destId="{9D1A8063-9E4A-44DE-913A-AECD3EF7B63C}" srcOrd="0" destOrd="0" presId="urn:microsoft.com/office/officeart/2018/2/layout/IconCircleList"/>
    <dgm:cxn modelId="{F55C5448-0F49-4552-972A-D954B672B1E0}" type="presParOf" srcId="{9D1A8063-9E4A-44DE-913A-AECD3EF7B63C}" destId="{5EA391C9-766C-44F8-9C1D-3E534D0766E6}" srcOrd="0" destOrd="0" presId="urn:microsoft.com/office/officeart/2018/2/layout/IconCircleList"/>
    <dgm:cxn modelId="{DF5905F7-D4B2-4055-AC74-30FA99A780E9}" type="presParOf" srcId="{5EA391C9-766C-44F8-9C1D-3E534D0766E6}" destId="{E3C94D61-88C4-487C-89B0-BB1F76E2A760}" srcOrd="0" destOrd="0" presId="urn:microsoft.com/office/officeart/2018/2/layout/IconCircleList"/>
    <dgm:cxn modelId="{DEDF58CD-8A9A-4E59-8576-DBFE8FF7DC76}" type="presParOf" srcId="{5EA391C9-766C-44F8-9C1D-3E534D0766E6}" destId="{C2C86FFB-2B3D-461F-A867-0E757096BAF2}" srcOrd="1" destOrd="0" presId="urn:microsoft.com/office/officeart/2018/2/layout/IconCircleList"/>
    <dgm:cxn modelId="{A9D53354-765E-498D-871F-2724D542E3DF}" type="presParOf" srcId="{5EA391C9-766C-44F8-9C1D-3E534D0766E6}" destId="{EAFC3AF4-0250-42A9-B85A-200DD8D03980}" srcOrd="2" destOrd="0" presId="urn:microsoft.com/office/officeart/2018/2/layout/IconCircleList"/>
    <dgm:cxn modelId="{4AB8340B-D7D2-43F3-A5A7-090F0299F033}" type="presParOf" srcId="{5EA391C9-766C-44F8-9C1D-3E534D0766E6}" destId="{0816352A-3A90-458A-934D-872E79391FF6}" srcOrd="3" destOrd="0" presId="urn:microsoft.com/office/officeart/2018/2/layout/IconCircleList"/>
    <dgm:cxn modelId="{67E93C1A-E478-494D-82DA-3BC889ED9C3C}" type="presParOf" srcId="{9D1A8063-9E4A-44DE-913A-AECD3EF7B63C}" destId="{CD926C24-E65D-41F4-9601-68841258C21F}" srcOrd="1" destOrd="0" presId="urn:microsoft.com/office/officeart/2018/2/layout/IconCircleList"/>
    <dgm:cxn modelId="{4D95144C-0A00-44D4-A364-39FBE989BFC0}" type="presParOf" srcId="{9D1A8063-9E4A-44DE-913A-AECD3EF7B63C}" destId="{A02335FE-A9D5-4D04-ACA8-DCC8140C8AFF}" srcOrd="2" destOrd="0" presId="urn:microsoft.com/office/officeart/2018/2/layout/IconCircleList"/>
    <dgm:cxn modelId="{CBC108D0-BBE4-42CA-AA23-1319C637AEF4}" type="presParOf" srcId="{A02335FE-A9D5-4D04-ACA8-DCC8140C8AFF}" destId="{5F3D5C76-FE18-41E5-A7BE-789A22050840}" srcOrd="0" destOrd="0" presId="urn:microsoft.com/office/officeart/2018/2/layout/IconCircleList"/>
    <dgm:cxn modelId="{22DF5115-704D-4A98-8144-3AC07B2914E3}" type="presParOf" srcId="{A02335FE-A9D5-4D04-ACA8-DCC8140C8AFF}" destId="{433A6F86-DC48-4D41-AF92-6123BE34D894}" srcOrd="1" destOrd="0" presId="urn:microsoft.com/office/officeart/2018/2/layout/IconCircleList"/>
    <dgm:cxn modelId="{6F5518CC-3B5C-49D2-BFC4-779C8702E85D}" type="presParOf" srcId="{A02335FE-A9D5-4D04-ACA8-DCC8140C8AFF}" destId="{2A069132-A326-4844-AF30-A40DFA90026D}" srcOrd="2" destOrd="0" presId="urn:microsoft.com/office/officeart/2018/2/layout/IconCircleList"/>
    <dgm:cxn modelId="{030C4E49-E22E-49E7-AEEF-D3D5802B9EAD}" type="presParOf" srcId="{A02335FE-A9D5-4D04-ACA8-DCC8140C8AFF}" destId="{DB11A2BC-6B85-4A05-B728-B35ECB76FC2C}" srcOrd="3" destOrd="0" presId="urn:microsoft.com/office/officeart/2018/2/layout/IconCircleList"/>
    <dgm:cxn modelId="{516D2DD0-2AA6-4EBA-AA7F-A5DA333EF2D3}" type="presParOf" srcId="{9D1A8063-9E4A-44DE-913A-AECD3EF7B63C}" destId="{DB9B0D7C-C43A-4A4B-95AC-3F3CD0100A94}" srcOrd="3" destOrd="0" presId="urn:microsoft.com/office/officeart/2018/2/layout/IconCircleList"/>
    <dgm:cxn modelId="{E13964B8-C7E5-452E-AF99-3C4C4AC53F4F}" type="presParOf" srcId="{9D1A8063-9E4A-44DE-913A-AECD3EF7B63C}" destId="{F750CE75-A607-4C81-BD75-70643EC9E018}" srcOrd="4" destOrd="0" presId="urn:microsoft.com/office/officeart/2018/2/layout/IconCircleList"/>
    <dgm:cxn modelId="{58BEE84A-2B7E-4C83-BB51-8C5375B2FBD7}" type="presParOf" srcId="{F750CE75-A607-4C81-BD75-70643EC9E018}" destId="{EDCBAEFB-8B94-4374-9F2F-D69ED46EA360}" srcOrd="0" destOrd="0" presId="urn:microsoft.com/office/officeart/2018/2/layout/IconCircleList"/>
    <dgm:cxn modelId="{74A674E8-0D80-4181-9C02-46E407774A43}" type="presParOf" srcId="{F750CE75-A607-4C81-BD75-70643EC9E018}" destId="{6F925DB1-24F7-403A-A649-0FAB3F0EBBDD}" srcOrd="1" destOrd="0" presId="urn:microsoft.com/office/officeart/2018/2/layout/IconCircleList"/>
    <dgm:cxn modelId="{4DCDD9D6-A23B-47F7-B2C4-723E19098431}" type="presParOf" srcId="{F750CE75-A607-4C81-BD75-70643EC9E018}" destId="{696623D0-451D-489B-ACEB-F7A155B19DCE}" srcOrd="2" destOrd="0" presId="urn:microsoft.com/office/officeart/2018/2/layout/IconCircleList"/>
    <dgm:cxn modelId="{11C55B2E-7059-441A-8EF4-AEF59BB0B205}" type="presParOf" srcId="{F750CE75-A607-4C81-BD75-70643EC9E018}" destId="{75A77203-E464-43B9-AF28-2BEC52BF6ED9}" srcOrd="3" destOrd="0" presId="urn:microsoft.com/office/officeart/2018/2/layout/IconCircleList"/>
    <dgm:cxn modelId="{CE2A12C6-03BB-4930-AC9D-29366349D4CA}" type="presParOf" srcId="{9D1A8063-9E4A-44DE-913A-AECD3EF7B63C}" destId="{7E04B959-6CF6-4AB1-92C6-8F42C20E7B3C}" srcOrd="5" destOrd="0" presId="urn:microsoft.com/office/officeart/2018/2/layout/IconCircleList"/>
    <dgm:cxn modelId="{49161140-498E-43AC-83E4-3FE5B7B17AEC}" type="presParOf" srcId="{9D1A8063-9E4A-44DE-913A-AECD3EF7B63C}" destId="{D1A229FD-CC3B-44D9-9A8E-10F0847CD47A}" srcOrd="6" destOrd="0" presId="urn:microsoft.com/office/officeart/2018/2/layout/IconCircleList"/>
    <dgm:cxn modelId="{7D0C4BCE-6F9F-4A7D-8DC1-0AA903D710A0}" type="presParOf" srcId="{D1A229FD-CC3B-44D9-9A8E-10F0847CD47A}" destId="{71506BB3-1895-40FB-9660-1B7D2254C4CB}" srcOrd="0" destOrd="0" presId="urn:microsoft.com/office/officeart/2018/2/layout/IconCircleList"/>
    <dgm:cxn modelId="{849F4B73-8439-49E8-8149-BC56E5E37C67}" type="presParOf" srcId="{D1A229FD-CC3B-44D9-9A8E-10F0847CD47A}" destId="{C51B8B82-1BAC-487E-B81C-AF8B96508B52}" srcOrd="1" destOrd="0" presId="urn:microsoft.com/office/officeart/2018/2/layout/IconCircleList"/>
    <dgm:cxn modelId="{1AF2F3F6-C6E9-48D1-AF07-0889272DC6F3}" type="presParOf" srcId="{D1A229FD-CC3B-44D9-9A8E-10F0847CD47A}" destId="{88159318-8D6C-45C7-BF6B-6AB2B45D2143}" srcOrd="2" destOrd="0" presId="urn:microsoft.com/office/officeart/2018/2/layout/IconCircleList"/>
    <dgm:cxn modelId="{B79510CB-FBBE-409F-9498-2DF3F4F3E2F8}" type="presParOf" srcId="{D1A229FD-CC3B-44D9-9A8E-10F0847CD47A}" destId="{7CA46E68-9CB1-4EC7-BB71-615559010295}" srcOrd="3" destOrd="0" presId="urn:microsoft.com/office/officeart/2018/2/layout/IconCircleList"/>
    <dgm:cxn modelId="{E32E9916-9E57-435E-97F2-347C8E1E0EAE}" type="presParOf" srcId="{9D1A8063-9E4A-44DE-913A-AECD3EF7B63C}" destId="{B8A55C02-90BA-43C6-B778-B164346E9735}" srcOrd="7" destOrd="0" presId="urn:microsoft.com/office/officeart/2018/2/layout/IconCircleList"/>
    <dgm:cxn modelId="{75A5AF96-FC33-40AA-8010-C6AA6CE0760B}" type="presParOf" srcId="{9D1A8063-9E4A-44DE-913A-AECD3EF7B63C}" destId="{A6F53EF7-4250-4F68-A213-B727D41ACDAB}" srcOrd="8" destOrd="0" presId="urn:microsoft.com/office/officeart/2018/2/layout/IconCircleList"/>
    <dgm:cxn modelId="{14125810-328D-402E-9B6E-8D8507B4BFCC}" type="presParOf" srcId="{A6F53EF7-4250-4F68-A213-B727D41ACDAB}" destId="{34198C6A-21C2-4E8D-9C21-34FFA5598705}" srcOrd="0" destOrd="0" presId="urn:microsoft.com/office/officeart/2018/2/layout/IconCircleList"/>
    <dgm:cxn modelId="{104BC1D7-D9C6-4AAD-96EB-70E972B5D492}" type="presParOf" srcId="{A6F53EF7-4250-4F68-A213-B727D41ACDAB}" destId="{E9FB29A0-D05C-4C29-8C1F-CABD4E7F51AF}" srcOrd="1" destOrd="0" presId="urn:microsoft.com/office/officeart/2018/2/layout/IconCircleList"/>
    <dgm:cxn modelId="{0D2A107C-7F16-4085-AA8E-77E2BD194E33}" type="presParOf" srcId="{A6F53EF7-4250-4F68-A213-B727D41ACDAB}" destId="{8FB2B156-6828-4660-BDC2-B04F0D1FD38F}" srcOrd="2" destOrd="0" presId="urn:microsoft.com/office/officeart/2018/2/layout/IconCircleList"/>
    <dgm:cxn modelId="{AFF2AB65-719C-442D-B079-ACE61B53999C}" type="presParOf" srcId="{A6F53EF7-4250-4F68-A213-B727D41ACDAB}" destId="{B1BD5D0B-B4ED-4B92-8119-0B8FB1B341CC}" srcOrd="3" destOrd="0" presId="urn:microsoft.com/office/officeart/2018/2/layout/IconCircl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68AF05B-3994-45DB-AA0C-8FEF60BE9708}" type="doc">
      <dgm:prSet loTypeId="urn:microsoft.com/office/officeart/2018/5/layout/IconCircleLabelList" loCatId="icon" qsTypeId="urn:microsoft.com/office/officeart/2005/8/quickstyle/simple1" qsCatId="simple" csTypeId="urn:microsoft.com/office/officeart/2018/5/colors/Iconchunking_coloredtext_colorful1" csCatId="colorful" phldr="1"/>
      <dgm:spPr/>
      <dgm:t>
        <a:bodyPr/>
        <a:lstStyle/>
        <a:p>
          <a:endParaRPr lang="en-US"/>
        </a:p>
      </dgm:t>
    </dgm:pt>
    <dgm:pt modelId="{B322564E-44A3-4684-A24C-5016E09A9398}">
      <dgm:prSet/>
      <dgm:spPr/>
      <dgm:t>
        <a:bodyPr/>
        <a:lstStyle/>
        <a:p>
          <a:pPr>
            <a:defRPr cap="all"/>
          </a:pPr>
          <a:r>
            <a:rPr lang="en-GB"/>
            <a:t>The admission of appropriate General Medical patients to Anglesey</a:t>
          </a:r>
          <a:endParaRPr lang="en-US"/>
        </a:p>
      </dgm:t>
    </dgm:pt>
    <dgm:pt modelId="{AB7CA45C-B2D8-4BA3-9267-96EAB5530F91}" type="parTrans" cxnId="{636666C0-03D4-42B6-8C35-3E9E99AC3983}">
      <dgm:prSet/>
      <dgm:spPr/>
      <dgm:t>
        <a:bodyPr/>
        <a:lstStyle/>
        <a:p>
          <a:endParaRPr lang="en-US"/>
        </a:p>
      </dgm:t>
    </dgm:pt>
    <dgm:pt modelId="{7B2CB7D7-0609-42D3-9B7B-542F221646F3}" type="sibTrans" cxnId="{636666C0-03D4-42B6-8C35-3E9E99AC3983}">
      <dgm:prSet/>
      <dgm:spPr/>
      <dgm:t>
        <a:bodyPr/>
        <a:lstStyle/>
        <a:p>
          <a:endParaRPr lang="en-US"/>
        </a:p>
      </dgm:t>
    </dgm:pt>
    <dgm:pt modelId="{4B88FEFB-3CE2-4D3A-9060-983FB13A0591}">
      <dgm:prSet/>
      <dgm:spPr/>
      <dgm:t>
        <a:bodyPr/>
        <a:lstStyle/>
        <a:p>
          <a:pPr>
            <a:defRPr cap="all"/>
          </a:pPr>
          <a:r>
            <a:rPr lang="en-GB"/>
            <a:t>Rollout of ‘Your Next Patient’</a:t>
          </a:r>
          <a:endParaRPr lang="en-US"/>
        </a:p>
      </dgm:t>
    </dgm:pt>
    <dgm:pt modelId="{8D67F9B1-AA34-4D98-862A-21DC523F4C0D}" type="parTrans" cxnId="{BDF96319-8817-47D0-982C-D1CCCD95B304}">
      <dgm:prSet/>
      <dgm:spPr/>
      <dgm:t>
        <a:bodyPr/>
        <a:lstStyle/>
        <a:p>
          <a:endParaRPr lang="en-US"/>
        </a:p>
      </dgm:t>
    </dgm:pt>
    <dgm:pt modelId="{B3577797-A4DE-40FB-AB53-31732137DEDF}" type="sibTrans" cxnId="{BDF96319-8817-47D0-982C-D1CCCD95B304}">
      <dgm:prSet/>
      <dgm:spPr/>
      <dgm:t>
        <a:bodyPr/>
        <a:lstStyle/>
        <a:p>
          <a:endParaRPr lang="en-US"/>
        </a:p>
      </dgm:t>
    </dgm:pt>
    <dgm:pt modelId="{F7A1EC46-4A2D-48C3-A0D4-FC6EAD3D8DFA}">
      <dgm:prSet/>
      <dgm:spPr/>
      <dgm:t>
        <a:bodyPr/>
        <a:lstStyle/>
        <a:p>
          <a:pPr>
            <a:defRPr cap="all"/>
          </a:pPr>
          <a:r>
            <a:rPr lang="en-GB"/>
            <a:t>Development of speciality lists – ‘Right patient, right bed’</a:t>
          </a:r>
          <a:endParaRPr lang="en-US"/>
        </a:p>
      </dgm:t>
    </dgm:pt>
    <dgm:pt modelId="{6EE6258F-3D44-4F97-BDEC-6065574BCF37}" type="parTrans" cxnId="{D3E910AF-BAFA-4A5D-84FC-F2B73D0E1CB0}">
      <dgm:prSet/>
      <dgm:spPr/>
      <dgm:t>
        <a:bodyPr/>
        <a:lstStyle/>
        <a:p>
          <a:endParaRPr lang="en-US"/>
        </a:p>
      </dgm:t>
    </dgm:pt>
    <dgm:pt modelId="{236B6CD4-8AFA-493A-B9C7-9017B41D9961}" type="sibTrans" cxnId="{D3E910AF-BAFA-4A5D-84FC-F2B73D0E1CB0}">
      <dgm:prSet/>
      <dgm:spPr/>
      <dgm:t>
        <a:bodyPr/>
        <a:lstStyle/>
        <a:p>
          <a:endParaRPr lang="en-US"/>
        </a:p>
      </dgm:t>
    </dgm:pt>
    <dgm:pt modelId="{ADCFC6CB-020C-4D16-AC8A-4EB354F36E2D}">
      <dgm:prSet/>
      <dgm:spPr/>
      <dgm:t>
        <a:bodyPr/>
        <a:lstStyle/>
        <a:p>
          <a:pPr>
            <a:defRPr cap="all"/>
          </a:pPr>
          <a:r>
            <a:rPr lang="en-GB"/>
            <a:t>Improved processes e.g. Medical Handover</a:t>
          </a:r>
          <a:endParaRPr lang="en-US"/>
        </a:p>
      </dgm:t>
    </dgm:pt>
    <dgm:pt modelId="{4B7680BA-03A8-47C7-BFA3-8DBF1979EA9B}" type="parTrans" cxnId="{22EE5498-388F-4440-8AB4-3BE9F64030B8}">
      <dgm:prSet/>
      <dgm:spPr/>
      <dgm:t>
        <a:bodyPr/>
        <a:lstStyle/>
        <a:p>
          <a:endParaRPr lang="en-US"/>
        </a:p>
      </dgm:t>
    </dgm:pt>
    <dgm:pt modelId="{692C020F-FA7C-4FBC-A5E4-76EA59E48823}" type="sibTrans" cxnId="{22EE5498-388F-4440-8AB4-3BE9F64030B8}">
      <dgm:prSet/>
      <dgm:spPr/>
      <dgm:t>
        <a:bodyPr/>
        <a:lstStyle/>
        <a:p>
          <a:endParaRPr lang="en-US"/>
        </a:p>
      </dgm:t>
    </dgm:pt>
    <dgm:pt modelId="{78867E4B-CD23-43FD-B4C9-46CEC02741E6}">
      <dgm:prSet/>
      <dgm:spPr/>
      <dgm:t>
        <a:bodyPr/>
        <a:lstStyle/>
        <a:p>
          <a:pPr>
            <a:defRPr cap="all"/>
          </a:pPr>
          <a:r>
            <a:rPr lang="en-GB"/>
            <a:t>Headspace to focus on bottlenecks in patient pathways</a:t>
          </a:r>
          <a:endParaRPr lang="en-US"/>
        </a:p>
      </dgm:t>
    </dgm:pt>
    <dgm:pt modelId="{DD395F50-FC27-40BF-93E5-215A62676839}" type="parTrans" cxnId="{ED15243F-B4F7-4937-AE32-A95768D54BE8}">
      <dgm:prSet/>
      <dgm:spPr/>
      <dgm:t>
        <a:bodyPr/>
        <a:lstStyle/>
        <a:p>
          <a:endParaRPr lang="en-US"/>
        </a:p>
      </dgm:t>
    </dgm:pt>
    <dgm:pt modelId="{9C8CD8AD-FA25-4680-A2BC-116C15FD7F7F}" type="sibTrans" cxnId="{ED15243F-B4F7-4937-AE32-A95768D54BE8}">
      <dgm:prSet/>
      <dgm:spPr/>
      <dgm:t>
        <a:bodyPr/>
        <a:lstStyle/>
        <a:p>
          <a:endParaRPr lang="en-US"/>
        </a:p>
      </dgm:t>
    </dgm:pt>
    <dgm:pt modelId="{091B2FAE-2A60-419F-8098-927CEF3C3788}" type="pres">
      <dgm:prSet presAssocID="{168AF05B-3994-45DB-AA0C-8FEF60BE9708}" presName="root" presStyleCnt="0">
        <dgm:presLayoutVars>
          <dgm:dir/>
          <dgm:resizeHandles val="exact"/>
        </dgm:presLayoutVars>
      </dgm:prSet>
      <dgm:spPr/>
    </dgm:pt>
    <dgm:pt modelId="{5E0FEC5B-3AB7-4018-90DD-73CFC7F6CA12}" type="pres">
      <dgm:prSet presAssocID="{B322564E-44A3-4684-A24C-5016E09A9398}" presName="compNode" presStyleCnt="0"/>
      <dgm:spPr/>
    </dgm:pt>
    <dgm:pt modelId="{30B09D58-213A-43B9-B2EE-A31B393B7428}" type="pres">
      <dgm:prSet presAssocID="{B322564E-44A3-4684-A24C-5016E09A9398}" presName="iconBgRect" presStyleLbl="bgShp" presStyleIdx="0" presStyleCnt="5"/>
      <dgm:spPr/>
    </dgm:pt>
    <dgm:pt modelId="{D46AB1DC-4E87-4C54-A6FF-57A098DA88A3}" type="pres">
      <dgm:prSet presAssocID="{B322564E-44A3-4684-A24C-5016E09A9398}"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Stethoscope"/>
        </a:ext>
      </dgm:extLst>
    </dgm:pt>
    <dgm:pt modelId="{3C018FAA-82CD-4581-8ED3-930225810610}" type="pres">
      <dgm:prSet presAssocID="{B322564E-44A3-4684-A24C-5016E09A9398}" presName="spaceRect" presStyleCnt="0"/>
      <dgm:spPr/>
    </dgm:pt>
    <dgm:pt modelId="{36370B93-A7AC-4896-9C4E-F34A695BD438}" type="pres">
      <dgm:prSet presAssocID="{B322564E-44A3-4684-A24C-5016E09A9398}" presName="textRect" presStyleLbl="revTx" presStyleIdx="0" presStyleCnt="5">
        <dgm:presLayoutVars>
          <dgm:chMax val="1"/>
          <dgm:chPref val="1"/>
        </dgm:presLayoutVars>
      </dgm:prSet>
      <dgm:spPr/>
    </dgm:pt>
    <dgm:pt modelId="{7BA6C269-3B98-4F64-A356-C8D488273481}" type="pres">
      <dgm:prSet presAssocID="{7B2CB7D7-0609-42D3-9B7B-542F221646F3}" presName="sibTrans" presStyleCnt="0"/>
      <dgm:spPr/>
    </dgm:pt>
    <dgm:pt modelId="{895660ED-2035-4375-A8C4-ECED4545F9D3}" type="pres">
      <dgm:prSet presAssocID="{4B88FEFB-3CE2-4D3A-9060-983FB13A0591}" presName="compNode" presStyleCnt="0"/>
      <dgm:spPr/>
    </dgm:pt>
    <dgm:pt modelId="{45051AE2-2357-492C-8A55-6B7184104BDB}" type="pres">
      <dgm:prSet presAssocID="{4B88FEFB-3CE2-4D3A-9060-983FB13A0591}" presName="iconBgRect" presStyleLbl="bgShp" presStyleIdx="1" presStyleCnt="5"/>
      <dgm:spPr/>
    </dgm:pt>
    <dgm:pt modelId="{D865A0E9-ED1B-42FB-9714-8FDBE7872D2B}" type="pres">
      <dgm:prSet presAssocID="{4B88FEFB-3CE2-4D3A-9060-983FB13A0591}"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Hospital"/>
        </a:ext>
      </dgm:extLst>
    </dgm:pt>
    <dgm:pt modelId="{7288C0D0-E421-4352-899F-FBC9E0A37455}" type="pres">
      <dgm:prSet presAssocID="{4B88FEFB-3CE2-4D3A-9060-983FB13A0591}" presName="spaceRect" presStyleCnt="0"/>
      <dgm:spPr/>
    </dgm:pt>
    <dgm:pt modelId="{ECDAA1AF-8394-47F4-BAED-4A4D0BD427F8}" type="pres">
      <dgm:prSet presAssocID="{4B88FEFB-3CE2-4D3A-9060-983FB13A0591}" presName="textRect" presStyleLbl="revTx" presStyleIdx="1" presStyleCnt="5">
        <dgm:presLayoutVars>
          <dgm:chMax val="1"/>
          <dgm:chPref val="1"/>
        </dgm:presLayoutVars>
      </dgm:prSet>
      <dgm:spPr/>
    </dgm:pt>
    <dgm:pt modelId="{55794B3C-D79A-4B94-9985-769D8815C50D}" type="pres">
      <dgm:prSet presAssocID="{B3577797-A4DE-40FB-AB53-31732137DEDF}" presName="sibTrans" presStyleCnt="0"/>
      <dgm:spPr/>
    </dgm:pt>
    <dgm:pt modelId="{3F363505-28AC-4225-A78C-E6029CFF5362}" type="pres">
      <dgm:prSet presAssocID="{F7A1EC46-4A2D-48C3-A0D4-FC6EAD3D8DFA}" presName="compNode" presStyleCnt="0"/>
      <dgm:spPr/>
    </dgm:pt>
    <dgm:pt modelId="{AD12B830-339C-49E9-B8F4-964FDAFF1DE9}" type="pres">
      <dgm:prSet presAssocID="{F7A1EC46-4A2D-48C3-A0D4-FC6EAD3D8DFA}" presName="iconBgRect" presStyleLbl="bgShp" presStyleIdx="2" presStyleCnt="5"/>
      <dgm:spPr/>
    </dgm:pt>
    <dgm:pt modelId="{A526E8CE-3BFC-4807-A613-EFD379CABBBA}" type="pres">
      <dgm:prSet presAssocID="{F7A1EC46-4A2D-48C3-A0D4-FC6EAD3D8DFA}"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Bed"/>
        </a:ext>
      </dgm:extLst>
    </dgm:pt>
    <dgm:pt modelId="{63F58673-7EEF-4858-94D8-D2E2D82D8C1C}" type="pres">
      <dgm:prSet presAssocID="{F7A1EC46-4A2D-48C3-A0D4-FC6EAD3D8DFA}" presName="spaceRect" presStyleCnt="0"/>
      <dgm:spPr/>
    </dgm:pt>
    <dgm:pt modelId="{7276A7DA-9371-4769-A332-DC804AB1E121}" type="pres">
      <dgm:prSet presAssocID="{F7A1EC46-4A2D-48C3-A0D4-FC6EAD3D8DFA}" presName="textRect" presStyleLbl="revTx" presStyleIdx="2" presStyleCnt="5">
        <dgm:presLayoutVars>
          <dgm:chMax val="1"/>
          <dgm:chPref val="1"/>
        </dgm:presLayoutVars>
      </dgm:prSet>
      <dgm:spPr/>
    </dgm:pt>
    <dgm:pt modelId="{679F9C39-9755-4EB7-AF82-555A1063F749}" type="pres">
      <dgm:prSet presAssocID="{236B6CD4-8AFA-493A-B9C7-9017B41D9961}" presName="sibTrans" presStyleCnt="0"/>
      <dgm:spPr/>
    </dgm:pt>
    <dgm:pt modelId="{639815CC-250F-43A4-9DDA-D4D9E08117C4}" type="pres">
      <dgm:prSet presAssocID="{ADCFC6CB-020C-4D16-AC8A-4EB354F36E2D}" presName="compNode" presStyleCnt="0"/>
      <dgm:spPr/>
    </dgm:pt>
    <dgm:pt modelId="{8EE1707A-0471-4DB4-84DC-00F69C1E7580}" type="pres">
      <dgm:prSet presAssocID="{ADCFC6CB-020C-4D16-AC8A-4EB354F36E2D}" presName="iconBgRect" presStyleLbl="bgShp" presStyleIdx="3" presStyleCnt="5"/>
      <dgm:spPr/>
    </dgm:pt>
    <dgm:pt modelId="{43521C77-81E2-42EE-82F8-D2F6CCC32E83}" type="pres">
      <dgm:prSet presAssocID="{ADCFC6CB-020C-4D16-AC8A-4EB354F36E2D}"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Check List"/>
        </a:ext>
      </dgm:extLst>
    </dgm:pt>
    <dgm:pt modelId="{9E8C4808-3D73-4496-B58B-DB0AE56724DF}" type="pres">
      <dgm:prSet presAssocID="{ADCFC6CB-020C-4D16-AC8A-4EB354F36E2D}" presName="spaceRect" presStyleCnt="0"/>
      <dgm:spPr/>
    </dgm:pt>
    <dgm:pt modelId="{2FA988C3-6785-4437-94A0-447405FAEABF}" type="pres">
      <dgm:prSet presAssocID="{ADCFC6CB-020C-4D16-AC8A-4EB354F36E2D}" presName="textRect" presStyleLbl="revTx" presStyleIdx="3" presStyleCnt="5">
        <dgm:presLayoutVars>
          <dgm:chMax val="1"/>
          <dgm:chPref val="1"/>
        </dgm:presLayoutVars>
      </dgm:prSet>
      <dgm:spPr/>
    </dgm:pt>
    <dgm:pt modelId="{E54ED216-33DD-4409-A2EF-7F84F83A8DFF}" type="pres">
      <dgm:prSet presAssocID="{692C020F-FA7C-4FBC-A5E4-76EA59E48823}" presName="sibTrans" presStyleCnt="0"/>
      <dgm:spPr/>
    </dgm:pt>
    <dgm:pt modelId="{1B630489-A2F4-40FD-98EB-B865625B71D7}" type="pres">
      <dgm:prSet presAssocID="{78867E4B-CD23-43FD-B4C9-46CEC02741E6}" presName="compNode" presStyleCnt="0"/>
      <dgm:spPr/>
    </dgm:pt>
    <dgm:pt modelId="{6451322D-6C71-46A9-8D17-40108BDEA0D0}" type="pres">
      <dgm:prSet presAssocID="{78867E4B-CD23-43FD-B4C9-46CEC02741E6}" presName="iconBgRect" presStyleLbl="bgShp" presStyleIdx="4" presStyleCnt="5"/>
      <dgm:spPr/>
    </dgm:pt>
    <dgm:pt modelId="{502B6A9C-6CBD-4225-BC35-09EC2F2975AF}" type="pres">
      <dgm:prSet presAssocID="{78867E4B-CD23-43FD-B4C9-46CEC02741E6}"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Bullseye"/>
        </a:ext>
      </dgm:extLst>
    </dgm:pt>
    <dgm:pt modelId="{DFB46BCA-39EF-41F9-9A1F-66F99CD0AD26}" type="pres">
      <dgm:prSet presAssocID="{78867E4B-CD23-43FD-B4C9-46CEC02741E6}" presName="spaceRect" presStyleCnt="0"/>
      <dgm:spPr/>
    </dgm:pt>
    <dgm:pt modelId="{3494D234-AD87-497B-A7CF-189E94DCB57D}" type="pres">
      <dgm:prSet presAssocID="{78867E4B-CD23-43FD-B4C9-46CEC02741E6}" presName="textRect" presStyleLbl="revTx" presStyleIdx="4" presStyleCnt="5">
        <dgm:presLayoutVars>
          <dgm:chMax val="1"/>
          <dgm:chPref val="1"/>
        </dgm:presLayoutVars>
      </dgm:prSet>
      <dgm:spPr/>
    </dgm:pt>
  </dgm:ptLst>
  <dgm:cxnLst>
    <dgm:cxn modelId="{CCC8F10A-0C2E-4F65-BAEB-C78319442678}" type="presOf" srcId="{F7A1EC46-4A2D-48C3-A0D4-FC6EAD3D8DFA}" destId="{7276A7DA-9371-4769-A332-DC804AB1E121}" srcOrd="0" destOrd="0" presId="urn:microsoft.com/office/officeart/2018/5/layout/IconCircleLabelList"/>
    <dgm:cxn modelId="{BDF96319-8817-47D0-982C-D1CCCD95B304}" srcId="{168AF05B-3994-45DB-AA0C-8FEF60BE9708}" destId="{4B88FEFB-3CE2-4D3A-9060-983FB13A0591}" srcOrd="1" destOrd="0" parTransId="{8D67F9B1-AA34-4D98-862A-21DC523F4C0D}" sibTransId="{B3577797-A4DE-40FB-AB53-31732137DEDF}"/>
    <dgm:cxn modelId="{ED15243F-B4F7-4937-AE32-A95768D54BE8}" srcId="{168AF05B-3994-45DB-AA0C-8FEF60BE9708}" destId="{78867E4B-CD23-43FD-B4C9-46CEC02741E6}" srcOrd="4" destOrd="0" parTransId="{DD395F50-FC27-40BF-93E5-215A62676839}" sibTransId="{9C8CD8AD-FA25-4680-A2BC-116C15FD7F7F}"/>
    <dgm:cxn modelId="{A6725E60-2591-4E84-89CD-9FFF7775690E}" type="presOf" srcId="{4B88FEFB-3CE2-4D3A-9060-983FB13A0591}" destId="{ECDAA1AF-8394-47F4-BAED-4A4D0BD427F8}" srcOrd="0" destOrd="0" presId="urn:microsoft.com/office/officeart/2018/5/layout/IconCircleLabelList"/>
    <dgm:cxn modelId="{22A00B85-C9E4-47F0-BC21-A68DDD9FFFF6}" type="presOf" srcId="{168AF05B-3994-45DB-AA0C-8FEF60BE9708}" destId="{091B2FAE-2A60-419F-8098-927CEF3C3788}" srcOrd="0" destOrd="0" presId="urn:microsoft.com/office/officeart/2018/5/layout/IconCircleLabelList"/>
    <dgm:cxn modelId="{22EE5498-388F-4440-8AB4-3BE9F64030B8}" srcId="{168AF05B-3994-45DB-AA0C-8FEF60BE9708}" destId="{ADCFC6CB-020C-4D16-AC8A-4EB354F36E2D}" srcOrd="3" destOrd="0" parTransId="{4B7680BA-03A8-47C7-BFA3-8DBF1979EA9B}" sibTransId="{692C020F-FA7C-4FBC-A5E4-76EA59E48823}"/>
    <dgm:cxn modelId="{3A766E9C-009B-4D6D-B546-C7D5811358BF}" type="presOf" srcId="{ADCFC6CB-020C-4D16-AC8A-4EB354F36E2D}" destId="{2FA988C3-6785-4437-94A0-447405FAEABF}" srcOrd="0" destOrd="0" presId="urn:microsoft.com/office/officeart/2018/5/layout/IconCircleLabelList"/>
    <dgm:cxn modelId="{F8590F9F-4939-49D0-A4CE-A5B56FE8C12F}" type="presOf" srcId="{78867E4B-CD23-43FD-B4C9-46CEC02741E6}" destId="{3494D234-AD87-497B-A7CF-189E94DCB57D}" srcOrd="0" destOrd="0" presId="urn:microsoft.com/office/officeart/2018/5/layout/IconCircleLabelList"/>
    <dgm:cxn modelId="{D3E910AF-BAFA-4A5D-84FC-F2B73D0E1CB0}" srcId="{168AF05B-3994-45DB-AA0C-8FEF60BE9708}" destId="{F7A1EC46-4A2D-48C3-A0D4-FC6EAD3D8DFA}" srcOrd="2" destOrd="0" parTransId="{6EE6258F-3D44-4F97-BDEC-6065574BCF37}" sibTransId="{236B6CD4-8AFA-493A-B9C7-9017B41D9961}"/>
    <dgm:cxn modelId="{636666C0-03D4-42B6-8C35-3E9E99AC3983}" srcId="{168AF05B-3994-45DB-AA0C-8FEF60BE9708}" destId="{B322564E-44A3-4684-A24C-5016E09A9398}" srcOrd="0" destOrd="0" parTransId="{AB7CA45C-B2D8-4BA3-9267-96EAB5530F91}" sibTransId="{7B2CB7D7-0609-42D3-9B7B-542F221646F3}"/>
    <dgm:cxn modelId="{55EAB0E9-7AA2-4BFA-BD59-4AC24F36E079}" type="presOf" srcId="{B322564E-44A3-4684-A24C-5016E09A9398}" destId="{36370B93-A7AC-4896-9C4E-F34A695BD438}" srcOrd="0" destOrd="0" presId="urn:microsoft.com/office/officeart/2018/5/layout/IconCircleLabelList"/>
    <dgm:cxn modelId="{2B7DDC9E-C45C-4F79-B6D7-F2F99B48809B}" type="presParOf" srcId="{091B2FAE-2A60-419F-8098-927CEF3C3788}" destId="{5E0FEC5B-3AB7-4018-90DD-73CFC7F6CA12}" srcOrd="0" destOrd="0" presId="urn:microsoft.com/office/officeart/2018/5/layout/IconCircleLabelList"/>
    <dgm:cxn modelId="{83F86D27-D718-4C84-A403-3793A8BABA0C}" type="presParOf" srcId="{5E0FEC5B-3AB7-4018-90DD-73CFC7F6CA12}" destId="{30B09D58-213A-43B9-B2EE-A31B393B7428}" srcOrd="0" destOrd="0" presId="urn:microsoft.com/office/officeart/2018/5/layout/IconCircleLabelList"/>
    <dgm:cxn modelId="{D1ED6F69-6E35-41F4-B99C-BE8FE7FA8795}" type="presParOf" srcId="{5E0FEC5B-3AB7-4018-90DD-73CFC7F6CA12}" destId="{D46AB1DC-4E87-4C54-A6FF-57A098DA88A3}" srcOrd="1" destOrd="0" presId="urn:microsoft.com/office/officeart/2018/5/layout/IconCircleLabelList"/>
    <dgm:cxn modelId="{523EC091-FE75-4030-8EB1-6DA63B5CF9CA}" type="presParOf" srcId="{5E0FEC5B-3AB7-4018-90DD-73CFC7F6CA12}" destId="{3C018FAA-82CD-4581-8ED3-930225810610}" srcOrd="2" destOrd="0" presId="urn:microsoft.com/office/officeart/2018/5/layout/IconCircleLabelList"/>
    <dgm:cxn modelId="{04E86BCC-5FCF-41EE-8C16-AA9680F4A796}" type="presParOf" srcId="{5E0FEC5B-3AB7-4018-90DD-73CFC7F6CA12}" destId="{36370B93-A7AC-4896-9C4E-F34A695BD438}" srcOrd="3" destOrd="0" presId="urn:microsoft.com/office/officeart/2018/5/layout/IconCircleLabelList"/>
    <dgm:cxn modelId="{B4AD0BF9-FC95-49E3-9A42-195A1B02C606}" type="presParOf" srcId="{091B2FAE-2A60-419F-8098-927CEF3C3788}" destId="{7BA6C269-3B98-4F64-A356-C8D488273481}" srcOrd="1" destOrd="0" presId="urn:microsoft.com/office/officeart/2018/5/layout/IconCircleLabelList"/>
    <dgm:cxn modelId="{A26E214B-E929-4A8F-A57B-0530721214FC}" type="presParOf" srcId="{091B2FAE-2A60-419F-8098-927CEF3C3788}" destId="{895660ED-2035-4375-A8C4-ECED4545F9D3}" srcOrd="2" destOrd="0" presId="urn:microsoft.com/office/officeart/2018/5/layout/IconCircleLabelList"/>
    <dgm:cxn modelId="{886B40D3-1525-43D4-B993-4CFB3D9126CE}" type="presParOf" srcId="{895660ED-2035-4375-A8C4-ECED4545F9D3}" destId="{45051AE2-2357-492C-8A55-6B7184104BDB}" srcOrd="0" destOrd="0" presId="urn:microsoft.com/office/officeart/2018/5/layout/IconCircleLabelList"/>
    <dgm:cxn modelId="{E0682F7B-9D71-43B2-A4C4-5435D5BD0CAB}" type="presParOf" srcId="{895660ED-2035-4375-A8C4-ECED4545F9D3}" destId="{D865A0E9-ED1B-42FB-9714-8FDBE7872D2B}" srcOrd="1" destOrd="0" presId="urn:microsoft.com/office/officeart/2018/5/layout/IconCircleLabelList"/>
    <dgm:cxn modelId="{C72C6091-3168-4F82-87E3-A53CC673DDBA}" type="presParOf" srcId="{895660ED-2035-4375-A8C4-ECED4545F9D3}" destId="{7288C0D0-E421-4352-899F-FBC9E0A37455}" srcOrd="2" destOrd="0" presId="urn:microsoft.com/office/officeart/2018/5/layout/IconCircleLabelList"/>
    <dgm:cxn modelId="{9996004C-CCB5-4287-B002-A0C7CE010C8D}" type="presParOf" srcId="{895660ED-2035-4375-A8C4-ECED4545F9D3}" destId="{ECDAA1AF-8394-47F4-BAED-4A4D0BD427F8}" srcOrd="3" destOrd="0" presId="urn:microsoft.com/office/officeart/2018/5/layout/IconCircleLabelList"/>
    <dgm:cxn modelId="{E1D8B585-B014-45D4-9361-0D9F75D262E3}" type="presParOf" srcId="{091B2FAE-2A60-419F-8098-927CEF3C3788}" destId="{55794B3C-D79A-4B94-9985-769D8815C50D}" srcOrd="3" destOrd="0" presId="urn:microsoft.com/office/officeart/2018/5/layout/IconCircleLabelList"/>
    <dgm:cxn modelId="{25FE2581-906B-4354-8C56-6D77913014FC}" type="presParOf" srcId="{091B2FAE-2A60-419F-8098-927CEF3C3788}" destId="{3F363505-28AC-4225-A78C-E6029CFF5362}" srcOrd="4" destOrd="0" presId="urn:microsoft.com/office/officeart/2018/5/layout/IconCircleLabelList"/>
    <dgm:cxn modelId="{4AF27664-5F21-4BAA-BF2E-BC09494FC52A}" type="presParOf" srcId="{3F363505-28AC-4225-A78C-E6029CFF5362}" destId="{AD12B830-339C-49E9-B8F4-964FDAFF1DE9}" srcOrd="0" destOrd="0" presId="urn:microsoft.com/office/officeart/2018/5/layout/IconCircleLabelList"/>
    <dgm:cxn modelId="{1A3AB354-D031-447C-B048-96FF06063B93}" type="presParOf" srcId="{3F363505-28AC-4225-A78C-E6029CFF5362}" destId="{A526E8CE-3BFC-4807-A613-EFD379CABBBA}" srcOrd="1" destOrd="0" presId="urn:microsoft.com/office/officeart/2018/5/layout/IconCircleLabelList"/>
    <dgm:cxn modelId="{31BA906A-F4C6-4F0A-87F2-471E60EBD9C5}" type="presParOf" srcId="{3F363505-28AC-4225-A78C-E6029CFF5362}" destId="{63F58673-7EEF-4858-94D8-D2E2D82D8C1C}" srcOrd="2" destOrd="0" presId="urn:microsoft.com/office/officeart/2018/5/layout/IconCircleLabelList"/>
    <dgm:cxn modelId="{54DC76C5-244A-4794-8A7F-6BD27938356E}" type="presParOf" srcId="{3F363505-28AC-4225-A78C-E6029CFF5362}" destId="{7276A7DA-9371-4769-A332-DC804AB1E121}" srcOrd="3" destOrd="0" presId="urn:microsoft.com/office/officeart/2018/5/layout/IconCircleLabelList"/>
    <dgm:cxn modelId="{52DF663C-D896-42AB-BAF7-2E505575B87F}" type="presParOf" srcId="{091B2FAE-2A60-419F-8098-927CEF3C3788}" destId="{679F9C39-9755-4EB7-AF82-555A1063F749}" srcOrd="5" destOrd="0" presId="urn:microsoft.com/office/officeart/2018/5/layout/IconCircleLabelList"/>
    <dgm:cxn modelId="{2A8DD4F2-A6C4-43BE-9E41-F168455AA148}" type="presParOf" srcId="{091B2FAE-2A60-419F-8098-927CEF3C3788}" destId="{639815CC-250F-43A4-9DDA-D4D9E08117C4}" srcOrd="6" destOrd="0" presId="urn:microsoft.com/office/officeart/2018/5/layout/IconCircleLabelList"/>
    <dgm:cxn modelId="{D64A7F86-CD3D-4390-A50F-8E97CBF92E1F}" type="presParOf" srcId="{639815CC-250F-43A4-9DDA-D4D9E08117C4}" destId="{8EE1707A-0471-4DB4-84DC-00F69C1E7580}" srcOrd="0" destOrd="0" presId="urn:microsoft.com/office/officeart/2018/5/layout/IconCircleLabelList"/>
    <dgm:cxn modelId="{3F42C21C-2CE3-4143-85D9-94F305005C4E}" type="presParOf" srcId="{639815CC-250F-43A4-9DDA-D4D9E08117C4}" destId="{43521C77-81E2-42EE-82F8-D2F6CCC32E83}" srcOrd="1" destOrd="0" presId="urn:microsoft.com/office/officeart/2018/5/layout/IconCircleLabelList"/>
    <dgm:cxn modelId="{F8B62D2F-F667-44A2-8574-FBED6346B1D0}" type="presParOf" srcId="{639815CC-250F-43A4-9DDA-D4D9E08117C4}" destId="{9E8C4808-3D73-4496-B58B-DB0AE56724DF}" srcOrd="2" destOrd="0" presId="urn:microsoft.com/office/officeart/2018/5/layout/IconCircleLabelList"/>
    <dgm:cxn modelId="{3B78881F-78D2-4D13-B46D-C587A953CCE3}" type="presParOf" srcId="{639815CC-250F-43A4-9DDA-D4D9E08117C4}" destId="{2FA988C3-6785-4437-94A0-447405FAEABF}" srcOrd="3" destOrd="0" presId="urn:microsoft.com/office/officeart/2018/5/layout/IconCircleLabelList"/>
    <dgm:cxn modelId="{9C07902F-4EEE-4691-89C2-BDD35338AC60}" type="presParOf" srcId="{091B2FAE-2A60-419F-8098-927CEF3C3788}" destId="{E54ED216-33DD-4409-A2EF-7F84F83A8DFF}" srcOrd="7" destOrd="0" presId="urn:microsoft.com/office/officeart/2018/5/layout/IconCircleLabelList"/>
    <dgm:cxn modelId="{23FAB612-F8BA-45A3-A458-0756B158596E}" type="presParOf" srcId="{091B2FAE-2A60-419F-8098-927CEF3C3788}" destId="{1B630489-A2F4-40FD-98EB-B865625B71D7}" srcOrd="8" destOrd="0" presId="urn:microsoft.com/office/officeart/2018/5/layout/IconCircleLabelList"/>
    <dgm:cxn modelId="{19887B51-7F2B-4F9E-AC80-361DC5DAE2D0}" type="presParOf" srcId="{1B630489-A2F4-40FD-98EB-B865625B71D7}" destId="{6451322D-6C71-46A9-8D17-40108BDEA0D0}" srcOrd="0" destOrd="0" presId="urn:microsoft.com/office/officeart/2018/5/layout/IconCircleLabelList"/>
    <dgm:cxn modelId="{FCC2C7C0-76A1-4AC8-B36B-C1B44DA8CAEC}" type="presParOf" srcId="{1B630489-A2F4-40FD-98EB-B865625B71D7}" destId="{502B6A9C-6CBD-4225-BC35-09EC2F2975AF}" srcOrd="1" destOrd="0" presId="urn:microsoft.com/office/officeart/2018/5/layout/IconCircleLabelList"/>
    <dgm:cxn modelId="{5679E42C-98CC-4B70-A3F0-8DA11FD9D1F6}" type="presParOf" srcId="{1B630489-A2F4-40FD-98EB-B865625B71D7}" destId="{DFB46BCA-39EF-41F9-9A1F-66F99CD0AD26}" srcOrd="2" destOrd="0" presId="urn:microsoft.com/office/officeart/2018/5/layout/IconCircleLabelList"/>
    <dgm:cxn modelId="{BC592FED-5F36-42DC-96D7-15F7D20F80F2}" type="presParOf" srcId="{1B630489-A2F4-40FD-98EB-B865625B71D7}" destId="{3494D234-AD87-497B-A7CF-189E94DCB57D}" srcOrd="3" destOrd="0" presId="urn:microsoft.com/office/officeart/2018/5/layout/IconCircle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2648F9E-95FB-46D8-833F-23819257BE3B}">
      <dsp:nvSpPr>
        <dsp:cNvPr id="0" name=""/>
        <dsp:cNvSpPr/>
      </dsp:nvSpPr>
      <dsp:spPr>
        <a:xfrm>
          <a:off x="1149876" y="1431"/>
          <a:ext cx="1568741" cy="1568741"/>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1100" kern="1200"/>
            <a:t>Patient care and environments of care compromised</a:t>
          </a:r>
        </a:p>
      </dsp:txBody>
      <dsp:txXfrm>
        <a:off x="1379613" y="231168"/>
        <a:ext cx="1109267" cy="1109267"/>
      </dsp:txXfrm>
    </dsp:sp>
    <dsp:sp modelId="{A72BEA19-7450-444B-BF6A-C0F35DABC0BE}">
      <dsp:nvSpPr>
        <dsp:cNvPr id="0" name=""/>
        <dsp:cNvSpPr/>
      </dsp:nvSpPr>
      <dsp:spPr>
        <a:xfrm rot="10800000">
          <a:off x="1659717" y="1772736"/>
          <a:ext cx="549059" cy="429435"/>
        </a:xfrm>
        <a:prstGeom prst="triangl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DD6EC50-116B-46BB-8FFD-798653EFD5AE}">
      <dsp:nvSpPr>
        <dsp:cNvPr id="0" name=""/>
        <dsp:cNvSpPr/>
      </dsp:nvSpPr>
      <dsp:spPr>
        <a:xfrm>
          <a:off x="1411071" y="2380427"/>
          <a:ext cx="1046350" cy="1046350"/>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311150">
            <a:lnSpc>
              <a:spcPct val="90000"/>
            </a:lnSpc>
            <a:spcBef>
              <a:spcPct val="0"/>
            </a:spcBef>
            <a:spcAft>
              <a:spcPct val="35000"/>
            </a:spcAft>
            <a:buNone/>
          </a:pPr>
          <a:r>
            <a:rPr lang="en-US" sz="700" kern="1200"/>
            <a:t>Poor staff experience – perception-no action taken</a:t>
          </a:r>
        </a:p>
      </dsp:txBody>
      <dsp:txXfrm>
        <a:off x="1564305" y="2533661"/>
        <a:ext cx="739882" cy="739882"/>
      </dsp:txXfrm>
    </dsp:sp>
    <dsp:sp modelId="{167C4CCC-24C0-4367-B70F-FA39F0359363}">
      <dsp:nvSpPr>
        <dsp:cNvPr id="0" name=""/>
        <dsp:cNvSpPr/>
      </dsp:nvSpPr>
      <dsp:spPr>
        <a:xfrm rot="5400000">
          <a:off x="2848427" y="2688885"/>
          <a:ext cx="549059" cy="429435"/>
        </a:xfrm>
        <a:prstGeom prst="triangle">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EF07A78-A47F-4B09-9A7B-8A5A3D7F8F2E}">
      <dsp:nvSpPr>
        <dsp:cNvPr id="0" name=""/>
        <dsp:cNvSpPr/>
      </dsp:nvSpPr>
      <dsp:spPr>
        <a:xfrm>
          <a:off x="3764183" y="2380427"/>
          <a:ext cx="1046350" cy="1046350"/>
        </a:xfrm>
        <a:prstGeom prst="ellipse">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311150">
            <a:lnSpc>
              <a:spcPct val="90000"/>
            </a:lnSpc>
            <a:spcBef>
              <a:spcPct val="0"/>
            </a:spcBef>
            <a:spcAft>
              <a:spcPct val="35000"/>
            </a:spcAft>
            <a:buNone/>
          </a:pPr>
          <a:r>
            <a:rPr lang="en-US" sz="700" kern="1200"/>
            <a:t>Urgent and Emergency Care pressures sustained</a:t>
          </a:r>
        </a:p>
      </dsp:txBody>
      <dsp:txXfrm>
        <a:off x="3917417" y="2533661"/>
        <a:ext cx="739882" cy="739882"/>
      </dsp:txXfrm>
    </dsp:sp>
    <dsp:sp modelId="{8FF8E1A8-D5B0-4CB6-96D5-2A6A053D56F9}">
      <dsp:nvSpPr>
        <dsp:cNvPr id="0" name=""/>
        <dsp:cNvSpPr/>
      </dsp:nvSpPr>
      <dsp:spPr>
        <a:xfrm>
          <a:off x="4012829" y="1617831"/>
          <a:ext cx="549059" cy="429435"/>
        </a:xfrm>
        <a:prstGeom prst="triangle">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04EC4B9-B043-4110-BB13-29DE689A5D4F}">
      <dsp:nvSpPr>
        <dsp:cNvPr id="0" name=""/>
        <dsp:cNvSpPr/>
      </dsp:nvSpPr>
      <dsp:spPr>
        <a:xfrm>
          <a:off x="3764183" y="262627"/>
          <a:ext cx="1046350" cy="1046350"/>
        </a:xfrm>
        <a:prstGeom prst="ellipse">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311150">
            <a:lnSpc>
              <a:spcPct val="90000"/>
            </a:lnSpc>
            <a:spcBef>
              <a:spcPct val="0"/>
            </a:spcBef>
            <a:spcAft>
              <a:spcPct val="35000"/>
            </a:spcAft>
            <a:buNone/>
          </a:pPr>
          <a:r>
            <a:rPr lang="en-US" sz="700" kern="1200"/>
            <a:t>Multiple reviews including external bodies: GIRFT/HIW/MAG – ED overcrowding, patient harm, increased mortality</a:t>
          </a:r>
        </a:p>
      </dsp:txBody>
      <dsp:txXfrm>
        <a:off x="3917417" y="415861"/>
        <a:ext cx="739882" cy="739882"/>
      </dsp:txXfrm>
    </dsp:sp>
    <dsp:sp modelId="{81555CF1-6AE6-452C-B32B-F1D535E61268}">
      <dsp:nvSpPr>
        <dsp:cNvPr id="0" name=""/>
        <dsp:cNvSpPr/>
      </dsp:nvSpPr>
      <dsp:spPr>
        <a:xfrm rot="5400000">
          <a:off x="5201538" y="571084"/>
          <a:ext cx="549059" cy="429435"/>
        </a:xfrm>
        <a:prstGeom prst="triangle">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EC294AD-BEF4-40BA-A7F7-59D7898BD7EA}">
      <dsp:nvSpPr>
        <dsp:cNvPr id="0" name=""/>
        <dsp:cNvSpPr/>
      </dsp:nvSpPr>
      <dsp:spPr>
        <a:xfrm>
          <a:off x="6117295" y="262627"/>
          <a:ext cx="1046350" cy="1046350"/>
        </a:xfrm>
        <a:prstGeom prst="ellipse">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311150">
            <a:lnSpc>
              <a:spcPct val="90000"/>
            </a:lnSpc>
            <a:spcBef>
              <a:spcPct val="0"/>
            </a:spcBef>
            <a:spcAft>
              <a:spcPct val="35000"/>
            </a:spcAft>
            <a:buNone/>
          </a:pPr>
          <a:r>
            <a:rPr lang="en-US" sz="700" kern="1200"/>
            <a:t>Clinically optimised patient flow problem – high volumes of patients waiting for onward care or placement</a:t>
          </a:r>
        </a:p>
      </dsp:txBody>
      <dsp:txXfrm>
        <a:off x="6270529" y="415861"/>
        <a:ext cx="739882" cy="739882"/>
      </dsp:txXfrm>
    </dsp:sp>
    <dsp:sp modelId="{2F9C964A-7C39-4966-9D95-52903782AFD8}">
      <dsp:nvSpPr>
        <dsp:cNvPr id="0" name=""/>
        <dsp:cNvSpPr/>
      </dsp:nvSpPr>
      <dsp:spPr>
        <a:xfrm rot="10800000">
          <a:off x="6365940" y="1642138"/>
          <a:ext cx="549059" cy="429435"/>
        </a:xfrm>
        <a:prstGeom prst="triangle">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F4BD322-03F5-4044-9F62-8BB8E2AC525E}">
      <dsp:nvSpPr>
        <dsp:cNvPr id="0" name=""/>
        <dsp:cNvSpPr/>
      </dsp:nvSpPr>
      <dsp:spPr>
        <a:xfrm>
          <a:off x="6117295" y="2380427"/>
          <a:ext cx="1046350" cy="1046350"/>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311150">
            <a:lnSpc>
              <a:spcPct val="90000"/>
            </a:lnSpc>
            <a:spcBef>
              <a:spcPct val="0"/>
            </a:spcBef>
            <a:spcAft>
              <a:spcPct val="35000"/>
            </a:spcAft>
            <a:buNone/>
          </a:pPr>
          <a:r>
            <a:rPr lang="en-US" sz="700" kern="1200"/>
            <a:t>Overcrowding of all ‘front door’ services – OPAU/AMU/ED</a:t>
          </a:r>
        </a:p>
      </dsp:txBody>
      <dsp:txXfrm>
        <a:off x="6270529" y="2533661"/>
        <a:ext cx="739882" cy="739882"/>
      </dsp:txXfrm>
    </dsp:sp>
    <dsp:sp modelId="{6C203A7C-95DE-4840-8B7B-C39973670832}">
      <dsp:nvSpPr>
        <dsp:cNvPr id="0" name=""/>
        <dsp:cNvSpPr/>
      </dsp:nvSpPr>
      <dsp:spPr>
        <a:xfrm rot="5400000">
          <a:off x="7554650" y="2688885"/>
          <a:ext cx="549059" cy="429435"/>
        </a:xfrm>
        <a:prstGeom prst="triangl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226181C-70F6-4101-B72F-4BE5CC3929C8}">
      <dsp:nvSpPr>
        <dsp:cNvPr id="0" name=""/>
        <dsp:cNvSpPr/>
      </dsp:nvSpPr>
      <dsp:spPr>
        <a:xfrm>
          <a:off x="8470406" y="2380427"/>
          <a:ext cx="1046350" cy="1046350"/>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311150">
            <a:lnSpc>
              <a:spcPct val="90000"/>
            </a:lnSpc>
            <a:spcBef>
              <a:spcPct val="0"/>
            </a:spcBef>
            <a:spcAft>
              <a:spcPct val="35000"/>
            </a:spcAft>
            <a:buNone/>
          </a:pPr>
          <a:r>
            <a:rPr lang="en-US" sz="700" kern="1200"/>
            <a:t>Significant patient flow challenges – long waits for beds in ED &amp; AMU</a:t>
          </a:r>
        </a:p>
      </dsp:txBody>
      <dsp:txXfrm>
        <a:off x="8623640" y="2533661"/>
        <a:ext cx="739882" cy="739882"/>
      </dsp:txXfrm>
    </dsp:sp>
    <dsp:sp modelId="{C102DB9C-C2A5-4F03-88F6-7354E14A83B3}">
      <dsp:nvSpPr>
        <dsp:cNvPr id="0" name=""/>
        <dsp:cNvSpPr/>
      </dsp:nvSpPr>
      <dsp:spPr>
        <a:xfrm>
          <a:off x="8719052" y="1748428"/>
          <a:ext cx="549059" cy="429435"/>
        </a:xfrm>
        <a:prstGeom prst="triangle">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392117C-F400-4410-9C27-91A6332958C1}">
      <dsp:nvSpPr>
        <dsp:cNvPr id="0" name=""/>
        <dsp:cNvSpPr/>
      </dsp:nvSpPr>
      <dsp:spPr>
        <a:xfrm>
          <a:off x="8209211" y="1431"/>
          <a:ext cx="1568741" cy="1568741"/>
        </a:xfrm>
        <a:prstGeom prst="ellipse">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1100" kern="1200"/>
            <a:t>Ambulance handover challenges – long delays for patients to get to hospital in an emergency</a:t>
          </a:r>
        </a:p>
      </dsp:txBody>
      <dsp:txXfrm>
        <a:off x="8438948" y="231168"/>
        <a:ext cx="1109267" cy="110926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DF24C1F-C27B-4475-BBD7-1A4B77BFDEC4}">
      <dsp:nvSpPr>
        <dsp:cNvPr id="0" name=""/>
        <dsp:cNvSpPr/>
      </dsp:nvSpPr>
      <dsp:spPr>
        <a:xfrm>
          <a:off x="2" y="0"/>
          <a:ext cx="9926778" cy="5731933"/>
        </a:xfrm>
        <a:prstGeom prst="rightArrow">
          <a:avLst/>
        </a:prstGeom>
        <a:solidFill>
          <a:schemeClr val="accent1">
            <a:tint val="40000"/>
            <a:hueOff val="0"/>
            <a:satOff val="0"/>
            <a:lumOff val="0"/>
            <a:alphaOff val="0"/>
          </a:schemeClr>
        </a:solidFill>
        <a:ln>
          <a:noFill/>
        </a:ln>
        <a:effectLst/>
        <a:sp3d z="-400500" extrusionH="63500" contourW="12700" prstMaterial="matte">
          <a:contourClr>
            <a:schemeClr val="lt1">
              <a:tint val="50000"/>
            </a:schemeClr>
          </a:contourClr>
        </a:sp3d>
      </dsp:spPr>
      <dsp:style>
        <a:lnRef idx="0">
          <a:scrgbClr r="0" g="0" b="0"/>
        </a:lnRef>
        <a:fillRef idx="1">
          <a:scrgbClr r="0" g="0" b="0"/>
        </a:fillRef>
        <a:effectRef idx="0">
          <a:scrgbClr r="0" g="0" b="0"/>
        </a:effectRef>
        <a:fontRef idx="minor"/>
      </dsp:style>
    </dsp:sp>
    <dsp:sp modelId="{3BF180B7-DFDE-41FA-986C-D4A00F53E712}">
      <dsp:nvSpPr>
        <dsp:cNvPr id="0" name=""/>
        <dsp:cNvSpPr/>
      </dsp:nvSpPr>
      <dsp:spPr>
        <a:xfrm>
          <a:off x="727613" y="1399738"/>
          <a:ext cx="1425147" cy="1778779"/>
        </a:xfrm>
        <a:prstGeom prst="roundRect">
          <a:avLst/>
        </a:prstGeom>
        <a:solidFill>
          <a:schemeClr val="accent1">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GB" sz="1500" b="1" kern="1200" dirty="0"/>
            <a:t>PDSA: </a:t>
          </a:r>
          <a:r>
            <a:rPr lang="en-GB" sz="1500" kern="1200" dirty="0"/>
            <a:t>ED assessment &amp; referral to medicine </a:t>
          </a:r>
        </a:p>
      </dsp:txBody>
      <dsp:txXfrm>
        <a:off x="797183" y="1469308"/>
        <a:ext cx="1286007" cy="1639639"/>
      </dsp:txXfrm>
    </dsp:sp>
    <dsp:sp modelId="{FA23ACA7-4350-46F9-A77E-458BB2524C36}">
      <dsp:nvSpPr>
        <dsp:cNvPr id="0" name=""/>
        <dsp:cNvSpPr/>
      </dsp:nvSpPr>
      <dsp:spPr>
        <a:xfrm>
          <a:off x="2507981" y="1372408"/>
          <a:ext cx="1420099" cy="1760299"/>
        </a:xfrm>
        <a:prstGeom prst="roundRect">
          <a:avLst/>
        </a:prstGeom>
        <a:solidFill>
          <a:schemeClr val="accent1">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GB" sz="1500" b="1" kern="1200" dirty="0"/>
            <a:t>PDSA: </a:t>
          </a:r>
          <a:r>
            <a:rPr lang="en-GB" sz="1500" kern="1200" dirty="0"/>
            <a:t>Change in medical assessment model in AMU (yellow zone) </a:t>
          </a:r>
        </a:p>
      </dsp:txBody>
      <dsp:txXfrm>
        <a:off x="2577305" y="1441732"/>
        <a:ext cx="1281451" cy="1621651"/>
      </dsp:txXfrm>
    </dsp:sp>
    <dsp:sp modelId="{E5445B18-0D42-40FE-843A-6758D6C0EB25}">
      <dsp:nvSpPr>
        <dsp:cNvPr id="0" name=""/>
        <dsp:cNvSpPr/>
      </dsp:nvSpPr>
      <dsp:spPr>
        <a:xfrm>
          <a:off x="4355101" y="1344963"/>
          <a:ext cx="1420099" cy="1760299"/>
        </a:xfrm>
        <a:prstGeom prst="roundRect">
          <a:avLst/>
        </a:prstGeom>
        <a:solidFill>
          <a:schemeClr val="accent1">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GB" sz="1500" b="1" kern="1200" dirty="0"/>
            <a:t>PDSA:</a:t>
          </a:r>
          <a:r>
            <a:rPr lang="en-GB" sz="1500" kern="1200" dirty="0"/>
            <a:t> Speciality assessment and patient assignment to specialty or GIM Bed pool</a:t>
          </a:r>
        </a:p>
      </dsp:txBody>
      <dsp:txXfrm>
        <a:off x="4424425" y="1414287"/>
        <a:ext cx="1281451" cy="1621651"/>
      </dsp:txXfrm>
    </dsp:sp>
    <dsp:sp modelId="{7150396A-9B30-45D4-BD31-ADD6055BAC84}">
      <dsp:nvSpPr>
        <dsp:cNvPr id="0" name=""/>
        <dsp:cNvSpPr/>
      </dsp:nvSpPr>
      <dsp:spPr>
        <a:xfrm>
          <a:off x="6118926" y="1354111"/>
          <a:ext cx="1420099" cy="1760299"/>
        </a:xfrm>
        <a:prstGeom prst="roundRect">
          <a:avLst/>
        </a:prstGeom>
        <a:solidFill>
          <a:schemeClr val="accent1">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GB" sz="1500" b="1" kern="1200" dirty="0"/>
            <a:t>PDSA: </a:t>
          </a:r>
          <a:r>
            <a:rPr lang="en-GB" sz="1500" kern="1200" dirty="0"/>
            <a:t>7-day SDEC service model</a:t>
          </a:r>
        </a:p>
      </dsp:txBody>
      <dsp:txXfrm>
        <a:off x="6188250" y="1423435"/>
        <a:ext cx="1281451" cy="1621651"/>
      </dsp:txXfrm>
    </dsp:sp>
    <dsp:sp modelId="{E730ED47-41B0-4EA6-B9DF-9107EF4E29E4}">
      <dsp:nvSpPr>
        <dsp:cNvPr id="0" name=""/>
        <dsp:cNvSpPr/>
      </dsp:nvSpPr>
      <dsp:spPr>
        <a:xfrm>
          <a:off x="7952440" y="1381556"/>
          <a:ext cx="1420099" cy="1760299"/>
        </a:xfrm>
        <a:prstGeom prst="roundRect">
          <a:avLst/>
        </a:prstGeom>
        <a:solidFill>
          <a:schemeClr val="accent1">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GB" sz="1500" b="1" kern="1200" dirty="0"/>
            <a:t>PDSA: </a:t>
          </a:r>
          <a:r>
            <a:rPr lang="en-GB" sz="1500" kern="1200" dirty="0"/>
            <a:t>Criteria to reside</a:t>
          </a:r>
        </a:p>
      </dsp:txBody>
      <dsp:txXfrm>
        <a:off x="8021764" y="1450880"/>
        <a:ext cx="1281451" cy="162165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C94D61-88C4-487C-89B0-BB1F76E2A760}">
      <dsp:nvSpPr>
        <dsp:cNvPr id="0" name=""/>
        <dsp:cNvSpPr/>
      </dsp:nvSpPr>
      <dsp:spPr>
        <a:xfrm>
          <a:off x="205509" y="828340"/>
          <a:ext cx="911674" cy="911674"/>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2C86FFB-2B3D-461F-A867-0E757096BAF2}">
      <dsp:nvSpPr>
        <dsp:cNvPr id="0" name=""/>
        <dsp:cNvSpPr/>
      </dsp:nvSpPr>
      <dsp:spPr>
        <a:xfrm>
          <a:off x="396960" y="1019791"/>
          <a:ext cx="528770" cy="52877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0816352A-3A90-458A-934D-872E79391FF6}">
      <dsp:nvSpPr>
        <dsp:cNvPr id="0" name=""/>
        <dsp:cNvSpPr/>
      </dsp:nvSpPr>
      <dsp:spPr>
        <a:xfrm>
          <a:off x="1312541" y="828340"/>
          <a:ext cx="2148945" cy="91167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488950">
            <a:lnSpc>
              <a:spcPct val="90000"/>
            </a:lnSpc>
            <a:spcBef>
              <a:spcPct val="0"/>
            </a:spcBef>
            <a:spcAft>
              <a:spcPct val="35000"/>
            </a:spcAft>
            <a:buNone/>
          </a:pPr>
          <a:r>
            <a:rPr lang="en-GB" sz="1100" kern="1200"/>
            <a:t>Anglesey Ward opened with support and commitment from staff being flexible and estates team rescuing the day at the eleventh hour following an electrical issue</a:t>
          </a:r>
          <a:endParaRPr lang="en-US" sz="1100" kern="1200"/>
        </a:p>
      </dsp:txBody>
      <dsp:txXfrm>
        <a:off x="1312541" y="828340"/>
        <a:ext cx="2148945" cy="911674"/>
      </dsp:txXfrm>
    </dsp:sp>
    <dsp:sp modelId="{5F3D5C76-FE18-41E5-A7BE-789A22050840}">
      <dsp:nvSpPr>
        <dsp:cNvPr id="0" name=""/>
        <dsp:cNvSpPr/>
      </dsp:nvSpPr>
      <dsp:spPr>
        <a:xfrm>
          <a:off x="3835925" y="828340"/>
          <a:ext cx="911674" cy="911674"/>
        </a:xfrm>
        <a:prstGeom prst="ellipse">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33A6F86-DC48-4D41-AF92-6123BE34D894}">
      <dsp:nvSpPr>
        <dsp:cNvPr id="0" name=""/>
        <dsp:cNvSpPr/>
      </dsp:nvSpPr>
      <dsp:spPr>
        <a:xfrm>
          <a:off x="4027376" y="1019791"/>
          <a:ext cx="528770" cy="52877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B11A2BC-6B85-4A05-B728-B35ECB76FC2C}">
      <dsp:nvSpPr>
        <dsp:cNvPr id="0" name=""/>
        <dsp:cNvSpPr/>
      </dsp:nvSpPr>
      <dsp:spPr>
        <a:xfrm>
          <a:off x="4942957" y="828340"/>
          <a:ext cx="2148945" cy="91167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488950">
            <a:lnSpc>
              <a:spcPct val="90000"/>
            </a:lnSpc>
            <a:spcBef>
              <a:spcPct val="0"/>
            </a:spcBef>
            <a:spcAft>
              <a:spcPct val="35000"/>
            </a:spcAft>
            <a:buNone/>
          </a:pPr>
          <a:r>
            <a:rPr lang="en-GB" sz="1100" kern="1200"/>
            <a:t>Huge positivity and ‘can do’ attitude demonstrated by our staff providing quality services to patients</a:t>
          </a:r>
          <a:endParaRPr lang="en-US" sz="1100" kern="1200"/>
        </a:p>
      </dsp:txBody>
      <dsp:txXfrm>
        <a:off x="4942957" y="828340"/>
        <a:ext cx="2148945" cy="911674"/>
      </dsp:txXfrm>
    </dsp:sp>
    <dsp:sp modelId="{EDCBAEFB-8B94-4374-9F2F-D69ED46EA360}">
      <dsp:nvSpPr>
        <dsp:cNvPr id="0" name=""/>
        <dsp:cNvSpPr/>
      </dsp:nvSpPr>
      <dsp:spPr>
        <a:xfrm>
          <a:off x="7466341" y="828340"/>
          <a:ext cx="911674" cy="911674"/>
        </a:xfrm>
        <a:prstGeom prst="ellipse">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F925DB1-24F7-403A-A649-0FAB3F0EBBDD}">
      <dsp:nvSpPr>
        <dsp:cNvPr id="0" name=""/>
        <dsp:cNvSpPr/>
      </dsp:nvSpPr>
      <dsp:spPr>
        <a:xfrm>
          <a:off x="7657792" y="1019791"/>
          <a:ext cx="528770" cy="52877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75A77203-E464-43B9-AF28-2BEC52BF6ED9}">
      <dsp:nvSpPr>
        <dsp:cNvPr id="0" name=""/>
        <dsp:cNvSpPr/>
      </dsp:nvSpPr>
      <dsp:spPr>
        <a:xfrm>
          <a:off x="8573374" y="828340"/>
          <a:ext cx="2148945" cy="91167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488950">
            <a:lnSpc>
              <a:spcPct val="90000"/>
            </a:lnSpc>
            <a:spcBef>
              <a:spcPct val="0"/>
            </a:spcBef>
            <a:spcAft>
              <a:spcPct val="35000"/>
            </a:spcAft>
            <a:buNone/>
          </a:pPr>
          <a:r>
            <a:rPr lang="en-GB" sz="1100" kern="1200"/>
            <a:t>Emergency Department being de-escalated to a level whereby it can function as an ED to provide more timely care for patients</a:t>
          </a:r>
          <a:endParaRPr lang="en-US" sz="1100" kern="1200"/>
        </a:p>
      </dsp:txBody>
      <dsp:txXfrm>
        <a:off x="8573374" y="828340"/>
        <a:ext cx="2148945" cy="911674"/>
      </dsp:txXfrm>
    </dsp:sp>
    <dsp:sp modelId="{71506BB3-1895-40FB-9660-1B7D2254C4CB}">
      <dsp:nvSpPr>
        <dsp:cNvPr id="0" name=""/>
        <dsp:cNvSpPr/>
      </dsp:nvSpPr>
      <dsp:spPr>
        <a:xfrm>
          <a:off x="205509" y="2452790"/>
          <a:ext cx="911674" cy="911674"/>
        </a:xfrm>
        <a:prstGeom prst="ellipse">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51B8B82-1BAC-487E-B81C-AF8B96508B52}">
      <dsp:nvSpPr>
        <dsp:cNvPr id="0" name=""/>
        <dsp:cNvSpPr/>
      </dsp:nvSpPr>
      <dsp:spPr>
        <a:xfrm>
          <a:off x="396960" y="2644242"/>
          <a:ext cx="528770" cy="528770"/>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7CA46E68-9CB1-4EC7-BB71-615559010295}">
      <dsp:nvSpPr>
        <dsp:cNvPr id="0" name=""/>
        <dsp:cNvSpPr/>
      </dsp:nvSpPr>
      <dsp:spPr>
        <a:xfrm>
          <a:off x="1312541" y="2452790"/>
          <a:ext cx="2148945" cy="91167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488950">
            <a:lnSpc>
              <a:spcPct val="90000"/>
            </a:lnSpc>
            <a:spcBef>
              <a:spcPct val="0"/>
            </a:spcBef>
            <a:spcAft>
              <a:spcPct val="35000"/>
            </a:spcAft>
            <a:buNone/>
          </a:pPr>
          <a:r>
            <a:rPr lang="en-GB" sz="1100" kern="1200"/>
            <a:t>Early recognition from outside organisations around ambulance handover performance providing a safer service to sick patients waiting in the community</a:t>
          </a:r>
          <a:endParaRPr lang="en-US" sz="1100" kern="1200"/>
        </a:p>
      </dsp:txBody>
      <dsp:txXfrm>
        <a:off x="1312541" y="2452790"/>
        <a:ext cx="2148945" cy="911674"/>
      </dsp:txXfrm>
    </dsp:sp>
    <dsp:sp modelId="{34198C6A-21C2-4E8D-9C21-34FFA5598705}">
      <dsp:nvSpPr>
        <dsp:cNvPr id="0" name=""/>
        <dsp:cNvSpPr/>
      </dsp:nvSpPr>
      <dsp:spPr>
        <a:xfrm>
          <a:off x="3835925" y="2452790"/>
          <a:ext cx="911674" cy="911674"/>
        </a:xfrm>
        <a:prstGeom prst="ellipse">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9FB29A0-D05C-4C29-8C1F-CABD4E7F51AF}">
      <dsp:nvSpPr>
        <dsp:cNvPr id="0" name=""/>
        <dsp:cNvSpPr/>
      </dsp:nvSpPr>
      <dsp:spPr>
        <a:xfrm>
          <a:off x="4027376" y="2644242"/>
          <a:ext cx="528770" cy="528770"/>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B1BD5D0B-B4ED-4B92-8119-0B8FB1B341CC}">
      <dsp:nvSpPr>
        <dsp:cNvPr id="0" name=""/>
        <dsp:cNvSpPr/>
      </dsp:nvSpPr>
      <dsp:spPr>
        <a:xfrm>
          <a:off x="4942957" y="2452790"/>
          <a:ext cx="2148945" cy="91167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488950">
            <a:lnSpc>
              <a:spcPct val="90000"/>
            </a:lnSpc>
            <a:spcBef>
              <a:spcPct val="0"/>
            </a:spcBef>
            <a:spcAft>
              <a:spcPct val="35000"/>
            </a:spcAft>
            <a:buNone/>
          </a:pPr>
          <a:r>
            <a:rPr lang="en-GB" sz="1100" kern="1200"/>
            <a:t>No un-necessary deaths in the emergency department as a result of no bed being available</a:t>
          </a:r>
          <a:endParaRPr lang="en-US" sz="1100" kern="1200"/>
        </a:p>
      </dsp:txBody>
      <dsp:txXfrm>
        <a:off x="4942957" y="2452790"/>
        <a:ext cx="2148945" cy="91167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0B09D58-213A-43B9-B2EE-A31B393B7428}">
      <dsp:nvSpPr>
        <dsp:cNvPr id="0" name=""/>
        <dsp:cNvSpPr/>
      </dsp:nvSpPr>
      <dsp:spPr>
        <a:xfrm>
          <a:off x="684914" y="1016402"/>
          <a:ext cx="1098000" cy="1098000"/>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46AB1DC-4E87-4C54-A6FF-57A098DA88A3}">
      <dsp:nvSpPr>
        <dsp:cNvPr id="0" name=""/>
        <dsp:cNvSpPr/>
      </dsp:nvSpPr>
      <dsp:spPr>
        <a:xfrm>
          <a:off x="918914" y="1250402"/>
          <a:ext cx="630000" cy="63000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6370B93-A7AC-4896-9C4E-F34A695BD438}">
      <dsp:nvSpPr>
        <dsp:cNvPr id="0" name=""/>
        <dsp:cNvSpPr/>
      </dsp:nvSpPr>
      <dsp:spPr>
        <a:xfrm>
          <a:off x="333914" y="2456402"/>
          <a:ext cx="18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33400">
            <a:lnSpc>
              <a:spcPct val="90000"/>
            </a:lnSpc>
            <a:spcBef>
              <a:spcPct val="0"/>
            </a:spcBef>
            <a:spcAft>
              <a:spcPct val="35000"/>
            </a:spcAft>
            <a:buNone/>
            <a:defRPr cap="all"/>
          </a:pPr>
          <a:r>
            <a:rPr lang="en-GB" sz="1200" kern="1200"/>
            <a:t>The admission of appropriate General Medical patients to Anglesey</a:t>
          </a:r>
          <a:endParaRPr lang="en-US" sz="1200" kern="1200"/>
        </a:p>
      </dsp:txBody>
      <dsp:txXfrm>
        <a:off x="333914" y="2456402"/>
        <a:ext cx="1800000" cy="720000"/>
      </dsp:txXfrm>
    </dsp:sp>
    <dsp:sp modelId="{45051AE2-2357-492C-8A55-6B7184104BDB}">
      <dsp:nvSpPr>
        <dsp:cNvPr id="0" name=""/>
        <dsp:cNvSpPr/>
      </dsp:nvSpPr>
      <dsp:spPr>
        <a:xfrm>
          <a:off x="2799914" y="1016402"/>
          <a:ext cx="1098000" cy="1098000"/>
        </a:xfrm>
        <a:prstGeom prst="ellipse">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865A0E9-ED1B-42FB-9714-8FDBE7872D2B}">
      <dsp:nvSpPr>
        <dsp:cNvPr id="0" name=""/>
        <dsp:cNvSpPr/>
      </dsp:nvSpPr>
      <dsp:spPr>
        <a:xfrm>
          <a:off x="3033914" y="1250402"/>
          <a:ext cx="630000" cy="63000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ECDAA1AF-8394-47F4-BAED-4A4D0BD427F8}">
      <dsp:nvSpPr>
        <dsp:cNvPr id="0" name=""/>
        <dsp:cNvSpPr/>
      </dsp:nvSpPr>
      <dsp:spPr>
        <a:xfrm>
          <a:off x="2448914" y="2456402"/>
          <a:ext cx="18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33400">
            <a:lnSpc>
              <a:spcPct val="90000"/>
            </a:lnSpc>
            <a:spcBef>
              <a:spcPct val="0"/>
            </a:spcBef>
            <a:spcAft>
              <a:spcPct val="35000"/>
            </a:spcAft>
            <a:buNone/>
            <a:defRPr cap="all"/>
          </a:pPr>
          <a:r>
            <a:rPr lang="en-GB" sz="1200" kern="1200"/>
            <a:t>Rollout of ‘Your Next Patient’</a:t>
          </a:r>
          <a:endParaRPr lang="en-US" sz="1200" kern="1200"/>
        </a:p>
      </dsp:txBody>
      <dsp:txXfrm>
        <a:off x="2448914" y="2456402"/>
        <a:ext cx="1800000" cy="720000"/>
      </dsp:txXfrm>
    </dsp:sp>
    <dsp:sp modelId="{AD12B830-339C-49E9-B8F4-964FDAFF1DE9}">
      <dsp:nvSpPr>
        <dsp:cNvPr id="0" name=""/>
        <dsp:cNvSpPr/>
      </dsp:nvSpPr>
      <dsp:spPr>
        <a:xfrm>
          <a:off x="4914914" y="1016402"/>
          <a:ext cx="1098000" cy="1098000"/>
        </a:xfrm>
        <a:prstGeom prst="ellipse">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526E8CE-3BFC-4807-A613-EFD379CABBBA}">
      <dsp:nvSpPr>
        <dsp:cNvPr id="0" name=""/>
        <dsp:cNvSpPr/>
      </dsp:nvSpPr>
      <dsp:spPr>
        <a:xfrm>
          <a:off x="5148914" y="1250402"/>
          <a:ext cx="630000" cy="63000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7276A7DA-9371-4769-A332-DC804AB1E121}">
      <dsp:nvSpPr>
        <dsp:cNvPr id="0" name=""/>
        <dsp:cNvSpPr/>
      </dsp:nvSpPr>
      <dsp:spPr>
        <a:xfrm>
          <a:off x="4563914" y="2456402"/>
          <a:ext cx="18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33400">
            <a:lnSpc>
              <a:spcPct val="90000"/>
            </a:lnSpc>
            <a:spcBef>
              <a:spcPct val="0"/>
            </a:spcBef>
            <a:spcAft>
              <a:spcPct val="35000"/>
            </a:spcAft>
            <a:buNone/>
            <a:defRPr cap="all"/>
          </a:pPr>
          <a:r>
            <a:rPr lang="en-GB" sz="1200" kern="1200"/>
            <a:t>Development of speciality lists – ‘Right patient, right bed’</a:t>
          </a:r>
          <a:endParaRPr lang="en-US" sz="1200" kern="1200"/>
        </a:p>
      </dsp:txBody>
      <dsp:txXfrm>
        <a:off x="4563914" y="2456402"/>
        <a:ext cx="1800000" cy="720000"/>
      </dsp:txXfrm>
    </dsp:sp>
    <dsp:sp modelId="{8EE1707A-0471-4DB4-84DC-00F69C1E7580}">
      <dsp:nvSpPr>
        <dsp:cNvPr id="0" name=""/>
        <dsp:cNvSpPr/>
      </dsp:nvSpPr>
      <dsp:spPr>
        <a:xfrm>
          <a:off x="7029914" y="1016402"/>
          <a:ext cx="1098000" cy="1098000"/>
        </a:xfrm>
        <a:prstGeom prst="ellipse">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3521C77-81E2-42EE-82F8-D2F6CCC32E83}">
      <dsp:nvSpPr>
        <dsp:cNvPr id="0" name=""/>
        <dsp:cNvSpPr/>
      </dsp:nvSpPr>
      <dsp:spPr>
        <a:xfrm>
          <a:off x="7263914" y="1250402"/>
          <a:ext cx="630000" cy="630000"/>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2FA988C3-6785-4437-94A0-447405FAEABF}">
      <dsp:nvSpPr>
        <dsp:cNvPr id="0" name=""/>
        <dsp:cNvSpPr/>
      </dsp:nvSpPr>
      <dsp:spPr>
        <a:xfrm>
          <a:off x="6678914" y="2456402"/>
          <a:ext cx="18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33400">
            <a:lnSpc>
              <a:spcPct val="90000"/>
            </a:lnSpc>
            <a:spcBef>
              <a:spcPct val="0"/>
            </a:spcBef>
            <a:spcAft>
              <a:spcPct val="35000"/>
            </a:spcAft>
            <a:buNone/>
            <a:defRPr cap="all"/>
          </a:pPr>
          <a:r>
            <a:rPr lang="en-GB" sz="1200" kern="1200"/>
            <a:t>Improved processes e.g. Medical Handover</a:t>
          </a:r>
          <a:endParaRPr lang="en-US" sz="1200" kern="1200"/>
        </a:p>
      </dsp:txBody>
      <dsp:txXfrm>
        <a:off x="6678914" y="2456402"/>
        <a:ext cx="1800000" cy="720000"/>
      </dsp:txXfrm>
    </dsp:sp>
    <dsp:sp modelId="{6451322D-6C71-46A9-8D17-40108BDEA0D0}">
      <dsp:nvSpPr>
        <dsp:cNvPr id="0" name=""/>
        <dsp:cNvSpPr/>
      </dsp:nvSpPr>
      <dsp:spPr>
        <a:xfrm>
          <a:off x="9144914" y="1016402"/>
          <a:ext cx="1098000" cy="1098000"/>
        </a:xfrm>
        <a:prstGeom prst="ellipse">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02B6A9C-6CBD-4225-BC35-09EC2F2975AF}">
      <dsp:nvSpPr>
        <dsp:cNvPr id="0" name=""/>
        <dsp:cNvSpPr/>
      </dsp:nvSpPr>
      <dsp:spPr>
        <a:xfrm>
          <a:off x="9378914" y="1250402"/>
          <a:ext cx="630000" cy="630000"/>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494D234-AD87-497B-A7CF-189E94DCB57D}">
      <dsp:nvSpPr>
        <dsp:cNvPr id="0" name=""/>
        <dsp:cNvSpPr/>
      </dsp:nvSpPr>
      <dsp:spPr>
        <a:xfrm>
          <a:off x="8793914" y="2456402"/>
          <a:ext cx="18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33400">
            <a:lnSpc>
              <a:spcPct val="90000"/>
            </a:lnSpc>
            <a:spcBef>
              <a:spcPct val="0"/>
            </a:spcBef>
            <a:spcAft>
              <a:spcPct val="35000"/>
            </a:spcAft>
            <a:buNone/>
            <a:defRPr cap="all"/>
          </a:pPr>
          <a:r>
            <a:rPr lang="en-GB" sz="1200" kern="1200"/>
            <a:t>Headspace to focus on bottlenecks in patient pathways</a:t>
          </a:r>
          <a:endParaRPr lang="en-US" sz="1200" kern="1200"/>
        </a:p>
      </dsp:txBody>
      <dsp:txXfrm>
        <a:off x="8793914" y="2456402"/>
        <a:ext cx="1800000" cy="720000"/>
      </dsp:txXfrm>
    </dsp:sp>
  </dsp:spTree>
</dsp:drawing>
</file>

<file path=ppt/diagrams/layout1.xml><?xml version="1.0" encoding="utf-8"?>
<dgm:layoutDef xmlns:dgm="http://schemas.openxmlformats.org/drawingml/2006/diagram" xmlns:a="http://schemas.openxmlformats.org/drawingml/2006/main" uniqueId="urn:microsoft.com/office/officeart/2005/8/layout/bProcess2">
  <dgm:title val=""/>
  <dgm:desc val=""/>
  <dgm:catLst>
    <dgm:cat type="process" pri="24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dgm:varLst>
    <dgm:choose name="Name0">
      <dgm:if name="Name1" func="var" arg="dir" op="equ" val="norm">
        <dgm:alg type="snake">
          <dgm:param type="grDir" val="tL"/>
          <dgm:param type="flowDir" val="col"/>
          <dgm:param type="contDir" val="revDir"/>
        </dgm:alg>
      </dgm:if>
      <dgm:else name="Name2">
        <dgm:alg type="snake">
          <dgm:param type="grDir" val="tR"/>
          <dgm:param type="flowDir" val="col"/>
          <dgm:param type="contDir" val="revDir"/>
        </dgm:alg>
      </dgm:else>
    </dgm:choose>
    <dgm:shape xmlns:r="http://schemas.openxmlformats.org/officeDocument/2006/relationships" r:blip="">
      <dgm:adjLst/>
    </dgm:shape>
    <dgm:presOf/>
    <dgm:constrLst>
      <dgm:constr type="w" for="ch" forName="firstNode" refType="w"/>
      <dgm:constr type="w" for="ch" forName="lastNode" refType="w" refFor="ch" refForName="firstNode" op="equ"/>
      <dgm:constr type="w" for="ch" forName="middleNode" refType="w" refFor="ch" refForName="firstNode" op="equ"/>
      <dgm:constr type="h" for="ch" ptType="sibTrans" refType="w" refFor="ch" refForName="middleNode" op="equ" fact="0.35"/>
      <dgm:constr type="sp" refType="w" refFor="ch" refForName="middleNode" fact="0.5"/>
      <dgm:constr type="connDist" for="des" ptType="sibTrans" op="equ"/>
      <dgm:constr type="primFontSz" for="ch" forName="firstNode" val="65"/>
      <dgm:constr type="primFontSz" for="ch" forName="lastNode" refType="primFontSz" refFor="ch" refForName="firstNode" op="equ"/>
      <dgm:constr type="primFontSz" for="des" forName="shape" val="65"/>
      <dgm:constr type="primFontSz" for="des" forName="shape" refType="primFontSz" refFor="ch" refForName="firstNode" op="lte"/>
      <dgm:constr type="primFontSz" for="des" forName="shape" refType="primFontSz" refFor="ch" refForName="lastNode" op="lte"/>
    </dgm:constrLst>
    <dgm:ruleLst/>
    <dgm:forEach name="Name3" axis="ch" ptType="node">
      <dgm:choose name="Name4">
        <dgm:if name="Name5" axis="self" ptType="node" func="pos" op="equ" val="1">
          <dgm:layoutNode name="first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if name="Name6" axis="self" ptType="node" func="revPos" op="equ" val="1">
          <dgm:layoutNode name="last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7">
          <dgm:layoutNode name="middleNode">
            <dgm:alg type="composite"/>
            <dgm:shape xmlns:r="http://schemas.openxmlformats.org/officeDocument/2006/relationships" r:blip="">
              <dgm:adjLst/>
            </dgm:shape>
            <dgm:presOf/>
            <dgm:constrLst>
              <dgm:constr type="h" refType="w"/>
              <dgm:constr type="w" for="ch" forName="padding" refType="w"/>
              <dgm:constr type="h" for="ch" forName="padding" refType="h"/>
              <dgm:constr type="w" for="ch" forName="shape" refType="w" fact="0.667"/>
              <dgm:constr type="h" for="ch" forName="shape" refType="h" fact="0.667"/>
              <dgm:constr type="ctrX" for="ch" forName="shape" refType="w" fact="0.5"/>
              <dgm:constr type="ctrY" for="ch" forName="shape" refType="h" fact="0.5"/>
            </dgm:constrLst>
            <dgm:ruleLst/>
            <dgm:layoutNode name="padding">
              <dgm:alg type="sp"/>
              <dgm:shape xmlns:r="http://schemas.openxmlformats.org/officeDocument/2006/relationships" type="ellipse" r:blip="" hideGeom="1">
                <dgm:adjLst/>
              </dgm:shape>
              <dgm:presOf/>
              <dgm:constrLst/>
              <dgm:ruleLst/>
            </dgm:layoutNode>
            <dgm:layoutNode name="shap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else>
      </dgm:choose>
      <dgm:forEach name="Name8" axis="followSib" ptType="sibTrans" cnt="1">
        <dgm:layoutNode name="sibTrans">
          <dgm:choose name="Name9">
            <dgm:if name="Name10" func="var" arg="dir" op="equ" val="norm">
              <dgm:choose name="Name11">
                <dgm:if name="Name12" axis="self" ptType="sibTrans" func="pos" op="equ" val="1">
                  <dgm:alg type="conn">
                    <dgm:param type="begPts" val="auto"/>
                    <dgm:param type="endPts" val="auto"/>
                    <dgm:param type="srcNode" val="firstNode"/>
                    <dgm:param type="dstNode" val="shape"/>
                  </dgm:alg>
                </dgm:if>
                <dgm:if name="Name13" axis="self" ptType="sibTrans" func="revPos" op="equ" val="1">
                  <dgm:alg type="conn">
                    <dgm:param type="begPts" val="auto"/>
                    <dgm:param type="endPts" val="auto"/>
                    <dgm:param type="srcNode" val="shape"/>
                    <dgm:param type="dstNode" val="lastNode"/>
                  </dgm:alg>
                </dgm:if>
                <dgm:else name="Name14">
                  <dgm:alg type="conn">
                    <dgm:param type="begPts" val="auto"/>
                    <dgm:param type="endPts" val="auto"/>
                    <dgm:param type="srcNode" val="shape"/>
                    <dgm:param type="dstNode" val="shape"/>
                  </dgm:alg>
                </dgm:else>
              </dgm:choose>
            </dgm:if>
            <dgm:else name="Name15">
              <dgm:choose name="Name16">
                <dgm:if name="Name17" axis="self" ptType="sibTrans" func="pos" op="equ" val="1">
                  <dgm:alg type="conn">
                    <dgm:param type="begPts" val="auto"/>
                    <dgm:param type="endPts" val="auto"/>
                    <dgm:param type="srcNode" val="firstNode"/>
                    <dgm:param type="dstNode" val="shape"/>
                  </dgm:alg>
                </dgm:if>
                <dgm:if name="Name18" axis="self" ptType="sibTrans" func="revPos" op="equ" val="1">
                  <dgm:alg type="conn">
                    <dgm:param type="begPts" val="auto"/>
                    <dgm:param type="endPts" val="auto"/>
                    <dgm:param type="srcNode" val="shape"/>
                    <dgm:param type="dstNode" val="lastNode"/>
                  </dgm:alg>
                </dgm:if>
                <dgm:else name="Name19">
                  <dgm:alg type="conn">
                    <dgm:param type="begPts" val="auto"/>
                    <dgm:param type="endPts" val="auto"/>
                    <dgm:param type="srcNode" val="shape"/>
                    <dgm:param type="dstNode" val="shape"/>
                  </dgm:alg>
                </dgm:else>
              </dgm:choose>
            </dgm:else>
          </dgm:choose>
          <dgm:shape xmlns:r="http://schemas.openxmlformats.org/officeDocument/2006/relationships" rot="90" type="triangle" r:blip="">
            <dgm:adjLst/>
          </dgm:shape>
          <dgm:presOf axis="self"/>
          <dgm:constrLst>
            <dgm:constr type="w" refType="h"/>
            <dgm:constr type="connDist"/>
            <dgm:constr type="begPad" refType="connDist" fact="0.25"/>
            <dgm:constr type="endPad" refType="connDist" fact="0.22"/>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18/2/layout/IconCircleList">
  <dgm:title val="Icon Circle List"/>
  <dgm:desc val="Use to show non-sequential or grouped chunks of information accompanied by related visuals. Circular shapes can hold an icon or small picture and corresponding text box shows Level 1 text. Works best for icons or small pictures with medium-length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alg type="sp"/>
    <dgm:shape xmlns:r="http://schemas.openxmlformats.org/officeDocument/2006/relationships" r:blip="">
      <dgm:adjLst/>
    </dgm:shape>
    <dgm:presOf/>
    <dgm:choose name="Name0">
      <dgm:if name="Name1" axis="ch" ptType="node" func="cnt" op="lte" val="3">
        <dgm:constrLst>
          <dgm:constr type="w" for="ch" forName="container" refType="w"/>
          <dgm:constr type="h" for="ch" forName="container" refType="h" fact="0.4"/>
        </dgm:constrLst>
      </dgm:if>
      <dgm:else name="Name2">
        <dgm:constrLst>
          <dgm:constr type="w" for="ch" forName="container" refType="w"/>
          <dgm:constr type="h" for="ch" forName="container" refType="h"/>
        </dgm:constrLst>
      </dgm:else>
    </dgm:choose>
    <dgm:ruleLst>
      <dgm:rule type="h" for="ch" forName="container" val="INF" fact="NaN" max="NaN"/>
    </dgm:ruleLst>
    <dgm:layoutNode name="container">
      <dgm:varLst>
        <dgm:dir/>
        <dgm:resizeHandles val="exact"/>
      </dgm:varLst>
      <dgm:choose name="Name3">
        <dgm:if name="Name4" axis="self" func="var" arg="dir" op="equ" val="norm">
          <dgm:alg type="snake">
            <dgm:param type="grDir" val="tL"/>
            <dgm:param type="flowDir" val="row"/>
            <dgm:param type="contDir" val="sameDir"/>
          </dgm:alg>
        </dgm:if>
        <dgm:else name="Name5">
          <dgm:alg type="snake">
            <dgm:param type="grDir" val="tR"/>
            <dgm:param type="flowDir" val="row"/>
            <dgm:param type="contDir" val="sameDir"/>
          </dgm:alg>
        </dgm:else>
      </dgm:choose>
      <dgm:shape xmlns:r="http://schemas.openxmlformats.org/officeDocument/2006/relationships" r:blip="">
        <dgm:adjLst/>
      </dgm:shape>
      <dgm:presOf/>
      <dgm:constrLst>
        <dgm:constr type="w" for="ch" forName="compNode" refType="w"/>
        <dgm:constr type="h" for="ch" forName="compNode" refType="w" fact="0.28"/>
        <dgm:constr type="w" for="ch" forName="sibTrans" refType="w" refFor="ch" refForName="compNode" fact="0.115"/>
        <dgm:constr type="sp" refType="h" op="equ" fact="0.17"/>
        <dgm:constr type="primFontSz" for="des" ptType="node" op="equ" val="24"/>
        <dgm:constr type="h" for="des" forName="compNode" op="equ"/>
        <dgm:constr type="h" for="des" forName="iconBgRect" op="equ"/>
      </dgm:constrLst>
      <dgm:ruleLst>
        <dgm:rule type="w" for="ch" forName="compNode" val="60" fact="NaN" max="NaN"/>
      </dgm:ruleLst>
      <dgm:forEach name="Name6" axis="ch" ptType="node">
        <dgm:layoutNode name="compNode">
          <dgm:alg type="composite"/>
          <dgm:shape xmlns:r="http://schemas.openxmlformats.org/officeDocument/2006/relationships" r:blip="">
            <dgm:adjLst/>
          </dgm:shape>
          <dgm:presOf axis="self"/>
          <dgm:constrLst>
            <dgm:constr type="w" for="ch" forName="iconBgRect" refType="w" fact="0.28"/>
            <dgm:constr type="h" for="ch" forName="iconBgRect" refType="w" refFor="ch" refForName="iconBgRect"/>
            <dgm:constr type="t" for="ch" forName="iconBgRect"/>
            <dgm:constr type="l" for="ch" forName="iconBgRect"/>
            <dgm:constr type="w" for="ch" forName="iconRect" refType="w" refFor="ch" refForName="iconBgRect" fact="0.58"/>
            <dgm:constr type="h" for="ch" forName="iconRect" refType="w" refFor="ch" refForName="iconRect"/>
            <dgm:constr type="ctrX" for="ch" forName="iconRect" refType="ctrX" refFor="ch" refForName="iconBgRect"/>
            <dgm:constr type="ctrY" for="ch" forName="iconRect" refType="ctrY" refFor="ch" refForName="iconBgRect"/>
            <dgm:constr type="w" for="ch" forName="spaceRect" refType="w" fact="0.06"/>
            <dgm:constr type="h" for="ch" forName="spaceRect" refType="h" refFor="ch" refForName="iconBgRect"/>
            <dgm:constr type="t" for="ch" forName="spaceRect" refType="t" refFor="ch" refForName="iconBgRect"/>
            <dgm:constr type="l" for="ch" forName="spaceRect" refType="r" refFor="ch" refForName="iconBgRect"/>
            <dgm:constr type="h" for="ch" forName="textRect" refType="h" refFor="ch" refForName="iconBgRect"/>
            <dgm:constr type="t" for="ch" forName="textRect" refType="t" refFor="ch" refForName="iconBgRect"/>
            <dgm:constr type="l" for="ch" forName="textRect" refType="r" refFor="ch" refForName="spaceRect"/>
          </dgm:constrLst>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choose name="Name7">
              <dgm:if name="Name8" func="var" arg="dir" op="equ" val="norm">
                <dgm:alg type="tx">
                  <dgm:param type="txAnchorVert" val="mid"/>
                  <dgm:param type="parTxLTRAlign" val="l"/>
                  <dgm:param type="shpTxLTRAlignCh" val="l"/>
                  <dgm:param type="parTxRTLAlign" val="l"/>
                  <dgm:param type="shpTxRTLAlignCh" val="l"/>
                </dgm:alg>
              </dgm:if>
              <dgm:else name="Name9">
                <dgm:alg type="tx">
                  <dgm:param type="txAnchorVert" val="mid"/>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Lst>
          </dgm:layoutNode>
        </dgm:layoutNode>
        <dgm:forEach name="Name10"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extLst>
    <a:ext uri="{68A01E43-0DF5-4B5B-8FA6-DAF915123BFB}">
      <dgm1612:lstStyle xmlns:dgm1612="http://schemas.microsoft.com/office/drawing/2016/12/diagram">
        <a:lvl1pPr>
          <a:lnSpc>
            <a:spcPct val="100000"/>
          </a:lnSpc>
        </a:lvl1pPr>
      </dgm1612:lstStyle>
    </a:ext>
  </dgm:extLst>
</dgm:layoutDef>
</file>

<file path=ppt/diagrams/layout4.xml><?xml version="1.0" encoding="utf-8"?>
<dgm:layoutDef xmlns:dgm="http://schemas.openxmlformats.org/drawingml/2006/diagram" xmlns:a="http://schemas.openxmlformats.org/drawingml/2006/main" uniqueId="urn:microsoft.com/office/officeart/2018/5/layout/IconCircleLabelList">
  <dgm:title val="Icon Circle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7AD08F7-FF88-48DC-89E9-EF71C01C2550}" type="datetimeFigureOut">
              <a:rPr lang="en-GB" smtClean="0"/>
              <a:t>30/07/2025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5AE8BE0-99FD-4766-9003-A4C576766AB3}" type="slidenum">
              <a:rPr lang="en-GB" smtClean="0"/>
              <a:t>‹#›</a:t>
            </a:fld>
            <a:endParaRPr lang="en-GB"/>
          </a:p>
        </p:txBody>
      </p:sp>
    </p:spTree>
    <p:extLst>
      <p:ext uri="{BB962C8B-B14F-4D97-AF65-F5344CB8AC3E}">
        <p14:creationId xmlns:p14="http://schemas.microsoft.com/office/powerpoint/2010/main" val="7750348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855C39B-0386-4C56-AF1E-A3524FFB53EE}"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412625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04850" y="201613"/>
            <a:ext cx="5487988" cy="3086100"/>
          </a:xfrm>
        </p:spPr>
      </p:sp>
      <p:sp>
        <p:nvSpPr>
          <p:cNvPr id="3" name="Notes Placeholder 2"/>
          <p:cNvSpPr>
            <a:spLocks noGrp="1"/>
          </p:cNvSpPr>
          <p:nvPr>
            <p:ph type="body" idx="1"/>
          </p:nvPr>
        </p:nvSpPr>
        <p:spPr>
          <a:xfrm>
            <a:off x="508381" y="3425154"/>
            <a:ext cx="5951796" cy="5433837"/>
          </a:xfrm>
        </p:spPr>
        <p:txBody>
          <a:bodyPr/>
          <a:lstStyle/>
          <a:p>
            <a:r>
              <a:rPr lang="en-GB" b="1" dirty="0"/>
              <a:t>The above update is from 2</a:t>
            </a:r>
            <a:r>
              <a:rPr lang="en-GB" b="1" baseline="30000" dirty="0"/>
              <a:t>nd</a:t>
            </a:r>
            <a:r>
              <a:rPr lang="en-GB" b="1" dirty="0"/>
              <a:t> June 2025 to 29/07/2025 inclusive</a:t>
            </a:r>
          </a:p>
          <a:p>
            <a:r>
              <a:rPr lang="en-GB" b="1" dirty="0"/>
              <a:t>1</a:t>
            </a:r>
            <a:r>
              <a:rPr lang="en-GB" b="1" baseline="30000" dirty="0"/>
              <a:t>st</a:t>
            </a:r>
            <a:r>
              <a:rPr lang="en-GB" b="1" dirty="0"/>
              <a:t> June to 29</a:t>
            </a:r>
            <a:r>
              <a:rPr lang="en-GB" b="1" baseline="30000" dirty="0"/>
              <a:t>th</a:t>
            </a:r>
            <a:r>
              <a:rPr lang="en-GB" b="1" dirty="0"/>
              <a:t> July 2024 and 2025</a:t>
            </a:r>
          </a:p>
          <a:p>
            <a:r>
              <a:rPr lang="en-GB" dirty="0"/>
              <a:t>Straight comparison between the two time periods. The output data (both years) has been adjusted to excluded non-healthcare acquired pressure injuries. </a:t>
            </a:r>
          </a:p>
          <a:p>
            <a:r>
              <a:rPr lang="en-GB" dirty="0"/>
              <a:t>The adjustment was required because it was skewing the data in June 2025, as the process of transfer of potential community acquired pressure/moisture injury from the Emergency Department to PC&amp;T as not been happening (has been escalated to Louise).</a:t>
            </a:r>
          </a:p>
          <a:p>
            <a:endParaRPr lang="en-GB" dirty="0"/>
          </a:p>
          <a:p>
            <a:r>
              <a:rPr lang="en-GB" b="1" dirty="0"/>
              <a:t>Observation</a:t>
            </a:r>
          </a:p>
          <a:p>
            <a:pPr marL="171450" indent="-171450">
              <a:buFont typeface="Arial" panose="020B0604020202020204" pitchFamily="34" charset="0"/>
              <a:buChar char="•"/>
            </a:pPr>
            <a:r>
              <a:rPr lang="en-GB" dirty="0"/>
              <a:t>Reduction of deaths in the ED which was observed in June 2025 has been sustained in July 2025. At the point of reporting (29/07/2025), 18 deaths compared to 32 in the month immediately prior to ToC. For noting; the volume of deaths in ED has been historically low (22 in 2024) so annual comparison may be misleading in isolation.</a:t>
            </a:r>
          </a:p>
          <a:p>
            <a:pPr marL="171450" indent="-171450">
              <a:buFont typeface="Arial" panose="020B0604020202020204" pitchFamily="34" charset="0"/>
              <a:buChar char="•"/>
            </a:pPr>
            <a:r>
              <a:rPr lang="en-GB" dirty="0"/>
              <a:t>in general, there have been more safety incidents reported in 2025 than in same period 2024 (1313 vs. 1077). This is due primarily to ACT/Virtual Ward and Dermatology coming on stream in July 2024 . As evaluation progresses this will become less relevant</a:t>
            </a:r>
          </a:p>
          <a:p>
            <a:pPr marL="171450" indent="-171450">
              <a:buFont typeface="Arial" panose="020B0604020202020204" pitchFamily="34" charset="0"/>
              <a:buChar char="•"/>
            </a:pPr>
            <a:r>
              <a:rPr lang="en-GB" dirty="0"/>
              <a:t>There were two significant incidents reported in ED and Anglesey during ToC, both of which have progressed to Significant Case Review. The ED event occurred outside following a patient leaving against medical advice and the Anglesey case whilst reported during ToC it occurred when Cardigan Ward was temporarily relocated to Anglesey pre-ToC (this has progressed to SI).</a:t>
            </a:r>
          </a:p>
          <a:p>
            <a:pPr marL="171450" indent="-171450">
              <a:buFont typeface="Arial" panose="020B0604020202020204" pitchFamily="34" charset="0"/>
              <a:buChar char="•"/>
            </a:pPr>
            <a:r>
              <a:rPr lang="en-GB" dirty="0"/>
              <a:t>Increase in reporting on Ward F – related to Your Next Patient and staffing issues</a:t>
            </a:r>
          </a:p>
          <a:p>
            <a:pPr marL="171450" indent="-171450">
              <a:buFont typeface="Arial" panose="020B0604020202020204" pitchFamily="34" charset="0"/>
              <a:buChar char="•"/>
            </a:pPr>
            <a:r>
              <a:rPr lang="en-GB" dirty="0"/>
              <a:t>Increase in Radiology reflective of more throughput</a:t>
            </a:r>
          </a:p>
          <a:p>
            <a:pPr marL="171450" indent="-171450">
              <a:buFont typeface="Arial" panose="020B0604020202020204" pitchFamily="34" charset="0"/>
              <a:buChar char="•"/>
            </a:pPr>
            <a:r>
              <a:rPr lang="en-GB" dirty="0"/>
              <a:t>Increase in Ward K – higher than expected number of in-hospital falls (Low or No harm)</a:t>
            </a:r>
          </a:p>
          <a:p>
            <a:pPr marL="171450" indent="-171450">
              <a:buFont typeface="Arial" panose="020B0604020202020204" pitchFamily="34" charset="0"/>
              <a:buChar char="•"/>
            </a:pPr>
            <a:r>
              <a:rPr lang="en-GB" dirty="0"/>
              <a:t>Increase in ITU – cluster of IPC reports</a:t>
            </a:r>
          </a:p>
          <a:p>
            <a:pPr marL="171450" indent="-171450">
              <a:buFont typeface="Arial" panose="020B0604020202020204" pitchFamily="34" charset="0"/>
              <a:buChar char="•"/>
            </a:pPr>
            <a:r>
              <a:rPr lang="en-GB" dirty="0"/>
              <a:t>Increase in OPAS  - reflects the increase in template and flow between 2024 and 2025</a:t>
            </a:r>
          </a:p>
          <a:p>
            <a:pPr marL="171450" indent="-171450">
              <a:buFont typeface="Arial" panose="020B0604020202020204" pitchFamily="34" charset="0"/>
              <a:buChar char="•"/>
            </a:pPr>
            <a:endParaRPr lang="en-GB" dirty="0"/>
          </a:p>
          <a:p>
            <a:endParaRPr lang="en-GB" dirty="0"/>
          </a:p>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5"/>
          </p:nvPr>
        </p:nvSpPr>
        <p:spPr/>
        <p:txBody>
          <a:bodyPr/>
          <a:lstStyle/>
          <a:p>
            <a:fld id="{AD11602A-E67C-4478-85E6-18A6718694DC}" type="slidenum">
              <a:rPr lang="en-GB" smtClean="0"/>
              <a:t>15</a:t>
            </a:fld>
            <a:endParaRPr lang="en-GB" dirty="0"/>
          </a:p>
        </p:txBody>
      </p:sp>
    </p:spTree>
    <p:extLst>
      <p:ext uri="{BB962C8B-B14F-4D97-AF65-F5344CB8AC3E}">
        <p14:creationId xmlns:p14="http://schemas.microsoft.com/office/powerpoint/2010/main" val="5192824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682D0C-7D25-4A81-BC62-BACE804335F0}"/>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a:extLst>
              <a:ext uri="{FF2B5EF4-FFF2-40B4-BE49-F238E27FC236}">
                <a16:creationId xmlns:a16="http://schemas.microsoft.com/office/drawing/2014/main" id="{BD17D61C-0689-4142-AE4B-C127E9A56AE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a:extLst>
              <a:ext uri="{FF2B5EF4-FFF2-40B4-BE49-F238E27FC236}">
                <a16:creationId xmlns:a16="http://schemas.microsoft.com/office/drawing/2014/main" id="{7D2D343D-98F6-4E96-B4B1-DDE3A209644D}"/>
              </a:ext>
            </a:extLst>
          </p:cNvPr>
          <p:cNvSpPr>
            <a:spLocks noGrp="1"/>
          </p:cNvSpPr>
          <p:nvPr>
            <p:ph type="dt" sz="half" idx="10"/>
          </p:nvPr>
        </p:nvSpPr>
        <p:spPr/>
        <p:txBody>
          <a:bodyPr/>
          <a:lstStyle/>
          <a:p>
            <a:fld id="{480714D9-5146-4C2D-A9DE-2538E11C6EAE}" type="datetimeFigureOut">
              <a:rPr lang="en-GB" smtClean="0"/>
              <a:t>30/07/2025</a:t>
            </a:fld>
            <a:endParaRPr lang="en-GB" dirty="0"/>
          </a:p>
        </p:txBody>
      </p:sp>
      <p:sp>
        <p:nvSpPr>
          <p:cNvPr id="5" name="Footer Placeholder 4">
            <a:extLst>
              <a:ext uri="{FF2B5EF4-FFF2-40B4-BE49-F238E27FC236}">
                <a16:creationId xmlns:a16="http://schemas.microsoft.com/office/drawing/2014/main" id="{CBDF257F-1F1B-4443-BB85-B1B173F548BA}"/>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AEEDC3D3-F50E-4565-8186-8AF2519CE496}"/>
              </a:ext>
            </a:extLst>
          </p:cNvPr>
          <p:cNvSpPr>
            <a:spLocks noGrp="1"/>
          </p:cNvSpPr>
          <p:nvPr>
            <p:ph type="sldNum" sz="quarter" idx="12"/>
          </p:nvPr>
        </p:nvSpPr>
        <p:spPr/>
        <p:txBody>
          <a:bodyPr/>
          <a:lstStyle/>
          <a:p>
            <a:fld id="{6D0A6A12-6C13-43FF-95E7-DF6921AC9F14}" type="slidenum">
              <a:rPr lang="en-GB" smtClean="0"/>
              <a:t>‹#›</a:t>
            </a:fld>
            <a:endParaRPr lang="en-GB" dirty="0"/>
          </a:p>
        </p:txBody>
      </p:sp>
    </p:spTree>
    <p:extLst>
      <p:ext uri="{BB962C8B-B14F-4D97-AF65-F5344CB8AC3E}">
        <p14:creationId xmlns:p14="http://schemas.microsoft.com/office/powerpoint/2010/main" val="9432467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E888F4-04BE-40E8-831A-6C7EE8DED727}"/>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9F6184F4-2F56-4AF2-9E5A-186BFBADBB0F}"/>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FF17C306-946D-4260-91DA-838B2138447E}"/>
              </a:ext>
            </a:extLst>
          </p:cNvPr>
          <p:cNvSpPr>
            <a:spLocks noGrp="1"/>
          </p:cNvSpPr>
          <p:nvPr>
            <p:ph type="dt" sz="half" idx="10"/>
          </p:nvPr>
        </p:nvSpPr>
        <p:spPr/>
        <p:txBody>
          <a:bodyPr/>
          <a:lstStyle/>
          <a:p>
            <a:fld id="{480714D9-5146-4C2D-A9DE-2538E11C6EAE}" type="datetimeFigureOut">
              <a:rPr lang="en-GB" smtClean="0"/>
              <a:t>30/07/2025</a:t>
            </a:fld>
            <a:endParaRPr lang="en-GB" dirty="0"/>
          </a:p>
        </p:txBody>
      </p:sp>
      <p:sp>
        <p:nvSpPr>
          <p:cNvPr id="5" name="Footer Placeholder 4">
            <a:extLst>
              <a:ext uri="{FF2B5EF4-FFF2-40B4-BE49-F238E27FC236}">
                <a16:creationId xmlns:a16="http://schemas.microsoft.com/office/drawing/2014/main" id="{25F10DCA-B3FC-4E66-8FD4-1E3E6AFEFCBD}"/>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F02D7A2A-169A-4A4B-9BE3-109B4B165A77}"/>
              </a:ext>
            </a:extLst>
          </p:cNvPr>
          <p:cNvSpPr>
            <a:spLocks noGrp="1"/>
          </p:cNvSpPr>
          <p:nvPr>
            <p:ph type="sldNum" sz="quarter" idx="12"/>
          </p:nvPr>
        </p:nvSpPr>
        <p:spPr/>
        <p:txBody>
          <a:bodyPr/>
          <a:lstStyle/>
          <a:p>
            <a:fld id="{6D0A6A12-6C13-43FF-95E7-DF6921AC9F14}" type="slidenum">
              <a:rPr lang="en-GB" smtClean="0"/>
              <a:t>‹#›</a:t>
            </a:fld>
            <a:endParaRPr lang="en-GB" dirty="0"/>
          </a:p>
        </p:txBody>
      </p:sp>
    </p:spTree>
    <p:extLst>
      <p:ext uri="{BB962C8B-B14F-4D97-AF65-F5344CB8AC3E}">
        <p14:creationId xmlns:p14="http://schemas.microsoft.com/office/powerpoint/2010/main" val="38215508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F8CED32-7B67-4058-A922-975999975F97}"/>
              </a:ext>
            </a:extLst>
          </p:cNvPr>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3C4C55BF-D750-47DE-8417-760CD756EFF9}"/>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2067A5CF-4D83-4F3C-A66A-7879EC444F6E}"/>
              </a:ext>
            </a:extLst>
          </p:cNvPr>
          <p:cNvSpPr>
            <a:spLocks noGrp="1"/>
          </p:cNvSpPr>
          <p:nvPr>
            <p:ph type="dt" sz="half" idx="10"/>
          </p:nvPr>
        </p:nvSpPr>
        <p:spPr/>
        <p:txBody>
          <a:bodyPr/>
          <a:lstStyle/>
          <a:p>
            <a:fld id="{480714D9-5146-4C2D-A9DE-2538E11C6EAE}" type="datetimeFigureOut">
              <a:rPr lang="en-GB" smtClean="0"/>
              <a:t>30/07/2025</a:t>
            </a:fld>
            <a:endParaRPr lang="en-GB" dirty="0"/>
          </a:p>
        </p:txBody>
      </p:sp>
      <p:sp>
        <p:nvSpPr>
          <p:cNvPr id="5" name="Footer Placeholder 4">
            <a:extLst>
              <a:ext uri="{FF2B5EF4-FFF2-40B4-BE49-F238E27FC236}">
                <a16:creationId xmlns:a16="http://schemas.microsoft.com/office/drawing/2014/main" id="{C1A3A07F-97E8-478B-9C9D-F9F904AB7FB9}"/>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0BCA62C2-B9B8-4630-95B4-C6D1E9CB09B1}"/>
              </a:ext>
            </a:extLst>
          </p:cNvPr>
          <p:cNvSpPr>
            <a:spLocks noGrp="1"/>
          </p:cNvSpPr>
          <p:nvPr>
            <p:ph type="sldNum" sz="quarter" idx="12"/>
          </p:nvPr>
        </p:nvSpPr>
        <p:spPr/>
        <p:txBody>
          <a:bodyPr/>
          <a:lstStyle/>
          <a:p>
            <a:fld id="{6D0A6A12-6C13-43FF-95E7-DF6921AC9F14}" type="slidenum">
              <a:rPr lang="en-GB" smtClean="0"/>
              <a:t>‹#›</a:t>
            </a:fld>
            <a:endParaRPr lang="en-GB" dirty="0"/>
          </a:p>
        </p:txBody>
      </p:sp>
    </p:spTree>
    <p:extLst>
      <p:ext uri="{BB962C8B-B14F-4D97-AF65-F5344CB8AC3E}">
        <p14:creationId xmlns:p14="http://schemas.microsoft.com/office/powerpoint/2010/main" val="22968414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GB"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GB" dirty="0"/>
          </a:p>
        </p:txBody>
      </p:sp>
      <p:sp>
        <p:nvSpPr>
          <p:cNvPr id="4" name="Date Placeholder 3"/>
          <p:cNvSpPr>
            <a:spLocks noGrp="1"/>
          </p:cNvSpPr>
          <p:nvPr>
            <p:ph type="dt" sz="half" idx="10"/>
          </p:nvPr>
        </p:nvSpPr>
        <p:spPr/>
        <p:txBody>
          <a:bodyPr/>
          <a:lstStyle/>
          <a:p>
            <a:fld id="{846CE7D5-CF57-46EF-B807-FDD0502418D4}" type="datetimeFigureOut">
              <a:rPr lang="en-GB" smtClean="0"/>
              <a:t>30/07/2025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9881467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GB"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Date Placeholder 3"/>
          <p:cNvSpPr>
            <a:spLocks noGrp="1"/>
          </p:cNvSpPr>
          <p:nvPr>
            <p:ph type="dt" sz="half" idx="10"/>
          </p:nvPr>
        </p:nvSpPr>
        <p:spPr/>
        <p:txBody>
          <a:bodyPr/>
          <a:lstStyle/>
          <a:p>
            <a:fld id="{846CE7D5-CF57-46EF-B807-FDD0502418D4}" type="datetimeFigureOut">
              <a:rPr lang="en-GB" smtClean="0"/>
              <a:t>30/07/2025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28644889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GB"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GB" smtClean="0"/>
              <a:t>30/07/2025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26894639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GB" dirty="0"/>
          </a:p>
        </p:txBody>
      </p:sp>
      <p:sp>
        <p:nvSpPr>
          <p:cNvPr id="3" name="Content Placeholder 2"/>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Content Placeholder 3"/>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5" name="Date Placeholder 4"/>
          <p:cNvSpPr>
            <a:spLocks noGrp="1"/>
          </p:cNvSpPr>
          <p:nvPr>
            <p:ph type="dt" sz="half" idx="10"/>
          </p:nvPr>
        </p:nvSpPr>
        <p:spPr/>
        <p:txBody>
          <a:bodyPr/>
          <a:lstStyle/>
          <a:p>
            <a:fld id="{846CE7D5-CF57-46EF-B807-FDD0502418D4}" type="datetimeFigureOut">
              <a:rPr lang="en-GB" smtClean="0"/>
              <a:t>30/07/2025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105875400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GB"/>
              <a:t>Click to edit Master title style</a:t>
            </a:r>
            <a:endParaRPr lang="en-GB"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7" name="Date Placeholder 6"/>
          <p:cNvSpPr>
            <a:spLocks noGrp="1"/>
          </p:cNvSpPr>
          <p:nvPr>
            <p:ph type="dt" sz="half" idx="10"/>
          </p:nvPr>
        </p:nvSpPr>
        <p:spPr/>
        <p:txBody>
          <a:bodyPr/>
          <a:lstStyle/>
          <a:p>
            <a:fld id="{846CE7D5-CF57-46EF-B807-FDD0502418D4}" type="datetimeFigureOut">
              <a:rPr lang="en-GB" smtClean="0"/>
              <a:t>30/07/2025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224977096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GB" dirty="0"/>
          </a:p>
        </p:txBody>
      </p:sp>
      <p:sp>
        <p:nvSpPr>
          <p:cNvPr id="3" name="Date Placeholder 2"/>
          <p:cNvSpPr>
            <a:spLocks noGrp="1"/>
          </p:cNvSpPr>
          <p:nvPr>
            <p:ph type="dt" sz="half" idx="10"/>
          </p:nvPr>
        </p:nvSpPr>
        <p:spPr/>
        <p:txBody>
          <a:bodyPr/>
          <a:lstStyle/>
          <a:p>
            <a:fld id="{846CE7D5-CF57-46EF-B807-FDD0502418D4}" type="datetimeFigureOut">
              <a:rPr lang="en-GB" smtClean="0"/>
              <a:t>30/07/2025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10218203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GB" smtClean="0"/>
              <a:t>30/07/2025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260091226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GB"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GB" smtClean="0"/>
              <a:t>30/07/2025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6736388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C5E621-007F-45D1-9B7B-EE923E2698B7}"/>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01C94C4E-17BB-4490-B5E7-9FD67F0F0F46}"/>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1DC780FB-84FE-4542-8E36-831C6D1C28E6}"/>
              </a:ext>
            </a:extLst>
          </p:cNvPr>
          <p:cNvSpPr>
            <a:spLocks noGrp="1"/>
          </p:cNvSpPr>
          <p:nvPr>
            <p:ph type="dt" sz="half" idx="10"/>
          </p:nvPr>
        </p:nvSpPr>
        <p:spPr/>
        <p:txBody>
          <a:bodyPr/>
          <a:lstStyle/>
          <a:p>
            <a:fld id="{480714D9-5146-4C2D-A9DE-2538E11C6EAE}" type="datetimeFigureOut">
              <a:rPr lang="en-GB" smtClean="0"/>
              <a:t>30/07/2025</a:t>
            </a:fld>
            <a:endParaRPr lang="en-GB" dirty="0"/>
          </a:p>
        </p:txBody>
      </p:sp>
      <p:sp>
        <p:nvSpPr>
          <p:cNvPr id="5" name="Footer Placeholder 4">
            <a:extLst>
              <a:ext uri="{FF2B5EF4-FFF2-40B4-BE49-F238E27FC236}">
                <a16:creationId xmlns:a16="http://schemas.microsoft.com/office/drawing/2014/main" id="{CDCEE436-456D-4C1F-A947-D40FDCAD7AFE}"/>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6CBAF7CC-4FE8-456A-8A93-3FA988B1B993}"/>
              </a:ext>
            </a:extLst>
          </p:cNvPr>
          <p:cNvSpPr>
            <a:spLocks noGrp="1"/>
          </p:cNvSpPr>
          <p:nvPr>
            <p:ph type="sldNum" sz="quarter" idx="12"/>
          </p:nvPr>
        </p:nvSpPr>
        <p:spPr/>
        <p:txBody>
          <a:bodyPr/>
          <a:lstStyle/>
          <a:p>
            <a:fld id="{6D0A6A12-6C13-43FF-95E7-DF6921AC9F14}" type="slidenum">
              <a:rPr lang="en-GB" smtClean="0"/>
              <a:t>‹#›</a:t>
            </a:fld>
            <a:endParaRPr lang="en-GB" dirty="0"/>
          </a:p>
        </p:txBody>
      </p:sp>
    </p:spTree>
    <p:extLst>
      <p:ext uri="{BB962C8B-B14F-4D97-AF65-F5344CB8AC3E}">
        <p14:creationId xmlns:p14="http://schemas.microsoft.com/office/powerpoint/2010/main" val="3841263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GB"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GB"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GB" smtClean="0"/>
              <a:t>30/07/2025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112306078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GB"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Date Placeholder 3"/>
          <p:cNvSpPr>
            <a:spLocks noGrp="1"/>
          </p:cNvSpPr>
          <p:nvPr>
            <p:ph type="dt" sz="half" idx="10"/>
          </p:nvPr>
        </p:nvSpPr>
        <p:spPr/>
        <p:txBody>
          <a:bodyPr/>
          <a:lstStyle/>
          <a:p>
            <a:fld id="{846CE7D5-CF57-46EF-B807-FDD0502418D4}" type="datetimeFigureOut">
              <a:rPr lang="en-GB" smtClean="0"/>
              <a:t>30/07/2025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39844244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GB"/>
              <a:t>Click to edit Master title style</a:t>
            </a:r>
            <a:endParaRPr lang="en-GB"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Date Placeholder 3"/>
          <p:cNvSpPr>
            <a:spLocks noGrp="1"/>
          </p:cNvSpPr>
          <p:nvPr>
            <p:ph type="dt" sz="half" idx="10"/>
          </p:nvPr>
        </p:nvSpPr>
        <p:spPr/>
        <p:txBody>
          <a:bodyPr/>
          <a:lstStyle/>
          <a:p>
            <a:fld id="{846CE7D5-CF57-46EF-B807-FDD0502418D4}" type="datetimeFigureOut">
              <a:rPr lang="en-GB" smtClean="0"/>
              <a:t>30/07/2025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3906084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BD7052-EE4F-4AA7-8409-D8775D04214B}"/>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a:extLst>
              <a:ext uri="{FF2B5EF4-FFF2-40B4-BE49-F238E27FC236}">
                <a16:creationId xmlns:a16="http://schemas.microsoft.com/office/drawing/2014/main" id="{E4255E71-E4F7-4175-A57B-1748BC5240C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7D997341-F39E-4C93-B40A-E07764187ECE}"/>
              </a:ext>
            </a:extLst>
          </p:cNvPr>
          <p:cNvSpPr>
            <a:spLocks noGrp="1"/>
          </p:cNvSpPr>
          <p:nvPr>
            <p:ph type="dt" sz="half" idx="10"/>
          </p:nvPr>
        </p:nvSpPr>
        <p:spPr/>
        <p:txBody>
          <a:bodyPr/>
          <a:lstStyle/>
          <a:p>
            <a:fld id="{480714D9-5146-4C2D-A9DE-2538E11C6EAE}" type="datetimeFigureOut">
              <a:rPr lang="en-GB" smtClean="0"/>
              <a:t>30/07/2025</a:t>
            </a:fld>
            <a:endParaRPr lang="en-GB" dirty="0"/>
          </a:p>
        </p:txBody>
      </p:sp>
      <p:sp>
        <p:nvSpPr>
          <p:cNvPr id="5" name="Footer Placeholder 4">
            <a:extLst>
              <a:ext uri="{FF2B5EF4-FFF2-40B4-BE49-F238E27FC236}">
                <a16:creationId xmlns:a16="http://schemas.microsoft.com/office/drawing/2014/main" id="{30B968B3-383C-445E-8D9A-41FF079447A9}"/>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3405E33D-1792-4DE1-B983-8DF9BE22986D}"/>
              </a:ext>
            </a:extLst>
          </p:cNvPr>
          <p:cNvSpPr>
            <a:spLocks noGrp="1"/>
          </p:cNvSpPr>
          <p:nvPr>
            <p:ph type="sldNum" sz="quarter" idx="12"/>
          </p:nvPr>
        </p:nvSpPr>
        <p:spPr/>
        <p:txBody>
          <a:bodyPr/>
          <a:lstStyle/>
          <a:p>
            <a:fld id="{6D0A6A12-6C13-43FF-95E7-DF6921AC9F14}" type="slidenum">
              <a:rPr lang="en-GB" smtClean="0"/>
              <a:t>‹#›</a:t>
            </a:fld>
            <a:endParaRPr lang="en-GB" dirty="0"/>
          </a:p>
        </p:txBody>
      </p:sp>
    </p:spTree>
    <p:extLst>
      <p:ext uri="{BB962C8B-B14F-4D97-AF65-F5344CB8AC3E}">
        <p14:creationId xmlns:p14="http://schemas.microsoft.com/office/powerpoint/2010/main" val="42006437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9DD003-14A6-45AF-9D4F-EB75617B5377}"/>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1AAC73E3-A400-419F-AD30-EB40EE1BFECF}"/>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5883C839-8861-429B-9506-EDCF36022E4B}"/>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D78FB120-B172-40B8-BBEB-E20E84B2E9A6}"/>
              </a:ext>
            </a:extLst>
          </p:cNvPr>
          <p:cNvSpPr>
            <a:spLocks noGrp="1"/>
          </p:cNvSpPr>
          <p:nvPr>
            <p:ph type="dt" sz="half" idx="10"/>
          </p:nvPr>
        </p:nvSpPr>
        <p:spPr/>
        <p:txBody>
          <a:bodyPr/>
          <a:lstStyle/>
          <a:p>
            <a:fld id="{480714D9-5146-4C2D-A9DE-2538E11C6EAE}" type="datetimeFigureOut">
              <a:rPr lang="en-GB" smtClean="0"/>
              <a:t>30/07/2025</a:t>
            </a:fld>
            <a:endParaRPr lang="en-GB" dirty="0"/>
          </a:p>
        </p:txBody>
      </p:sp>
      <p:sp>
        <p:nvSpPr>
          <p:cNvPr id="6" name="Footer Placeholder 5">
            <a:extLst>
              <a:ext uri="{FF2B5EF4-FFF2-40B4-BE49-F238E27FC236}">
                <a16:creationId xmlns:a16="http://schemas.microsoft.com/office/drawing/2014/main" id="{1E5E063F-06C3-4201-9D1C-1A999B8F4436}"/>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23EA9553-9135-4482-B607-CEA471DEA24C}"/>
              </a:ext>
            </a:extLst>
          </p:cNvPr>
          <p:cNvSpPr>
            <a:spLocks noGrp="1"/>
          </p:cNvSpPr>
          <p:nvPr>
            <p:ph type="sldNum" sz="quarter" idx="12"/>
          </p:nvPr>
        </p:nvSpPr>
        <p:spPr/>
        <p:txBody>
          <a:bodyPr/>
          <a:lstStyle/>
          <a:p>
            <a:fld id="{6D0A6A12-6C13-43FF-95E7-DF6921AC9F14}" type="slidenum">
              <a:rPr lang="en-GB" smtClean="0"/>
              <a:t>‹#›</a:t>
            </a:fld>
            <a:endParaRPr lang="en-GB" dirty="0"/>
          </a:p>
        </p:txBody>
      </p:sp>
    </p:spTree>
    <p:extLst>
      <p:ext uri="{BB962C8B-B14F-4D97-AF65-F5344CB8AC3E}">
        <p14:creationId xmlns:p14="http://schemas.microsoft.com/office/powerpoint/2010/main" val="4514287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AF5095-82E1-43E1-8313-7AF8BD583FBC}"/>
              </a:ext>
            </a:extLst>
          </p:cNvPr>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id="{3DEF4009-85C0-48AA-9FBA-A8F7CD75C97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ED5015C9-1A10-43B0-8615-615F0E0904B0}"/>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FA10CFE2-897C-4217-B78A-3A7119056C8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A5E40B2A-1ED2-4858-B6E6-5D407688FCF9}"/>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EA8CAAD7-B00F-4618-B717-8167729F97AD}"/>
              </a:ext>
            </a:extLst>
          </p:cNvPr>
          <p:cNvSpPr>
            <a:spLocks noGrp="1"/>
          </p:cNvSpPr>
          <p:nvPr>
            <p:ph type="dt" sz="half" idx="10"/>
          </p:nvPr>
        </p:nvSpPr>
        <p:spPr/>
        <p:txBody>
          <a:bodyPr/>
          <a:lstStyle/>
          <a:p>
            <a:fld id="{480714D9-5146-4C2D-A9DE-2538E11C6EAE}" type="datetimeFigureOut">
              <a:rPr lang="en-GB" smtClean="0"/>
              <a:t>30/07/2025</a:t>
            </a:fld>
            <a:endParaRPr lang="en-GB" dirty="0"/>
          </a:p>
        </p:txBody>
      </p:sp>
      <p:sp>
        <p:nvSpPr>
          <p:cNvPr id="8" name="Footer Placeholder 7">
            <a:extLst>
              <a:ext uri="{FF2B5EF4-FFF2-40B4-BE49-F238E27FC236}">
                <a16:creationId xmlns:a16="http://schemas.microsoft.com/office/drawing/2014/main" id="{85C74D0D-F6AE-4F87-BC15-1CC2883308B8}"/>
              </a:ext>
            </a:extLst>
          </p:cNvPr>
          <p:cNvSpPr>
            <a:spLocks noGrp="1"/>
          </p:cNvSpPr>
          <p:nvPr>
            <p:ph type="ftr" sz="quarter" idx="11"/>
          </p:nvPr>
        </p:nvSpPr>
        <p:spPr/>
        <p:txBody>
          <a:bodyPr/>
          <a:lstStyle/>
          <a:p>
            <a:endParaRPr lang="en-GB" dirty="0"/>
          </a:p>
        </p:txBody>
      </p:sp>
      <p:sp>
        <p:nvSpPr>
          <p:cNvPr id="9" name="Slide Number Placeholder 8">
            <a:extLst>
              <a:ext uri="{FF2B5EF4-FFF2-40B4-BE49-F238E27FC236}">
                <a16:creationId xmlns:a16="http://schemas.microsoft.com/office/drawing/2014/main" id="{61BB5B5D-4EC2-4951-B2AE-2512CC6CA392}"/>
              </a:ext>
            </a:extLst>
          </p:cNvPr>
          <p:cNvSpPr>
            <a:spLocks noGrp="1"/>
          </p:cNvSpPr>
          <p:nvPr>
            <p:ph type="sldNum" sz="quarter" idx="12"/>
          </p:nvPr>
        </p:nvSpPr>
        <p:spPr/>
        <p:txBody>
          <a:bodyPr/>
          <a:lstStyle/>
          <a:p>
            <a:fld id="{6D0A6A12-6C13-43FF-95E7-DF6921AC9F14}" type="slidenum">
              <a:rPr lang="en-GB" smtClean="0"/>
              <a:t>‹#›</a:t>
            </a:fld>
            <a:endParaRPr lang="en-GB" dirty="0"/>
          </a:p>
        </p:txBody>
      </p:sp>
    </p:spTree>
    <p:extLst>
      <p:ext uri="{BB962C8B-B14F-4D97-AF65-F5344CB8AC3E}">
        <p14:creationId xmlns:p14="http://schemas.microsoft.com/office/powerpoint/2010/main" val="8416329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4FEF57-C967-4908-AAEF-E467C8828F85}"/>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C83C9471-FB7A-4B59-8648-55AEBFA2445E}"/>
              </a:ext>
            </a:extLst>
          </p:cNvPr>
          <p:cNvSpPr>
            <a:spLocks noGrp="1"/>
          </p:cNvSpPr>
          <p:nvPr>
            <p:ph type="dt" sz="half" idx="10"/>
          </p:nvPr>
        </p:nvSpPr>
        <p:spPr/>
        <p:txBody>
          <a:bodyPr/>
          <a:lstStyle/>
          <a:p>
            <a:fld id="{480714D9-5146-4C2D-A9DE-2538E11C6EAE}" type="datetimeFigureOut">
              <a:rPr lang="en-GB" smtClean="0"/>
              <a:t>30/07/2025</a:t>
            </a:fld>
            <a:endParaRPr lang="en-GB" dirty="0"/>
          </a:p>
        </p:txBody>
      </p:sp>
      <p:sp>
        <p:nvSpPr>
          <p:cNvPr id="4" name="Footer Placeholder 3">
            <a:extLst>
              <a:ext uri="{FF2B5EF4-FFF2-40B4-BE49-F238E27FC236}">
                <a16:creationId xmlns:a16="http://schemas.microsoft.com/office/drawing/2014/main" id="{3CDAC11E-FD00-4A71-8CB3-C687F2265DAD}"/>
              </a:ext>
            </a:extLst>
          </p:cNvPr>
          <p:cNvSpPr>
            <a:spLocks noGrp="1"/>
          </p:cNvSpPr>
          <p:nvPr>
            <p:ph type="ftr" sz="quarter" idx="11"/>
          </p:nvPr>
        </p:nvSpPr>
        <p:spPr/>
        <p:txBody>
          <a:bodyPr/>
          <a:lstStyle/>
          <a:p>
            <a:endParaRPr lang="en-GB" dirty="0"/>
          </a:p>
        </p:txBody>
      </p:sp>
      <p:sp>
        <p:nvSpPr>
          <p:cNvPr id="5" name="Slide Number Placeholder 4">
            <a:extLst>
              <a:ext uri="{FF2B5EF4-FFF2-40B4-BE49-F238E27FC236}">
                <a16:creationId xmlns:a16="http://schemas.microsoft.com/office/drawing/2014/main" id="{AA00B803-C036-4D4B-A1FE-1E4370C7C5B4}"/>
              </a:ext>
            </a:extLst>
          </p:cNvPr>
          <p:cNvSpPr>
            <a:spLocks noGrp="1"/>
          </p:cNvSpPr>
          <p:nvPr>
            <p:ph type="sldNum" sz="quarter" idx="12"/>
          </p:nvPr>
        </p:nvSpPr>
        <p:spPr/>
        <p:txBody>
          <a:bodyPr/>
          <a:lstStyle/>
          <a:p>
            <a:fld id="{6D0A6A12-6C13-43FF-95E7-DF6921AC9F14}" type="slidenum">
              <a:rPr lang="en-GB" smtClean="0"/>
              <a:t>‹#›</a:t>
            </a:fld>
            <a:endParaRPr lang="en-GB" dirty="0"/>
          </a:p>
        </p:txBody>
      </p:sp>
    </p:spTree>
    <p:extLst>
      <p:ext uri="{BB962C8B-B14F-4D97-AF65-F5344CB8AC3E}">
        <p14:creationId xmlns:p14="http://schemas.microsoft.com/office/powerpoint/2010/main" val="31090575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F483E9C-5ED2-40AB-8F6B-E47BA87177DF}"/>
              </a:ext>
            </a:extLst>
          </p:cNvPr>
          <p:cNvSpPr>
            <a:spLocks noGrp="1"/>
          </p:cNvSpPr>
          <p:nvPr>
            <p:ph type="dt" sz="half" idx="10"/>
          </p:nvPr>
        </p:nvSpPr>
        <p:spPr/>
        <p:txBody>
          <a:bodyPr/>
          <a:lstStyle/>
          <a:p>
            <a:fld id="{480714D9-5146-4C2D-A9DE-2538E11C6EAE}" type="datetimeFigureOut">
              <a:rPr lang="en-GB" smtClean="0"/>
              <a:t>30/07/2025</a:t>
            </a:fld>
            <a:endParaRPr lang="en-GB" dirty="0"/>
          </a:p>
        </p:txBody>
      </p:sp>
      <p:sp>
        <p:nvSpPr>
          <p:cNvPr id="3" name="Footer Placeholder 2">
            <a:extLst>
              <a:ext uri="{FF2B5EF4-FFF2-40B4-BE49-F238E27FC236}">
                <a16:creationId xmlns:a16="http://schemas.microsoft.com/office/drawing/2014/main" id="{53DC4963-4B9F-416B-8611-EAC89861A0D6}"/>
              </a:ext>
            </a:extLst>
          </p:cNvPr>
          <p:cNvSpPr>
            <a:spLocks noGrp="1"/>
          </p:cNvSpPr>
          <p:nvPr>
            <p:ph type="ftr" sz="quarter" idx="11"/>
          </p:nvPr>
        </p:nvSpPr>
        <p:spPr/>
        <p:txBody>
          <a:bodyPr/>
          <a:lstStyle/>
          <a:p>
            <a:endParaRPr lang="en-GB" dirty="0"/>
          </a:p>
        </p:txBody>
      </p:sp>
      <p:sp>
        <p:nvSpPr>
          <p:cNvPr id="4" name="Slide Number Placeholder 3">
            <a:extLst>
              <a:ext uri="{FF2B5EF4-FFF2-40B4-BE49-F238E27FC236}">
                <a16:creationId xmlns:a16="http://schemas.microsoft.com/office/drawing/2014/main" id="{B1EB5D77-3097-493D-BB06-0A1D8839C624}"/>
              </a:ext>
            </a:extLst>
          </p:cNvPr>
          <p:cNvSpPr>
            <a:spLocks noGrp="1"/>
          </p:cNvSpPr>
          <p:nvPr>
            <p:ph type="sldNum" sz="quarter" idx="12"/>
          </p:nvPr>
        </p:nvSpPr>
        <p:spPr/>
        <p:txBody>
          <a:bodyPr/>
          <a:lstStyle/>
          <a:p>
            <a:fld id="{6D0A6A12-6C13-43FF-95E7-DF6921AC9F14}" type="slidenum">
              <a:rPr lang="en-GB" smtClean="0"/>
              <a:t>‹#›</a:t>
            </a:fld>
            <a:endParaRPr lang="en-GB" dirty="0"/>
          </a:p>
        </p:txBody>
      </p:sp>
    </p:spTree>
    <p:extLst>
      <p:ext uri="{BB962C8B-B14F-4D97-AF65-F5344CB8AC3E}">
        <p14:creationId xmlns:p14="http://schemas.microsoft.com/office/powerpoint/2010/main" val="13989255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671FD0-57A7-499C-B4BF-63175640F7F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a:extLst>
              <a:ext uri="{FF2B5EF4-FFF2-40B4-BE49-F238E27FC236}">
                <a16:creationId xmlns:a16="http://schemas.microsoft.com/office/drawing/2014/main" id="{6E415835-C2E9-49E7-8F1D-D441CB3239C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66C124F7-75C8-49B7-983E-C8C9245B1F0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20E7BD8F-522B-4918-96A7-6B63418D6963}"/>
              </a:ext>
            </a:extLst>
          </p:cNvPr>
          <p:cNvSpPr>
            <a:spLocks noGrp="1"/>
          </p:cNvSpPr>
          <p:nvPr>
            <p:ph type="dt" sz="half" idx="10"/>
          </p:nvPr>
        </p:nvSpPr>
        <p:spPr/>
        <p:txBody>
          <a:bodyPr/>
          <a:lstStyle/>
          <a:p>
            <a:fld id="{480714D9-5146-4C2D-A9DE-2538E11C6EAE}" type="datetimeFigureOut">
              <a:rPr lang="en-GB" smtClean="0"/>
              <a:t>30/07/2025</a:t>
            </a:fld>
            <a:endParaRPr lang="en-GB" dirty="0"/>
          </a:p>
        </p:txBody>
      </p:sp>
      <p:sp>
        <p:nvSpPr>
          <p:cNvPr id="6" name="Footer Placeholder 5">
            <a:extLst>
              <a:ext uri="{FF2B5EF4-FFF2-40B4-BE49-F238E27FC236}">
                <a16:creationId xmlns:a16="http://schemas.microsoft.com/office/drawing/2014/main" id="{2F88D224-2045-4EAE-BDDD-4F0901620D5B}"/>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47BAD4B4-7D25-437D-8D3D-7D753FE93E07}"/>
              </a:ext>
            </a:extLst>
          </p:cNvPr>
          <p:cNvSpPr>
            <a:spLocks noGrp="1"/>
          </p:cNvSpPr>
          <p:nvPr>
            <p:ph type="sldNum" sz="quarter" idx="12"/>
          </p:nvPr>
        </p:nvSpPr>
        <p:spPr/>
        <p:txBody>
          <a:bodyPr/>
          <a:lstStyle/>
          <a:p>
            <a:fld id="{6D0A6A12-6C13-43FF-95E7-DF6921AC9F14}" type="slidenum">
              <a:rPr lang="en-GB" smtClean="0"/>
              <a:t>‹#›</a:t>
            </a:fld>
            <a:endParaRPr lang="en-GB" dirty="0"/>
          </a:p>
        </p:txBody>
      </p:sp>
    </p:spTree>
    <p:extLst>
      <p:ext uri="{BB962C8B-B14F-4D97-AF65-F5344CB8AC3E}">
        <p14:creationId xmlns:p14="http://schemas.microsoft.com/office/powerpoint/2010/main" val="34162617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0F164D-8E94-4E93-B41F-522988038089}"/>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a:extLst>
              <a:ext uri="{FF2B5EF4-FFF2-40B4-BE49-F238E27FC236}">
                <a16:creationId xmlns:a16="http://schemas.microsoft.com/office/drawing/2014/main" id="{8682F1C0-EE87-420A-97BF-42699DD5724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a:extLst>
              <a:ext uri="{FF2B5EF4-FFF2-40B4-BE49-F238E27FC236}">
                <a16:creationId xmlns:a16="http://schemas.microsoft.com/office/drawing/2014/main" id="{FFAF5D74-16AD-464A-B51F-B16DD5EE11D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4C669E68-AD09-4F01-AFFA-509E7B2EC043}"/>
              </a:ext>
            </a:extLst>
          </p:cNvPr>
          <p:cNvSpPr>
            <a:spLocks noGrp="1"/>
          </p:cNvSpPr>
          <p:nvPr>
            <p:ph type="dt" sz="half" idx="10"/>
          </p:nvPr>
        </p:nvSpPr>
        <p:spPr/>
        <p:txBody>
          <a:bodyPr/>
          <a:lstStyle/>
          <a:p>
            <a:fld id="{480714D9-5146-4C2D-A9DE-2538E11C6EAE}" type="datetimeFigureOut">
              <a:rPr lang="en-GB" smtClean="0"/>
              <a:t>30/07/2025</a:t>
            </a:fld>
            <a:endParaRPr lang="en-GB" dirty="0"/>
          </a:p>
        </p:txBody>
      </p:sp>
      <p:sp>
        <p:nvSpPr>
          <p:cNvPr id="6" name="Footer Placeholder 5">
            <a:extLst>
              <a:ext uri="{FF2B5EF4-FFF2-40B4-BE49-F238E27FC236}">
                <a16:creationId xmlns:a16="http://schemas.microsoft.com/office/drawing/2014/main" id="{2019ECA8-B3A5-44EE-8699-81D67712B6AE}"/>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8924658B-EA20-4CB4-9B3D-28C2F1AC2752}"/>
              </a:ext>
            </a:extLst>
          </p:cNvPr>
          <p:cNvSpPr>
            <a:spLocks noGrp="1"/>
          </p:cNvSpPr>
          <p:nvPr>
            <p:ph type="sldNum" sz="quarter" idx="12"/>
          </p:nvPr>
        </p:nvSpPr>
        <p:spPr/>
        <p:txBody>
          <a:bodyPr/>
          <a:lstStyle/>
          <a:p>
            <a:fld id="{6D0A6A12-6C13-43FF-95E7-DF6921AC9F14}" type="slidenum">
              <a:rPr lang="en-GB" smtClean="0"/>
              <a:t>‹#›</a:t>
            </a:fld>
            <a:endParaRPr lang="en-GB" dirty="0"/>
          </a:p>
        </p:txBody>
      </p:sp>
    </p:spTree>
    <p:extLst>
      <p:ext uri="{BB962C8B-B14F-4D97-AF65-F5344CB8AC3E}">
        <p14:creationId xmlns:p14="http://schemas.microsoft.com/office/powerpoint/2010/main" val="15906204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AAF780A-3904-4F1B-A572-B39352B8518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C1A25E28-DD08-49B7-94F1-806F2C882F4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D59E6964-4E2B-4E0A-BE63-A1A733B2DAB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80714D9-5146-4C2D-A9DE-2538E11C6EAE}" type="datetimeFigureOut">
              <a:rPr lang="en-GB" smtClean="0"/>
              <a:t>30/07/2025</a:t>
            </a:fld>
            <a:endParaRPr lang="en-GB" dirty="0"/>
          </a:p>
        </p:txBody>
      </p:sp>
      <p:sp>
        <p:nvSpPr>
          <p:cNvPr id="5" name="Footer Placeholder 4">
            <a:extLst>
              <a:ext uri="{FF2B5EF4-FFF2-40B4-BE49-F238E27FC236}">
                <a16:creationId xmlns:a16="http://schemas.microsoft.com/office/drawing/2014/main" id="{68930DF1-C340-4992-A404-3102C695FEB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EFED35D3-648C-4D91-BC9D-07C81B05588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0A6A12-6C13-43FF-95E7-DF6921AC9F14}" type="slidenum">
              <a:rPr lang="en-GB" smtClean="0"/>
              <a:t>‹#›</a:t>
            </a:fld>
            <a:endParaRPr lang="en-GB" dirty="0"/>
          </a:p>
        </p:txBody>
      </p:sp>
    </p:spTree>
    <p:extLst>
      <p:ext uri="{BB962C8B-B14F-4D97-AF65-F5344CB8AC3E}">
        <p14:creationId xmlns:p14="http://schemas.microsoft.com/office/powerpoint/2010/main" val="30995697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GB"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46CE7D5-CF57-46EF-B807-FDD0502418D4}" type="datetimeFigureOut">
              <a:rPr lang="en-GB" smtClean="0"/>
              <a:t>30/07/2025</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30EA680-D336-4FF7-8B7A-9848BB0A1C32}" type="slidenum">
              <a:rPr lang="en-GB" smtClean="0"/>
              <a:t>‹#›</a:t>
            </a:fld>
            <a:endParaRPr lang="en-GB"/>
          </a:p>
        </p:txBody>
      </p:sp>
    </p:spTree>
    <p:extLst>
      <p:ext uri="{BB962C8B-B14F-4D97-AF65-F5344CB8AC3E}">
        <p14:creationId xmlns:p14="http://schemas.microsoft.com/office/powerpoint/2010/main" val="356512598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1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cid:image001.png@01DBFD4E.D8F653E0" TargetMode="External"/><Relationship Id="rId2" Type="http://schemas.openxmlformats.org/officeDocument/2006/relationships/image" Target="../media/image28.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1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36.emf"/><Relationship Id="rId4" Type="http://schemas.openxmlformats.org/officeDocument/2006/relationships/image" Target="../media/image3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xml"/><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5" name="Rectangle 1034">
            <a:extLst>
              <a:ext uri="{FF2B5EF4-FFF2-40B4-BE49-F238E27FC236}">
                <a16:creationId xmlns:a16="http://schemas.microsoft.com/office/drawing/2014/main" id="{FB33DC6A-1F1C-4A06-834E-CFF88F1C0B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37" name="Freeform: Shape 1036">
            <a:extLst>
              <a:ext uri="{FF2B5EF4-FFF2-40B4-BE49-F238E27FC236}">
                <a16:creationId xmlns:a16="http://schemas.microsoft.com/office/drawing/2014/main" id="{0FE1D5CF-87B8-4A8A-AD3C-01D06A60769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6208641" cy="6858000"/>
          </a:xfrm>
          <a:custGeom>
            <a:avLst/>
            <a:gdLst>
              <a:gd name="connsiteX0" fmla="*/ 0 w 6208641"/>
              <a:gd name="connsiteY0" fmla="*/ 0 h 6858000"/>
              <a:gd name="connsiteX1" fmla="*/ 5464181 w 6208641"/>
              <a:gd name="connsiteY1" fmla="*/ 0 h 6858000"/>
              <a:gd name="connsiteX2" fmla="*/ 5538086 w 6208641"/>
              <a:gd name="connsiteY2" fmla="*/ 159684 h 6858000"/>
              <a:gd name="connsiteX3" fmla="*/ 6208641 w 6208641"/>
              <a:gd name="connsiteY3" fmla="*/ 3706589 h 6858000"/>
              <a:gd name="connsiteX4" fmla="*/ 5734754 w 6208641"/>
              <a:gd name="connsiteY4" fmla="*/ 6730443 h 6858000"/>
              <a:gd name="connsiteX5" fmla="*/ 5689361 w 6208641"/>
              <a:gd name="connsiteY5" fmla="*/ 6858000 h 6858000"/>
              <a:gd name="connsiteX6" fmla="*/ 0 w 620864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08641" h="6858000">
                <a:moveTo>
                  <a:pt x="0" y="0"/>
                </a:moveTo>
                <a:lnTo>
                  <a:pt x="5464181" y="0"/>
                </a:lnTo>
                <a:lnTo>
                  <a:pt x="5538086" y="159684"/>
                </a:lnTo>
                <a:cubicBezTo>
                  <a:pt x="5961440" y="1172168"/>
                  <a:pt x="6208641" y="2392735"/>
                  <a:pt x="6208641" y="3706589"/>
                </a:cubicBezTo>
                <a:cubicBezTo>
                  <a:pt x="6208641" y="4801467"/>
                  <a:pt x="6036974" y="5831563"/>
                  <a:pt x="5734754" y="6730443"/>
                </a:cubicBezTo>
                <a:lnTo>
                  <a:pt x="5689361" y="6858000"/>
                </a:lnTo>
                <a:lnTo>
                  <a:pt x="0" y="6858000"/>
                </a:lnTo>
                <a:close/>
              </a:path>
            </a:pathLst>
          </a:custGeom>
          <a:ln w="9525">
            <a:solidFill>
              <a:srgbClr val="EFEFEF"/>
            </a:solidFill>
          </a:ln>
          <a:effectLst>
            <a:outerShdw blurRad="88900" dist="38100" algn="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039" name="Freeform: Shape 1038">
            <a:extLst>
              <a:ext uri="{FF2B5EF4-FFF2-40B4-BE49-F238E27FC236}">
                <a16:creationId xmlns:a16="http://schemas.microsoft.com/office/drawing/2014/main" id="{60926200-45C2-41E9-839F-31CD5FE4CD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203325" cy="6858000"/>
          </a:xfrm>
          <a:custGeom>
            <a:avLst/>
            <a:gdLst>
              <a:gd name="connsiteX0" fmla="*/ 0 w 6203325"/>
              <a:gd name="connsiteY0" fmla="*/ 0 h 6858000"/>
              <a:gd name="connsiteX1" fmla="*/ 5458865 w 6203325"/>
              <a:gd name="connsiteY1" fmla="*/ 0 h 6858000"/>
              <a:gd name="connsiteX2" fmla="*/ 5532770 w 6203325"/>
              <a:gd name="connsiteY2" fmla="*/ 159684 h 6858000"/>
              <a:gd name="connsiteX3" fmla="*/ 6203325 w 6203325"/>
              <a:gd name="connsiteY3" fmla="*/ 3706589 h 6858000"/>
              <a:gd name="connsiteX4" fmla="*/ 5729438 w 6203325"/>
              <a:gd name="connsiteY4" fmla="*/ 6730443 h 6858000"/>
              <a:gd name="connsiteX5" fmla="*/ 5684045 w 6203325"/>
              <a:gd name="connsiteY5" fmla="*/ 6858000 h 6858000"/>
              <a:gd name="connsiteX6" fmla="*/ 0 w 6203325"/>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03325" h="6858000">
                <a:moveTo>
                  <a:pt x="0" y="0"/>
                </a:moveTo>
                <a:lnTo>
                  <a:pt x="5458865" y="0"/>
                </a:lnTo>
                <a:lnTo>
                  <a:pt x="5532770" y="159684"/>
                </a:lnTo>
                <a:cubicBezTo>
                  <a:pt x="5956124" y="1172168"/>
                  <a:pt x="6203325" y="2392735"/>
                  <a:pt x="6203325" y="3706589"/>
                </a:cubicBezTo>
                <a:cubicBezTo>
                  <a:pt x="6203325" y="4801467"/>
                  <a:pt x="6031658" y="5831563"/>
                  <a:pt x="5729438" y="6730443"/>
                </a:cubicBezTo>
                <a:lnTo>
                  <a:pt x="5684045"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CADCA92B-54A5-4A75-B5FB-DE8CF8A3AB01}"/>
              </a:ext>
            </a:extLst>
          </p:cNvPr>
          <p:cNvSpPr>
            <a:spLocks noGrp="1"/>
          </p:cNvSpPr>
          <p:nvPr>
            <p:ph type="ctrTitle"/>
          </p:nvPr>
        </p:nvSpPr>
        <p:spPr>
          <a:xfrm>
            <a:off x="489098" y="1106034"/>
            <a:ext cx="5019074" cy="3204134"/>
          </a:xfrm>
        </p:spPr>
        <p:txBody>
          <a:bodyPr anchor="b">
            <a:normAutofit/>
          </a:bodyPr>
          <a:lstStyle/>
          <a:p>
            <a:pPr algn="l"/>
            <a:r>
              <a:rPr lang="en-GB" sz="5400" b="1" dirty="0"/>
              <a:t>UEC Redesign –Morriston SBHUB </a:t>
            </a:r>
            <a:br>
              <a:rPr lang="en-GB" sz="5400" b="1" dirty="0"/>
            </a:br>
            <a:r>
              <a:rPr lang="en-GB" sz="5400" b="1" dirty="0"/>
              <a:t>Patient Flow Tests of Change</a:t>
            </a:r>
          </a:p>
        </p:txBody>
      </p:sp>
      <p:sp>
        <p:nvSpPr>
          <p:cNvPr id="3" name="Subtitle 2">
            <a:extLst>
              <a:ext uri="{FF2B5EF4-FFF2-40B4-BE49-F238E27FC236}">
                <a16:creationId xmlns:a16="http://schemas.microsoft.com/office/drawing/2014/main" id="{62DBD64E-9931-4873-908D-1FD0096D8097}"/>
              </a:ext>
            </a:extLst>
          </p:cNvPr>
          <p:cNvSpPr>
            <a:spLocks noGrp="1"/>
          </p:cNvSpPr>
          <p:nvPr>
            <p:ph type="subTitle" idx="1"/>
          </p:nvPr>
        </p:nvSpPr>
        <p:spPr>
          <a:xfrm>
            <a:off x="483782" y="4543825"/>
            <a:ext cx="5013698" cy="1208141"/>
          </a:xfrm>
        </p:spPr>
        <p:txBody>
          <a:bodyPr>
            <a:normAutofit fontScale="85000" lnSpcReduction="20000"/>
          </a:bodyPr>
          <a:lstStyle/>
          <a:p>
            <a:pPr algn="l"/>
            <a:endParaRPr lang="en-GB" sz="2800" dirty="0"/>
          </a:p>
          <a:p>
            <a:pPr algn="l"/>
            <a:r>
              <a:rPr lang="en-GB" sz="2800" b="1" dirty="0"/>
              <a:t>Swansea Bay </a:t>
            </a:r>
            <a:r>
              <a:rPr lang="en-GB" sz="2800" b="1"/>
              <a:t>University Health Board</a:t>
            </a:r>
            <a:endParaRPr lang="en-GB" sz="2800" b="1" dirty="0"/>
          </a:p>
          <a:p>
            <a:pPr algn="l"/>
            <a:r>
              <a:rPr lang="en-GB" sz="2800" b="1" dirty="0"/>
              <a:t>31</a:t>
            </a:r>
            <a:r>
              <a:rPr lang="en-GB" sz="2800" b="1" baseline="30000" dirty="0"/>
              <a:t>st</a:t>
            </a:r>
            <a:r>
              <a:rPr lang="en-GB" sz="2800" b="1" dirty="0"/>
              <a:t> July 2025.</a:t>
            </a:r>
          </a:p>
        </p:txBody>
      </p:sp>
      <p:sp>
        <p:nvSpPr>
          <p:cNvPr id="1041" name="Rectangle 1040">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67989"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pic>
        <p:nvPicPr>
          <p:cNvPr id="1028" name="Picture 4" descr="Image result for morriston hospital images">
            <a:extLst>
              <a:ext uri="{FF2B5EF4-FFF2-40B4-BE49-F238E27FC236}">
                <a16:creationId xmlns:a16="http://schemas.microsoft.com/office/drawing/2014/main" id="{9DD271DF-73C7-4146-BDFA-06A8B77AFEBC}"/>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7672086" y="625683"/>
            <a:ext cx="3352800" cy="2743200"/>
          </a:xfrm>
          <a:prstGeom prst="rect">
            <a:avLst/>
          </a:prstGeom>
          <a:noFill/>
          <a:extLst>
            <a:ext uri="{909E8E84-426E-40DD-AFC4-6F175D3DCCD1}">
              <a14:hiddenFill xmlns:a14="http://schemas.microsoft.com/office/drawing/2010/main">
                <a:solidFill>
                  <a:srgbClr val="FFFFFF"/>
                </a:solidFill>
              </a14:hiddenFill>
            </a:ext>
          </a:extLst>
        </p:spPr>
      </p:pic>
      <p:sp>
        <p:nvSpPr>
          <p:cNvPr id="1043" name="Rectangle 1042">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9098" y="4546920"/>
            <a:ext cx="5019074"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030" name="Picture 6" descr="Morriston hospital hi-res stock photography and images - Alamy">
            <a:extLst>
              <a:ext uri="{FF2B5EF4-FFF2-40B4-BE49-F238E27FC236}">
                <a16:creationId xmlns:a16="http://schemas.microsoft.com/office/drawing/2014/main" id="{E34CDE9B-7434-433C-9EF6-34CBA2AD1CE0}"/>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7567189" y="3550309"/>
            <a:ext cx="3562597" cy="2743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89361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0BEC5F8D-7A09-3C41-F7C3-7A41DCA6D9EB}"/>
              </a:ext>
            </a:extLst>
          </p:cNvPr>
          <p:cNvPicPr>
            <a:picLocks noChangeAspect="1"/>
          </p:cNvPicPr>
          <p:nvPr/>
        </p:nvPicPr>
        <p:blipFill>
          <a:blip r:embed="rId2"/>
          <a:stretch>
            <a:fillRect/>
          </a:stretch>
        </p:blipFill>
        <p:spPr>
          <a:xfrm>
            <a:off x="0" y="750372"/>
            <a:ext cx="6566447" cy="5673343"/>
          </a:xfrm>
          <a:prstGeom prst="rect">
            <a:avLst/>
          </a:prstGeom>
        </p:spPr>
      </p:pic>
      <p:sp>
        <p:nvSpPr>
          <p:cNvPr id="2" name="Title 1">
            <a:extLst>
              <a:ext uri="{FF2B5EF4-FFF2-40B4-BE49-F238E27FC236}">
                <a16:creationId xmlns:a16="http://schemas.microsoft.com/office/drawing/2014/main" id="{4E8435A2-12B4-BB4B-17BE-053098ED7FEC}"/>
              </a:ext>
            </a:extLst>
          </p:cNvPr>
          <p:cNvSpPr>
            <a:spLocks noGrp="1"/>
          </p:cNvSpPr>
          <p:nvPr>
            <p:ph type="title"/>
          </p:nvPr>
        </p:nvSpPr>
        <p:spPr>
          <a:xfrm>
            <a:off x="337140" y="104770"/>
            <a:ext cx="10242468" cy="645602"/>
          </a:xfrm>
        </p:spPr>
        <p:txBody>
          <a:bodyPr>
            <a:normAutofit fontScale="90000"/>
          </a:bodyPr>
          <a:lstStyle/>
          <a:p>
            <a:r>
              <a:rPr lang="en-GB" dirty="0"/>
              <a:t>Patient Waits in the Emergency Department</a:t>
            </a:r>
          </a:p>
        </p:txBody>
      </p:sp>
      <p:cxnSp>
        <p:nvCxnSpPr>
          <p:cNvPr id="10" name="Straight Arrow Connector 9">
            <a:extLst>
              <a:ext uri="{FF2B5EF4-FFF2-40B4-BE49-F238E27FC236}">
                <a16:creationId xmlns:a16="http://schemas.microsoft.com/office/drawing/2014/main" id="{07EF636B-624E-D6E2-1C43-1B8CC0A971B8}"/>
              </a:ext>
            </a:extLst>
          </p:cNvPr>
          <p:cNvCxnSpPr>
            <a:cxnSpLocks/>
            <a:stCxn id="11" idx="2"/>
          </p:cNvCxnSpPr>
          <p:nvPr/>
        </p:nvCxnSpPr>
        <p:spPr>
          <a:xfrm flipH="1">
            <a:off x="5550408" y="2671197"/>
            <a:ext cx="3404848" cy="1397605"/>
          </a:xfrm>
          <a:prstGeom prst="straightConnector1">
            <a:avLst/>
          </a:prstGeom>
          <a:ln w="317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39C56B55-19BC-1A74-7BB9-A1A2185F94C6}"/>
              </a:ext>
            </a:extLst>
          </p:cNvPr>
          <p:cNvSpPr txBox="1"/>
          <p:nvPr/>
        </p:nvSpPr>
        <p:spPr>
          <a:xfrm>
            <a:off x="6566447" y="2147977"/>
            <a:ext cx="4777617" cy="523220"/>
          </a:xfrm>
          <a:prstGeom prst="rect">
            <a:avLst/>
          </a:prstGeom>
          <a:noFill/>
          <a:ln>
            <a:solidFill>
              <a:schemeClr val="tx1"/>
            </a:solidFill>
          </a:ln>
        </p:spPr>
        <p:txBody>
          <a:bodyPr wrap="square" rtlCol="0">
            <a:spAutoFit/>
          </a:bodyPr>
          <a:lstStyle/>
          <a:p>
            <a:r>
              <a:rPr lang="en-GB" sz="1400" dirty="0">
                <a:solidFill>
                  <a:schemeClr val="tx2"/>
                </a:solidFill>
              </a:rPr>
              <a:t>Both the total number of patients in ED &amp; the total time (hours) spent in ED has reduced significantly. </a:t>
            </a:r>
          </a:p>
        </p:txBody>
      </p:sp>
      <p:grpSp>
        <p:nvGrpSpPr>
          <p:cNvPr id="9" name="Group 8">
            <a:extLst>
              <a:ext uri="{FF2B5EF4-FFF2-40B4-BE49-F238E27FC236}">
                <a16:creationId xmlns:a16="http://schemas.microsoft.com/office/drawing/2014/main" id="{5503057E-3B9F-898B-B004-AF03886BC753}"/>
              </a:ext>
            </a:extLst>
          </p:cNvPr>
          <p:cNvGrpSpPr/>
          <p:nvPr/>
        </p:nvGrpSpPr>
        <p:grpSpPr>
          <a:xfrm>
            <a:off x="4230221" y="1395975"/>
            <a:ext cx="481699" cy="4607390"/>
            <a:chOff x="4641701" y="1787881"/>
            <a:chExt cx="481699" cy="1828899"/>
          </a:xfrm>
        </p:grpSpPr>
        <p:sp>
          <p:nvSpPr>
            <p:cNvPr id="12" name="Arrow: Up-Down 11">
              <a:extLst>
                <a:ext uri="{FF2B5EF4-FFF2-40B4-BE49-F238E27FC236}">
                  <a16:creationId xmlns:a16="http://schemas.microsoft.com/office/drawing/2014/main" id="{346C8F82-0ED7-F0F4-9967-0F380A92F437}"/>
                </a:ext>
              </a:extLst>
            </p:cNvPr>
            <p:cNvSpPr/>
            <p:nvPr/>
          </p:nvSpPr>
          <p:spPr>
            <a:xfrm>
              <a:off x="4839419" y="2070339"/>
              <a:ext cx="86264" cy="1546441"/>
            </a:xfrm>
            <a:prstGeom prst="upDownArrow">
              <a:avLst/>
            </a:prstGeom>
            <a:noFill/>
            <a:ln w="19050" cap="flat" cmpd="sng" algn="ctr">
              <a:solidFill>
                <a:srgbClr val="156082">
                  <a:shade val="1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Aptos" panose="02110004020202020204"/>
                <a:ea typeface="+mn-ea"/>
                <a:cs typeface="+mn-cs"/>
              </a:endParaRPr>
            </a:p>
          </p:txBody>
        </p:sp>
        <p:sp>
          <p:nvSpPr>
            <p:cNvPr id="13" name="TextBox 12">
              <a:extLst>
                <a:ext uri="{FF2B5EF4-FFF2-40B4-BE49-F238E27FC236}">
                  <a16:creationId xmlns:a16="http://schemas.microsoft.com/office/drawing/2014/main" id="{EB518179-10CD-65B8-F2B1-35D7C51B7F5B}"/>
                </a:ext>
              </a:extLst>
            </p:cNvPr>
            <p:cNvSpPr txBox="1"/>
            <p:nvPr/>
          </p:nvSpPr>
          <p:spPr>
            <a:xfrm>
              <a:off x="4641701" y="1787881"/>
              <a:ext cx="481699"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800" b="1" i="0" u="none" strike="noStrike" kern="0" cap="none" spc="0" normalizeH="0" baseline="0" noProof="0" dirty="0">
                  <a:ln>
                    <a:noFill/>
                  </a:ln>
                  <a:solidFill>
                    <a:prstClr val="black"/>
                  </a:solidFill>
                  <a:effectLst/>
                  <a:uLnTx/>
                  <a:uFillTx/>
                  <a:latin typeface="Aptos" panose="02110004020202020204"/>
                </a:rPr>
                <a:t>PDSA</a:t>
              </a:r>
              <a:r>
                <a:rPr kumimoji="0" lang="en-GB" sz="1800" b="0" i="0" u="none" strike="noStrike" kern="0" cap="none" spc="0" normalizeH="0" baseline="0" noProof="0" dirty="0">
                  <a:ln>
                    <a:noFill/>
                  </a:ln>
                  <a:solidFill>
                    <a:prstClr val="black"/>
                  </a:solidFill>
                  <a:effectLst/>
                  <a:uLnTx/>
                  <a:uFillTx/>
                  <a:latin typeface="Aptos" panose="02110004020202020204"/>
                </a:rPr>
                <a:t> </a:t>
              </a:r>
            </a:p>
          </p:txBody>
        </p:sp>
      </p:grpSp>
    </p:spTree>
    <p:extLst>
      <p:ext uri="{BB962C8B-B14F-4D97-AF65-F5344CB8AC3E}">
        <p14:creationId xmlns:p14="http://schemas.microsoft.com/office/powerpoint/2010/main" val="20773182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B1A7C2-901A-8C35-F5ED-0B1BE9774CC7}"/>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7DDF72E2-DD7A-0B3E-EF3D-4A2AE74A6ADC}"/>
              </a:ext>
            </a:extLst>
          </p:cNvPr>
          <p:cNvPicPr>
            <a:picLocks noChangeAspect="1"/>
          </p:cNvPicPr>
          <p:nvPr/>
        </p:nvPicPr>
        <p:blipFill>
          <a:blip r:embed="rId3"/>
          <a:stretch>
            <a:fillRect/>
          </a:stretch>
        </p:blipFill>
        <p:spPr>
          <a:xfrm>
            <a:off x="194690" y="224269"/>
            <a:ext cx="8409814" cy="6409461"/>
          </a:xfrm>
          <a:prstGeom prst="rect">
            <a:avLst/>
          </a:prstGeom>
        </p:spPr>
      </p:pic>
      <p:grpSp>
        <p:nvGrpSpPr>
          <p:cNvPr id="20" name="Group 19">
            <a:extLst>
              <a:ext uri="{FF2B5EF4-FFF2-40B4-BE49-F238E27FC236}">
                <a16:creationId xmlns:a16="http://schemas.microsoft.com/office/drawing/2014/main" id="{7AFE9083-AEED-CBC3-FE32-2BCDE3B89308}"/>
              </a:ext>
            </a:extLst>
          </p:cNvPr>
          <p:cNvGrpSpPr>
            <a:grpSpLocks noGrp="1" noUngrp="1" noRot="1" noMove="1" noResize="1"/>
          </p:cNvGrpSpPr>
          <p:nvPr/>
        </p:nvGrpSpPr>
        <p:grpSpPr>
          <a:xfrm>
            <a:off x="8787385" y="292851"/>
            <a:ext cx="3209925" cy="4105226"/>
            <a:chOff x="8828725" y="292851"/>
            <a:chExt cx="3209925" cy="4105226"/>
          </a:xfrm>
        </p:grpSpPr>
        <p:sp>
          <p:nvSpPr>
            <p:cNvPr id="2" name="TextBox 1">
              <a:extLst>
                <a:ext uri="{FF2B5EF4-FFF2-40B4-BE49-F238E27FC236}">
                  <a16:creationId xmlns:a16="http://schemas.microsoft.com/office/drawing/2014/main" id="{8523B035-C1C4-77E5-6AEB-66121D88B99D}"/>
                </a:ext>
              </a:extLst>
            </p:cNvPr>
            <p:cNvSpPr txBox="1">
              <a:spLocks noGrp="1" noRot="1" noMove="1" noResize="1" noEditPoints="1" noAdjustHandles="1" noChangeArrowheads="1" noChangeShapeType="1"/>
            </p:cNvSpPr>
            <p:nvPr/>
          </p:nvSpPr>
          <p:spPr>
            <a:xfrm>
              <a:off x="8828725" y="292851"/>
              <a:ext cx="3209925" cy="4105226"/>
            </a:xfrm>
            <a:prstGeom prst="rect">
              <a:avLst/>
            </a:prstGeom>
            <a:noFill/>
          </p:spPr>
          <p:txBody>
            <a:bodyPr wrap="square" rtlCol="0">
              <a:spAutoFit/>
            </a:bodyPr>
            <a:lstStyle/>
            <a:p>
              <a:pPr marL="171450" marR="0" lvl="0" indent="-171450" algn="l" defTabSz="914400" rtl="0" eaLnBrk="1" fontAlgn="auto" latinLnBrk="0" hangingPunct="1">
                <a:lnSpc>
                  <a:spcPct val="20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Length of Stay: (tracking)</a:t>
              </a:r>
            </a:p>
            <a:p>
              <a:pPr marL="171450" marR="0" lvl="0" indent="-171450" algn="l" defTabSz="914400" rtl="0" eaLnBrk="1" fontAlgn="auto" latinLnBrk="0" hangingPunct="1">
                <a:lnSpc>
                  <a:spcPct val="20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ED Turnaround Time           : </a:t>
              </a:r>
            </a:p>
            <a:p>
              <a:pPr marL="628650" marR="0" lvl="1" indent="-171450" algn="l" defTabSz="914400" rtl="0" eaLnBrk="1" fontAlgn="auto" latinLnBrk="0" hangingPunct="1">
                <a:lnSpc>
                  <a:spcPct val="20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Marked reduction since pilot commenced (includes every patient disposal) . *GIRFT indicates the potential for significant harm associated with delays in ED.</a:t>
              </a:r>
            </a:p>
            <a:p>
              <a:pPr marL="171450" marR="0" lvl="0" indent="-171450" algn="l" defTabSz="914400" rtl="0" eaLnBrk="1" fontAlgn="auto" latinLnBrk="0" hangingPunct="1">
                <a:lnSpc>
                  <a:spcPct val="200000"/>
                </a:lnSpc>
                <a:spcBef>
                  <a:spcPts val="0"/>
                </a:spcBef>
                <a:spcAft>
                  <a:spcPts val="0"/>
                </a:spcAft>
                <a:buClrTx/>
                <a:buSzTx/>
                <a:buFont typeface="Arial" panose="020B0604020202020204" pitchFamily="34" charset="0"/>
                <a:buChar char="•"/>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Pts awaiting admission in ED : 80</a:t>
              </a:r>
              <a:r>
                <a:rPr kumimoji="0" lang="en-GB" sz="1200" b="1" i="0" u="none" strike="noStrike" kern="1200" cap="none" spc="0" normalizeH="0" baseline="30000" noProof="0" dirty="0">
                  <a:ln>
                    <a:noFill/>
                  </a:ln>
                  <a:solidFill>
                    <a:prstClr val="black"/>
                  </a:solidFill>
                  <a:effectLst/>
                  <a:uLnTx/>
                  <a:uFillTx/>
                  <a:latin typeface="Aptos" panose="02110004020202020204"/>
                  <a:ea typeface="+mn-ea"/>
                  <a:cs typeface="+mn-cs"/>
                </a:rPr>
                <a:t>th</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 Percentile reduced to 31 (total) from 49 (total)</a:t>
              </a:r>
            </a:p>
            <a:p>
              <a:pPr marL="0" marR="0" lvl="0" indent="0" algn="l" defTabSz="914400" rtl="0" eaLnBrk="1" fontAlgn="auto" latinLnBrk="0" hangingPunct="1">
                <a:lnSpc>
                  <a:spcPct val="200000"/>
                </a:lnSpc>
                <a:spcBef>
                  <a:spcPts val="0"/>
                </a:spcBef>
                <a:spcAft>
                  <a:spcPts val="0"/>
                </a:spcAft>
                <a:buClrTx/>
                <a:buSzTx/>
                <a:buFontTx/>
                <a:buNone/>
                <a:tabLst/>
                <a:defRPr/>
              </a:pPr>
              <a:endParaRPr kumimoji="0" lang="en-GB" sz="1200" b="0" i="1" u="none" strike="noStrike" kern="1200" cap="none" spc="0" normalizeH="0" baseline="0" noProof="0" dirty="0">
                <a:ln>
                  <a:noFill/>
                </a:ln>
                <a:solidFill>
                  <a:prstClr val="black"/>
                </a:solidFill>
                <a:effectLst/>
                <a:uLnTx/>
                <a:uFillTx/>
                <a:latin typeface="Aptos" panose="02110004020202020204"/>
                <a:ea typeface="+mn-ea"/>
                <a:cs typeface="+mn-cs"/>
              </a:endParaRPr>
            </a:p>
          </p:txBody>
        </p:sp>
        <p:pic>
          <p:nvPicPr>
            <p:cNvPr id="13" name="Picture 12">
              <a:extLst>
                <a:ext uri="{FF2B5EF4-FFF2-40B4-BE49-F238E27FC236}">
                  <a16:creationId xmlns:a16="http://schemas.microsoft.com/office/drawing/2014/main" id="{3DE6762A-81FD-BF75-0233-751C283D22FD}"/>
                </a:ext>
              </a:extLst>
            </p:cNvPr>
            <p:cNvPicPr>
              <a:picLocks noGrp="1" noRot="1" noChangeAspect="1" noMove="1" noResize="1" noEditPoints="1" noAdjustHandles="1" noChangeArrowheads="1" noChangeShapeType="1" noCrop="1"/>
            </p:cNvPicPr>
            <p:nvPr/>
          </p:nvPicPr>
          <p:blipFill>
            <a:blip r:embed="rId4"/>
            <a:stretch>
              <a:fillRect/>
            </a:stretch>
          </p:blipFill>
          <p:spPr>
            <a:xfrm>
              <a:off x="10498342" y="755074"/>
              <a:ext cx="229667" cy="379286"/>
            </a:xfrm>
            <a:prstGeom prst="rect">
              <a:avLst/>
            </a:prstGeom>
          </p:spPr>
        </p:pic>
      </p:grpSp>
      <p:sp>
        <p:nvSpPr>
          <p:cNvPr id="14" name="TextBox 13">
            <a:extLst>
              <a:ext uri="{FF2B5EF4-FFF2-40B4-BE49-F238E27FC236}">
                <a16:creationId xmlns:a16="http://schemas.microsoft.com/office/drawing/2014/main" id="{68229ACD-258C-5A0F-A78F-97D40C8332BF}"/>
              </a:ext>
            </a:extLst>
          </p:cNvPr>
          <p:cNvSpPr txBox="1">
            <a:spLocks noGrp="1" noRot="1" noMove="1" noResize="1" noEditPoints="1" noAdjustHandles="1" noChangeArrowheads="1" noChangeShapeType="1"/>
          </p:cNvSpPr>
          <p:nvPr/>
        </p:nvSpPr>
        <p:spPr>
          <a:xfrm>
            <a:off x="8787385" y="77407"/>
            <a:ext cx="3209925" cy="21544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1" i="0" u="none" strike="noStrike" kern="1200" cap="none" spc="0" normalizeH="0" baseline="0" noProof="0" dirty="0">
                <a:ln>
                  <a:noFill/>
                </a:ln>
                <a:solidFill>
                  <a:prstClr val="black"/>
                </a:solidFill>
                <a:effectLst/>
                <a:uLnTx/>
                <a:uFillTx/>
                <a:latin typeface="Aptos" panose="02110004020202020204"/>
                <a:ea typeface="+mn-ea"/>
                <a:cs typeface="+mn-cs"/>
              </a:rPr>
              <a:t>*note the differing time range on the chart axis</a:t>
            </a:r>
          </a:p>
        </p:txBody>
      </p:sp>
      <p:sp>
        <p:nvSpPr>
          <p:cNvPr id="18" name="Oval 17">
            <a:extLst>
              <a:ext uri="{FF2B5EF4-FFF2-40B4-BE49-F238E27FC236}">
                <a16:creationId xmlns:a16="http://schemas.microsoft.com/office/drawing/2014/main" id="{316B3525-E086-BC65-5343-3C4F6817BD5E}"/>
              </a:ext>
            </a:extLst>
          </p:cNvPr>
          <p:cNvSpPr>
            <a:spLocks/>
          </p:cNvSpPr>
          <p:nvPr/>
        </p:nvSpPr>
        <p:spPr>
          <a:xfrm>
            <a:off x="7351776" y="4416552"/>
            <a:ext cx="1252728" cy="1036036"/>
          </a:xfrm>
          <a:prstGeom prst="ellipse">
            <a:avLst/>
          </a:prstGeom>
          <a:noFill/>
          <a:ln w="25400">
            <a:solidFill>
              <a:srgbClr val="FF0000"/>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12" name="Oval 11">
            <a:extLst>
              <a:ext uri="{FF2B5EF4-FFF2-40B4-BE49-F238E27FC236}">
                <a16:creationId xmlns:a16="http://schemas.microsoft.com/office/drawing/2014/main" id="{41EE0215-EE49-4713-0579-DC19245049C4}"/>
              </a:ext>
            </a:extLst>
          </p:cNvPr>
          <p:cNvSpPr>
            <a:spLocks/>
          </p:cNvSpPr>
          <p:nvPr/>
        </p:nvSpPr>
        <p:spPr>
          <a:xfrm>
            <a:off x="4590288" y="3955739"/>
            <a:ext cx="1152144" cy="1496850"/>
          </a:xfrm>
          <a:prstGeom prst="ellipse">
            <a:avLst/>
          </a:prstGeom>
          <a:noFill/>
          <a:ln w="254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pic>
        <p:nvPicPr>
          <p:cNvPr id="8" name="Picture 7">
            <a:extLst>
              <a:ext uri="{FF2B5EF4-FFF2-40B4-BE49-F238E27FC236}">
                <a16:creationId xmlns:a16="http://schemas.microsoft.com/office/drawing/2014/main" id="{74D1DFB9-DE97-BDD4-3DA6-90A6474DF473}"/>
              </a:ext>
            </a:extLst>
          </p:cNvPr>
          <p:cNvPicPr>
            <a:picLocks noChangeAspect="1"/>
          </p:cNvPicPr>
          <p:nvPr/>
        </p:nvPicPr>
        <p:blipFill>
          <a:blip r:embed="rId5"/>
          <a:stretch>
            <a:fillRect/>
          </a:stretch>
        </p:blipFill>
        <p:spPr>
          <a:xfrm>
            <a:off x="9517500" y="3593592"/>
            <a:ext cx="518039" cy="426765"/>
          </a:xfrm>
          <a:prstGeom prst="rect">
            <a:avLst/>
          </a:prstGeom>
        </p:spPr>
      </p:pic>
      <p:pic>
        <p:nvPicPr>
          <p:cNvPr id="11" name="Picture 10">
            <a:extLst>
              <a:ext uri="{FF2B5EF4-FFF2-40B4-BE49-F238E27FC236}">
                <a16:creationId xmlns:a16="http://schemas.microsoft.com/office/drawing/2014/main" id="{2FAFABBE-870A-77D3-C8A4-14CAF5E5E238}"/>
              </a:ext>
            </a:extLst>
          </p:cNvPr>
          <p:cNvPicPr>
            <a:picLocks noChangeAspect="1"/>
          </p:cNvPicPr>
          <p:nvPr/>
        </p:nvPicPr>
        <p:blipFill>
          <a:blip r:embed="rId6"/>
          <a:stretch>
            <a:fillRect/>
          </a:stretch>
        </p:blipFill>
        <p:spPr>
          <a:xfrm>
            <a:off x="194691" y="1473023"/>
            <a:ext cx="2786254" cy="5160707"/>
          </a:xfrm>
          <a:prstGeom prst="rect">
            <a:avLst/>
          </a:prstGeom>
        </p:spPr>
      </p:pic>
    </p:spTree>
    <p:extLst>
      <p:ext uri="{BB962C8B-B14F-4D97-AF65-F5344CB8AC3E}">
        <p14:creationId xmlns:p14="http://schemas.microsoft.com/office/powerpoint/2010/main" val="24072244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532B10-680F-4439-A461-63DD36473E27}"/>
              </a:ext>
            </a:extLst>
          </p:cNvPr>
          <p:cNvSpPr>
            <a:spLocks noGrp="1"/>
          </p:cNvSpPr>
          <p:nvPr>
            <p:ph type="title"/>
          </p:nvPr>
        </p:nvSpPr>
        <p:spPr>
          <a:xfrm>
            <a:off x="0" y="18256"/>
            <a:ext cx="9626600" cy="828412"/>
          </a:xfrm>
        </p:spPr>
        <p:txBody>
          <a:bodyPr>
            <a:normAutofit/>
          </a:bodyPr>
          <a:lstStyle/>
          <a:p>
            <a:r>
              <a:rPr lang="en-GB" sz="3600" b="1" dirty="0"/>
              <a:t>Clinically optimised patient numbers and occupancy</a:t>
            </a:r>
          </a:p>
        </p:txBody>
      </p:sp>
      <p:pic>
        <p:nvPicPr>
          <p:cNvPr id="4" name="Picture 3">
            <a:extLst>
              <a:ext uri="{FF2B5EF4-FFF2-40B4-BE49-F238E27FC236}">
                <a16:creationId xmlns:a16="http://schemas.microsoft.com/office/drawing/2014/main" id="{264A6FC5-943C-ED87-5FC2-A73A1030F5CB}"/>
              </a:ext>
            </a:extLst>
          </p:cNvPr>
          <p:cNvPicPr/>
          <p:nvPr/>
        </p:nvPicPr>
        <p:blipFill>
          <a:blip r:embed="rId2"/>
          <a:stretch>
            <a:fillRect/>
          </a:stretch>
        </p:blipFill>
        <p:spPr>
          <a:xfrm>
            <a:off x="867833" y="668813"/>
            <a:ext cx="10456333" cy="6077798"/>
          </a:xfrm>
          <a:prstGeom prst="rect">
            <a:avLst/>
          </a:prstGeom>
        </p:spPr>
      </p:pic>
      <p:sp>
        <p:nvSpPr>
          <p:cNvPr id="5" name="Oval 4">
            <a:extLst>
              <a:ext uri="{FF2B5EF4-FFF2-40B4-BE49-F238E27FC236}">
                <a16:creationId xmlns:a16="http://schemas.microsoft.com/office/drawing/2014/main" id="{64A23FC6-FD19-43FE-949B-37F664D50818}"/>
              </a:ext>
            </a:extLst>
          </p:cNvPr>
          <p:cNvSpPr/>
          <p:nvPr/>
        </p:nvSpPr>
        <p:spPr>
          <a:xfrm>
            <a:off x="4944533" y="5267642"/>
            <a:ext cx="1151467" cy="828412"/>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Oval 5">
            <a:extLst>
              <a:ext uri="{FF2B5EF4-FFF2-40B4-BE49-F238E27FC236}">
                <a16:creationId xmlns:a16="http://schemas.microsoft.com/office/drawing/2014/main" id="{E6D34E89-1D79-4311-9186-8FE158D516C8}"/>
              </a:ext>
            </a:extLst>
          </p:cNvPr>
          <p:cNvSpPr/>
          <p:nvPr/>
        </p:nvSpPr>
        <p:spPr>
          <a:xfrm>
            <a:off x="9931401" y="2514600"/>
            <a:ext cx="1303866" cy="91440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Oval 6">
            <a:extLst>
              <a:ext uri="{FF2B5EF4-FFF2-40B4-BE49-F238E27FC236}">
                <a16:creationId xmlns:a16="http://schemas.microsoft.com/office/drawing/2014/main" id="{2DBDB903-6EA7-4A45-BABC-FE46E3FDC760}"/>
              </a:ext>
            </a:extLst>
          </p:cNvPr>
          <p:cNvSpPr/>
          <p:nvPr/>
        </p:nvSpPr>
        <p:spPr>
          <a:xfrm>
            <a:off x="9931401" y="5181654"/>
            <a:ext cx="1303866" cy="91440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6171194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8186AD-E17C-424E-8B4E-A73EF6EB2930}"/>
              </a:ext>
            </a:extLst>
          </p:cNvPr>
          <p:cNvSpPr>
            <a:spLocks noGrp="1"/>
          </p:cNvSpPr>
          <p:nvPr>
            <p:ph type="title"/>
          </p:nvPr>
        </p:nvSpPr>
        <p:spPr>
          <a:xfrm>
            <a:off x="0" y="0"/>
            <a:ext cx="7958667" cy="1007533"/>
          </a:xfrm>
        </p:spPr>
        <p:txBody>
          <a:bodyPr>
            <a:normAutofit fontScale="90000"/>
          </a:bodyPr>
          <a:lstStyle/>
          <a:p>
            <a:r>
              <a:rPr lang="en-GB" dirty="0"/>
              <a:t>Clinically Optimised - D2RA Pathway 3</a:t>
            </a:r>
          </a:p>
        </p:txBody>
      </p:sp>
      <p:pic>
        <p:nvPicPr>
          <p:cNvPr id="3" name="Picture 2">
            <a:extLst>
              <a:ext uri="{FF2B5EF4-FFF2-40B4-BE49-F238E27FC236}">
                <a16:creationId xmlns:a16="http://schemas.microsoft.com/office/drawing/2014/main" id="{D2BEDF13-C2D7-4F7E-B4BB-F21EA2AA96DD}"/>
              </a:ext>
            </a:extLst>
          </p:cNvPr>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1003088" y="844062"/>
            <a:ext cx="10418120" cy="5565530"/>
          </a:xfrm>
          <a:prstGeom prst="rect">
            <a:avLst/>
          </a:prstGeom>
          <a:noFill/>
          <a:ln>
            <a:noFill/>
          </a:ln>
        </p:spPr>
      </p:pic>
    </p:spTree>
    <p:extLst>
      <p:ext uri="{BB962C8B-B14F-4D97-AF65-F5344CB8AC3E}">
        <p14:creationId xmlns:p14="http://schemas.microsoft.com/office/powerpoint/2010/main" val="29139279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A5BB71-5EC1-A11A-F3C2-187F44CA4FC5}"/>
            </a:ext>
          </a:extLst>
        </p:cNvPr>
        <p:cNvGrpSpPr/>
        <p:nvPr/>
      </p:nvGrpSpPr>
      <p:grpSpPr>
        <a:xfrm>
          <a:off x="0" y="0"/>
          <a:ext cx="0" cy="0"/>
          <a:chOff x="0" y="0"/>
          <a:chExt cx="0" cy="0"/>
        </a:xfrm>
      </p:grpSpPr>
      <p:sp>
        <p:nvSpPr>
          <p:cNvPr id="5" name="TextBox 4">
            <a:extLst>
              <a:ext uri="{FF2B5EF4-FFF2-40B4-BE49-F238E27FC236}">
                <a16:creationId xmlns:a16="http://schemas.microsoft.com/office/drawing/2014/main" id="{190E3405-8958-2F89-4208-1CC59E3B0860}"/>
              </a:ext>
            </a:extLst>
          </p:cNvPr>
          <p:cNvSpPr txBox="1"/>
          <p:nvPr/>
        </p:nvSpPr>
        <p:spPr>
          <a:xfrm>
            <a:off x="9024414" y="0"/>
            <a:ext cx="2917724" cy="3600986"/>
          </a:xfrm>
          <a:prstGeom prst="rect">
            <a:avLst/>
          </a:prstGeom>
          <a:noFill/>
        </p:spPr>
        <p:txBody>
          <a:bodyPr wrap="square" rtlCol="0">
            <a:spAutoFit/>
          </a:bodyPr>
          <a:lstStyle/>
          <a:p>
            <a:pPr marL="171450" indent="-171450">
              <a:lnSpc>
                <a:spcPct val="200000"/>
              </a:lnSpc>
              <a:buFont typeface="Arial" panose="020B0604020202020204" pitchFamily="34" charset="0"/>
              <a:buChar char="•"/>
            </a:pPr>
            <a:r>
              <a:rPr lang="en-GB" sz="1200" b="1" dirty="0"/>
              <a:t>Average Notify to Handover for Morriston: </a:t>
            </a:r>
            <a:r>
              <a:rPr lang="en-GB" sz="1200" dirty="0"/>
              <a:t>Significant improvement</a:t>
            </a:r>
          </a:p>
          <a:p>
            <a:pPr marL="171450" indent="-171450">
              <a:lnSpc>
                <a:spcPct val="200000"/>
              </a:lnSpc>
              <a:buFont typeface="Arial" panose="020B0604020202020204" pitchFamily="34" charset="0"/>
              <a:buChar char="•"/>
            </a:pPr>
            <a:r>
              <a:rPr lang="en-GB" sz="1200" b="1" dirty="0"/>
              <a:t>RED performance:</a:t>
            </a:r>
            <a:r>
              <a:rPr lang="en-GB" sz="1200" dirty="0"/>
              <a:t> static</a:t>
            </a:r>
          </a:p>
          <a:p>
            <a:pPr marL="171450" indent="-171450">
              <a:lnSpc>
                <a:spcPct val="200000"/>
              </a:lnSpc>
              <a:buFont typeface="Arial" panose="020B0604020202020204" pitchFamily="34" charset="0"/>
              <a:buChar char="•"/>
            </a:pPr>
            <a:r>
              <a:rPr lang="en-GB" sz="1200" b="1" dirty="0"/>
              <a:t>Amber Wait Times: </a:t>
            </a:r>
            <a:r>
              <a:rPr lang="en-GB" sz="1200" dirty="0"/>
              <a:t>reduction may be due to increased telephony closure</a:t>
            </a:r>
          </a:p>
          <a:p>
            <a:pPr marL="171450" indent="-171450">
              <a:lnSpc>
                <a:spcPct val="200000"/>
              </a:lnSpc>
              <a:buFont typeface="Arial" panose="020B0604020202020204" pitchFamily="34" charset="0"/>
              <a:buChar char="•"/>
            </a:pPr>
            <a:r>
              <a:rPr lang="en-GB" sz="1200" b="1" dirty="0"/>
              <a:t>Attendances at scene and Arrivals at Morriston: </a:t>
            </a:r>
            <a:r>
              <a:rPr lang="en-GB" sz="1200" dirty="0"/>
              <a:t>static</a:t>
            </a:r>
          </a:p>
          <a:p>
            <a:pPr marL="171450" indent="-171450">
              <a:lnSpc>
                <a:spcPct val="200000"/>
              </a:lnSpc>
              <a:buFont typeface="Arial" panose="020B0604020202020204" pitchFamily="34" charset="0"/>
              <a:buChar char="•"/>
            </a:pPr>
            <a:r>
              <a:rPr lang="en-GB" sz="1200" b="1" dirty="0"/>
              <a:t>N2H%: </a:t>
            </a:r>
            <a:r>
              <a:rPr lang="en-GB" sz="1200" dirty="0"/>
              <a:t>Huge increase noted on most recent 2 days within period</a:t>
            </a:r>
            <a:endParaRPr lang="en-GB" sz="1200" b="1" dirty="0"/>
          </a:p>
          <a:p>
            <a:endParaRPr lang="en-GB" sz="1200" dirty="0"/>
          </a:p>
        </p:txBody>
      </p:sp>
      <p:pic>
        <p:nvPicPr>
          <p:cNvPr id="4" name="Picture 3">
            <a:extLst>
              <a:ext uri="{FF2B5EF4-FFF2-40B4-BE49-F238E27FC236}">
                <a16:creationId xmlns:a16="http://schemas.microsoft.com/office/drawing/2014/main" id="{16840C33-64E6-0385-CB42-B7CC1D40673D}"/>
              </a:ext>
            </a:extLst>
          </p:cNvPr>
          <p:cNvPicPr>
            <a:picLocks noChangeAspect="1"/>
          </p:cNvPicPr>
          <p:nvPr/>
        </p:nvPicPr>
        <p:blipFill>
          <a:blip r:embed="rId2"/>
          <a:stretch>
            <a:fillRect/>
          </a:stretch>
        </p:blipFill>
        <p:spPr>
          <a:xfrm>
            <a:off x="15501" y="2357667"/>
            <a:ext cx="4552284" cy="2142666"/>
          </a:xfrm>
          <a:prstGeom prst="rect">
            <a:avLst/>
          </a:prstGeom>
        </p:spPr>
      </p:pic>
      <p:pic>
        <p:nvPicPr>
          <p:cNvPr id="7" name="Picture 6">
            <a:extLst>
              <a:ext uri="{FF2B5EF4-FFF2-40B4-BE49-F238E27FC236}">
                <a16:creationId xmlns:a16="http://schemas.microsoft.com/office/drawing/2014/main" id="{B4F7695A-79ED-34EE-49EE-7F2F10AA8494}"/>
              </a:ext>
            </a:extLst>
          </p:cNvPr>
          <p:cNvPicPr>
            <a:picLocks noChangeAspect="1"/>
          </p:cNvPicPr>
          <p:nvPr/>
        </p:nvPicPr>
        <p:blipFill>
          <a:blip r:embed="rId3"/>
          <a:stretch>
            <a:fillRect/>
          </a:stretch>
        </p:blipFill>
        <p:spPr>
          <a:xfrm>
            <a:off x="4567785" y="34068"/>
            <a:ext cx="4552284" cy="2195591"/>
          </a:xfrm>
          <a:prstGeom prst="rect">
            <a:avLst/>
          </a:prstGeom>
        </p:spPr>
      </p:pic>
      <p:pic>
        <p:nvPicPr>
          <p:cNvPr id="9" name="Picture 8">
            <a:extLst>
              <a:ext uri="{FF2B5EF4-FFF2-40B4-BE49-F238E27FC236}">
                <a16:creationId xmlns:a16="http://schemas.microsoft.com/office/drawing/2014/main" id="{E06E2950-5AD6-48D8-8653-76450A33AE18}"/>
              </a:ext>
            </a:extLst>
          </p:cNvPr>
          <p:cNvPicPr>
            <a:picLocks noChangeAspect="1"/>
          </p:cNvPicPr>
          <p:nvPr/>
        </p:nvPicPr>
        <p:blipFill>
          <a:blip r:embed="rId4"/>
          <a:stretch>
            <a:fillRect/>
          </a:stretch>
        </p:blipFill>
        <p:spPr>
          <a:xfrm>
            <a:off x="164176" y="4605543"/>
            <a:ext cx="4360974" cy="2298364"/>
          </a:xfrm>
          <a:prstGeom prst="rect">
            <a:avLst/>
          </a:prstGeom>
        </p:spPr>
      </p:pic>
      <p:pic>
        <p:nvPicPr>
          <p:cNvPr id="11" name="Picture 10">
            <a:extLst>
              <a:ext uri="{FF2B5EF4-FFF2-40B4-BE49-F238E27FC236}">
                <a16:creationId xmlns:a16="http://schemas.microsoft.com/office/drawing/2014/main" id="{BD1A71AD-5397-9A14-25C5-61DB75252B53}"/>
              </a:ext>
            </a:extLst>
          </p:cNvPr>
          <p:cNvPicPr>
            <a:picLocks noChangeAspect="1"/>
          </p:cNvPicPr>
          <p:nvPr/>
        </p:nvPicPr>
        <p:blipFill>
          <a:blip r:embed="rId5"/>
          <a:stretch>
            <a:fillRect/>
          </a:stretch>
        </p:blipFill>
        <p:spPr>
          <a:xfrm>
            <a:off x="4567785" y="2205049"/>
            <a:ext cx="4552284" cy="2268885"/>
          </a:xfrm>
          <a:prstGeom prst="rect">
            <a:avLst/>
          </a:prstGeom>
        </p:spPr>
      </p:pic>
      <p:pic>
        <p:nvPicPr>
          <p:cNvPr id="13" name="Picture 12">
            <a:extLst>
              <a:ext uri="{FF2B5EF4-FFF2-40B4-BE49-F238E27FC236}">
                <a16:creationId xmlns:a16="http://schemas.microsoft.com/office/drawing/2014/main" id="{0562AD5B-C666-3F82-DA8E-61395AD4E256}"/>
              </a:ext>
            </a:extLst>
          </p:cNvPr>
          <p:cNvPicPr>
            <a:picLocks noChangeAspect="1"/>
          </p:cNvPicPr>
          <p:nvPr/>
        </p:nvPicPr>
        <p:blipFill>
          <a:blip r:embed="rId6"/>
          <a:stretch>
            <a:fillRect/>
          </a:stretch>
        </p:blipFill>
        <p:spPr>
          <a:xfrm>
            <a:off x="4567785" y="4637524"/>
            <a:ext cx="4584747" cy="2268886"/>
          </a:xfrm>
          <a:prstGeom prst="rect">
            <a:avLst/>
          </a:prstGeom>
        </p:spPr>
      </p:pic>
      <p:sp>
        <p:nvSpPr>
          <p:cNvPr id="2" name="TextBox 1">
            <a:extLst>
              <a:ext uri="{FF2B5EF4-FFF2-40B4-BE49-F238E27FC236}">
                <a16:creationId xmlns:a16="http://schemas.microsoft.com/office/drawing/2014/main" id="{F0D876D9-97FE-4F7A-82BE-ABDDAF78EEBE}"/>
              </a:ext>
            </a:extLst>
          </p:cNvPr>
          <p:cNvSpPr txBox="1"/>
          <p:nvPr/>
        </p:nvSpPr>
        <p:spPr>
          <a:xfrm>
            <a:off x="15501" y="-8467"/>
            <a:ext cx="4552284" cy="1323439"/>
          </a:xfrm>
          <a:prstGeom prst="rect">
            <a:avLst/>
          </a:prstGeom>
          <a:noFill/>
        </p:spPr>
        <p:txBody>
          <a:bodyPr wrap="square" rtlCol="0">
            <a:spAutoFit/>
          </a:bodyPr>
          <a:lstStyle/>
          <a:p>
            <a:r>
              <a:rPr lang="en-GB" sz="4000" dirty="0"/>
              <a:t>WAST performance metrics</a:t>
            </a:r>
          </a:p>
        </p:txBody>
      </p:sp>
    </p:spTree>
    <p:extLst>
      <p:ext uri="{BB962C8B-B14F-4D97-AF65-F5344CB8AC3E}">
        <p14:creationId xmlns:p14="http://schemas.microsoft.com/office/powerpoint/2010/main" val="19308355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C9CD49B-6013-699A-5728-72AC5F2506F6}"/>
              </a:ext>
            </a:extLst>
          </p:cNvPr>
          <p:cNvSpPr>
            <a:spLocks noGrp="1"/>
          </p:cNvSpPr>
          <p:nvPr>
            <p:ph type="title"/>
          </p:nvPr>
        </p:nvSpPr>
        <p:spPr>
          <a:xfrm>
            <a:off x="1002586" y="162209"/>
            <a:ext cx="10515600" cy="949967"/>
          </a:xfrm>
        </p:spPr>
        <p:txBody>
          <a:bodyPr>
            <a:normAutofit fontScale="90000"/>
          </a:bodyPr>
          <a:lstStyle/>
          <a:p>
            <a:pPr algn="r"/>
            <a:r>
              <a:rPr lang="en-GB" dirty="0"/>
              <a:t>Test of Change: Safety Reporting</a:t>
            </a:r>
            <a:br>
              <a:rPr lang="en-GB" dirty="0"/>
            </a:br>
            <a:r>
              <a:rPr lang="en-GB" sz="1800" b="1" dirty="0"/>
              <a:t>Data Extract: </a:t>
            </a:r>
            <a:r>
              <a:rPr lang="en-GB" sz="1800" dirty="0"/>
              <a:t>01/06/2025 to 27/07/2025 (</a:t>
            </a:r>
            <a:r>
              <a:rPr lang="en-GB" sz="1800" i="1" dirty="0"/>
              <a:t>based on Date Reported</a:t>
            </a:r>
            <a:r>
              <a:rPr lang="en-GB" sz="1800" dirty="0"/>
              <a:t>)</a:t>
            </a:r>
            <a:br>
              <a:rPr lang="en-GB" sz="1800" dirty="0"/>
            </a:br>
            <a:r>
              <a:rPr lang="en-GB" sz="1800" b="1" dirty="0"/>
              <a:t>Data items: 1313*</a:t>
            </a:r>
            <a:endParaRPr lang="en-GB" dirty="0"/>
          </a:p>
        </p:txBody>
      </p:sp>
      <p:sp>
        <p:nvSpPr>
          <p:cNvPr id="8" name="TextBox 7">
            <a:extLst>
              <a:ext uri="{FF2B5EF4-FFF2-40B4-BE49-F238E27FC236}">
                <a16:creationId xmlns:a16="http://schemas.microsoft.com/office/drawing/2014/main" id="{A2C88B6D-4CFB-A528-4DC0-76B6003D9F6D}"/>
              </a:ext>
            </a:extLst>
          </p:cNvPr>
          <p:cNvSpPr txBox="1"/>
          <p:nvPr/>
        </p:nvSpPr>
        <p:spPr>
          <a:xfrm>
            <a:off x="340383" y="3429000"/>
            <a:ext cx="4755598" cy="369332"/>
          </a:xfrm>
          <a:prstGeom prst="rect">
            <a:avLst/>
          </a:prstGeom>
          <a:noFill/>
        </p:spPr>
        <p:txBody>
          <a:bodyPr wrap="square" rtlCol="0">
            <a:spAutoFit/>
          </a:bodyPr>
          <a:lstStyle/>
          <a:p>
            <a:r>
              <a:rPr lang="en-GB" b="1" dirty="0">
                <a:solidFill>
                  <a:schemeClr val="tx2">
                    <a:lumMod val="75000"/>
                    <a:lumOff val="25000"/>
                  </a:schemeClr>
                </a:solidFill>
              </a:rPr>
              <a:t>Test of Change 2025 vs. 2024 Outcomes</a:t>
            </a:r>
          </a:p>
        </p:txBody>
      </p:sp>
      <p:graphicFrame>
        <p:nvGraphicFramePr>
          <p:cNvPr id="9" name="Table 8">
            <a:extLst>
              <a:ext uri="{FF2B5EF4-FFF2-40B4-BE49-F238E27FC236}">
                <a16:creationId xmlns:a16="http://schemas.microsoft.com/office/drawing/2014/main" id="{547584CF-8001-9A74-E41A-8CAB88D6BC69}"/>
              </a:ext>
            </a:extLst>
          </p:cNvPr>
          <p:cNvGraphicFramePr>
            <a:graphicFrameLocks noGrp="1"/>
          </p:cNvGraphicFramePr>
          <p:nvPr/>
        </p:nvGraphicFramePr>
        <p:xfrm>
          <a:off x="5456059" y="5236740"/>
          <a:ext cx="5874550" cy="1152525"/>
        </p:xfrm>
        <a:graphic>
          <a:graphicData uri="http://schemas.openxmlformats.org/drawingml/2006/table">
            <a:tbl>
              <a:tblPr>
                <a:tableStyleId>{5C22544A-7EE6-4342-B048-85BDC9FD1C3A}</a:tableStyleId>
              </a:tblPr>
              <a:tblGrid>
                <a:gridCol w="4443315">
                  <a:extLst>
                    <a:ext uri="{9D8B030D-6E8A-4147-A177-3AD203B41FA5}">
                      <a16:colId xmlns:a16="http://schemas.microsoft.com/office/drawing/2014/main" val="3657969266"/>
                    </a:ext>
                  </a:extLst>
                </a:gridCol>
                <a:gridCol w="685800">
                  <a:extLst>
                    <a:ext uri="{9D8B030D-6E8A-4147-A177-3AD203B41FA5}">
                      <a16:colId xmlns:a16="http://schemas.microsoft.com/office/drawing/2014/main" val="4010760199"/>
                    </a:ext>
                  </a:extLst>
                </a:gridCol>
                <a:gridCol w="745435">
                  <a:extLst>
                    <a:ext uri="{9D8B030D-6E8A-4147-A177-3AD203B41FA5}">
                      <a16:colId xmlns:a16="http://schemas.microsoft.com/office/drawing/2014/main" val="449360347"/>
                    </a:ext>
                  </a:extLst>
                </a:gridCol>
              </a:tblGrid>
              <a:tr h="190500">
                <a:tc>
                  <a:txBody>
                    <a:bodyPr/>
                    <a:lstStyle/>
                    <a:p>
                      <a:pPr algn="l" fontAlgn="b"/>
                      <a:r>
                        <a:rPr lang="en-GB" sz="1100" b="1" u="none" strike="noStrike" dirty="0">
                          <a:effectLst/>
                          <a:latin typeface="Arial" panose="020B0604020202020204" pitchFamily="34" charset="0"/>
                          <a:cs typeface="Arial" panose="020B0604020202020204" pitchFamily="34" charset="0"/>
                        </a:rPr>
                        <a:t>Anglesey</a:t>
                      </a:r>
                      <a:endParaRPr lang="en-GB" sz="11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n-GB" sz="1100" b="1" i="0" u="none" strike="noStrike" dirty="0">
                          <a:solidFill>
                            <a:srgbClr val="000000"/>
                          </a:solidFill>
                          <a:effectLst/>
                          <a:latin typeface="Arial" panose="020B0604020202020204" pitchFamily="34" charset="0"/>
                          <a:cs typeface="Arial" panose="020B0604020202020204" pitchFamily="34" charset="0"/>
                        </a:rPr>
                        <a:t>2025</a:t>
                      </a:r>
                    </a:p>
                  </a:txBody>
                  <a:tcPr marL="9525" marR="9525" marT="9525" marB="0" anchor="b"/>
                </a:tc>
                <a:tc>
                  <a:txBody>
                    <a:bodyPr/>
                    <a:lstStyle/>
                    <a:p>
                      <a:pPr algn="ctr" fontAlgn="b"/>
                      <a:r>
                        <a:rPr lang="en-GB" sz="1100" b="1" i="0" u="none" strike="noStrike" dirty="0">
                          <a:solidFill>
                            <a:srgbClr val="000000"/>
                          </a:solidFill>
                          <a:effectLst/>
                          <a:latin typeface="Arial" panose="020B0604020202020204" pitchFamily="34" charset="0"/>
                          <a:cs typeface="Arial" panose="020B0604020202020204" pitchFamily="34" charset="0"/>
                        </a:rPr>
                        <a:t>2024</a:t>
                      </a:r>
                    </a:p>
                  </a:txBody>
                  <a:tcPr marL="9525" marR="9525" marT="9525" marB="0" anchor="b"/>
                </a:tc>
                <a:extLst>
                  <a:ext uri="{0D108BD9-81ED-4DB2-BD59-A6C34878D82A}">
                    <a16:rowId xmlns:a16="http://schemas.microsoft.com/office/drawing/2014/main" val="2274789885"/>
                  </a:ext>
                </a:extLst>
              </a:tr>
              <a:tr h="127686">
                <a:tc>
                  <a:txBody>
                    <a:bodyPr/>
                    <a:lstStyle/>
                    <a:p>
                      <a:pPr algn="l" fontAlgn="b"/>
                      <a:r>
                        <a:rPr lang="en-GB" sz="1200" b="0" i="0" u="none" strike="noStrike" dirty="0">
                          <a:solidFill>
                            <a:srgbClr val="000000"/>
                          </a:solidFill>
                          <a:effectLst/>
                          <a:latin typeface="Arial" panose="020B0604020202020204" pitchFamily="34" charset="0"/>
                          <a:cs typeface="Arial" panose="020B0604020202020204" pitchFamily="34" charset="0"/>
                        </a:rPr>
                        <a:t>Accident, Injury</a:t>
                      </a:r>
                    </a:p>
                  </a:txBody>
                  <a:tcPr marL="9525" marR="9525" marT="9525" marB="0" anchor="b"/>
                </a:tc>
                <a:tc>
                  <a:txBody>
                    <a:bodyPr/>
                    <a:lstStyle/>
                    <a:p>
                      <a:pPr algn="r" fontAlgn="b"/>
                      <a:r>
                        <a:rPr lang="en-GB" sz="1200" b="0" i="0" u="none" strike="noStrike" dirty="0">
                          <a:solidFill>
                            <a:srgbClr val="000000"/>
                          </a:solidFill>
                          <a:effectLst/>
                          <a:latin typeface="Arial" panose="020B0604020202020204" pitchFamily="34" charset="0"/>
                          <a:cs typeface="Arial" panose="020B0604020202020204" pitchFamily="34" charset="0"/>
                        </a:rPr>
                        <a:t>13</a:t>
                      </a:r>
                    </a:p>
                  </a:txBody>
                  <a:tcPr marL="9525" marR="9525" marT="9525" marB="0" anchor="b"/>
                </a:tc>
                <a:tc>
                  <a:txBody>
                    <a:bodyPr/>
                    <a:lstStyle/>
                    <a:p>
                      <a:pPr algn="r" fontAlgn="b"/>
                      <a:r>
                        <a:rPr lang="en-GB" sz="1200" b="0" i="0" u="none" strike="noStrike" dirty="0">
                          <a:solidFill>
                            <a:srgbClr val="000000"/>
                          </a:solidFill>
                          <a:effectLst/>
                          <a:latin typeface="Arial" panose="020B0604020202020204" pitchFamily="34" charset="0"/>
                          <a:cs typeface="Arial" panose="020B0604020202020204" pitchFamily="34" charset="0"/>
                        </a:rPr>
                        <a:t>17</a:t>
                      </a:r>
                    </a:p>
                  </a:txBody>
                  <a:tcPr marL="9525" marR="9525" marT="9525" marB="0" anchor="b"/>
                </a:tc>
                <a:extLst>
                  <a:ext uri="{0D108BD9-81ED-4DB2-BD59-A6C34878D82A}">
                    <a16:rowId xmlns:a16="http://schemas.microsoft.com/office/drawing/2014/main" val="1874421461"/>
                  </a:ext>
                </a:extLst>
              </a:tr>
              <a:tr h="190500">
                <a:tc>
                  <a:txBody>
                    <a:bodyPr/>
                    <a:lstStyle/>
                    <a:p>
                      <a:pPr algn="l" fontAlgn="b"/>
                      <a:r>
                        <a:rPr lang="en-GB" sz="1200" b="0" i="0" u="none" strike="noStrike" dirty="0">
                          <a:solidFill>
                            <a:srgbClr val="000000"/>
                          </a:solidFill>
                          <a:effectLst/>
                          <a:latin typeface="Arial" panose="020B0604020202020204" pitchFamily="34" charset="0"/>
                          <a:cs typeface="Arial" panose="020B0604020202020204" pitchFamily="34" charset="0"/>
                        </a:rPr>
                        <a:t>Pressure Damage, Moisture Damage</a:t>
                      </a:r>
                    </a:p>
                  </a:txBody>
                  <a:tcPr marL="9525" marR="9525" marT="9525" marB="0" anchor="b"/>
                </a:tc>
                <a:tc>
                  <a:txBody>
                    <a:bodyPr/>
                    <a:lstStyle/>
                    <a:p>
                      <a:pPr algn="r" fontAlgn="b"/>
                      <a:r>
                        <a:rPr lang="en-GB" sz="1200" b="0" i="0" u="none" strike="noStrike" dirty="0">
                          <a:solidFill>
                            <a:srgbClr val="000000"/>
                          </a:solidFill>
                          <a:effectLst/>
                          <a:latin typeface="Arial" panose="020B0604020202020204" pitchFamily="34" charset="0"/>
                          <a:cs typeface="Arial" panose="020B0604020202020204" pitchFamily="34" charset="0"/>
                        </a:rPr>
                        <a:t>4</a:t>
                      </a:r>
                    </a:p>
                  </a:txBody>
                  <a:tcPr marL="9525" marR="9525" marT="9525" marB="0" anchor="b"/>
                </a:tc>
                <a:tc>
                  <a:txBody>
                    <a:bodyPr/>
                    <a:lstStyle/>
                    <a:p>
                      <a:pPr algn="r" fontAlgn="b"/>
                      <a:r>
                        <a:rPr lang="en-GB" sz="1200" b="0" i="0" u="none" strike="noStrike" dirty="0">
                          <a:solidFill>
                            <a:srgbClr val="000000"/>
                          </a:solidFill>
                          <a:effectLst/>
                          <a:latin typeface="Arial" panose="020B0604020202020204" pitchFamily="34" charset="0"/>
                          <a:cs typeface="Arial" panose="020B0604020202020204" pitchFamily="34" charset="0"/>
                        </a:rPr>
                        <a:t>6</a:t>
                      </a:r>
                    </a:p>
                  </a:txBody>
                  <a:tcPr marL="9525" marR="9525" marT="9525" marB="0" anchor="b"/>
                </a:tc>
                <a:extLst>
                  <a:ext uri="{0D108BD9-81ED-4DB2-BD59-A6C34878D82A}">
                    <a16:rowId xmlns:a16="http://schemas.microsoft.com/office/drawing/2014/main" val="223100291"/>
                  </a:ext>
                </a:extLst>
              </a:tr>
              <a:tr h="190500">
                <a:tc>
                  <a:txBody>
                    <a:bodyPr/>
                    <a:lstStyle/>
                    <a:p>
                      <a:pPr algn="l" fontAlgn="b"/>
                      <a:r>
                        <a:rPr lang="en-GB" sz="1200" b="0" i="0" u="none" strike="noStrike" dirty="0">
                          <a:solidFill>
                            <a:srgbClr val="000000"/>
                          </a:solidFill>
                          <a:effectLst/>
                          <a:latin typeface="Arial" panose="020B0604020202020204" pitchFamily="34" charset="0"/>
                          <a:cs typeface="Arial" panose="020B0604020202020204" pitchFamily="34" charset="0"/>
                        </a:rPr>
                        <a:t>Records, Information</a:t>
                      </a:r>
                    </a:p>
                  </a:txBody>
                  <a:tcPr marL="9525" marR="9525" marT="9525" marB="0" anchor="b"/>
                </a:tc>
                <a:tc>
                  <a:txBody>
                    <a:bodyPr/>
                    <a:lstStyle/>
                    <a:p>
                      <a:pPr algn="r" fontAlgn="b"/>
                      <a:r>
                        <a:rPr lang="en-GB" sz="1200" b="0" i="0" u="none" strike="noStrike" dirty="0">
                          <a:solidFill>
                            <a:srgbClr val="000000"/>
                          </a:solidFill>
                          <a:effectLst/>
                          <a:latin typeface="Arial" panose="020B0604020202020204" pitchFamily="34" charset="0"/>
                          <a:cs typeface="Arial" panose="020B0604020202020204" pitchFamily="34" charset="0"/>
                        </a:rPr>
                        <a:t>2</a:t>
                      </a:r>
                    </a:p>
                  </a:txBody>
                  <a:tcPr marL="9525" marR="9525" marT="9525" marB="0" anchor="b"/>
                </a:tc>
                <a:tc>
                  <a:txBody>
                    <a:bodyPr/>
                    <a:lstStyle/>
                    <a:p>
                      <a:pPr algn="r" fontAlgn="b"/>
                      <a:r>
                        <a:rPr lang="en-GB" sz="1200" b="0" i="0" u="none" strike="noStrike" dirty="0">
                          <a:solidFill>
                            <a:srgbClr val="000000"/>
                          </a:solidFill>
                          <a:effectLst/>
                          <a:latin typeface="Arial" panose="020B0604020202020204" pitchFamily="34" charset="0"/>
                          <a:cs typeface="Arial" panose="020B0604020202020204" pitchFamily="34" charset="0"/>
                        </a:rPr>
                        <a:t>1</a:t>
                      </a:r>
                    </a:p>
                  </a:txBody>
                  <a:tcPr marL="9525" marR="9525" marT="9525" marB="0" anchor="b"/>
                </a:tc>
                <a:extLst>
                  <a:ext uri="{0D108BD9-81ED-4DB2-BD59-A6C34878D82A}">
                    <a16:rowId xmlns:a16="http://schemas.microsoft.com/office/drawing/2014/main" val="315528617"/>
                  </a:ext>
                </a:extLst>
              </a:tr>
              <a:tr h="190500">
                <a:tc>
                  <a:txBody>
                    <a:bodyPr/>
                    <a:lstStyle/>
                    <a:p>
                      <a:pPr algn="l" fontAlgn="b"/>
                      <a:r>
                        <a:rPr lang="en-GB" sz="1200" b="0" i="0" u="none" strike="noStrike" dirty="0">
                          <a:solidFill>
                            <a:srgbClr val="000000"/>
                          </a:solidFill>
                          <a:effectLst/>
                          <a:latin typeface="Arial" panose="020B0604020202020204" pitchFamily="34" charset="0"/>
                          <a:cs typeface="Arial" panose="020B0604020202020204" pitchFamily="34" charset="0"/>
                        </a:rPr>
                        <a:t>Infection Prevention and Control</a:t>
                      </a:r>
                    </a:p>
                  </a:txBody>
                  <a:tcPr marL="9525" marR="9525" marT="9525" marB="0" anchor="b"/>
                </a:tc>
                <a:tc>
                  <a:txBody>
                    <a:bodyPr/>
                    <a:lstStyle/>
                    <a:p>
                      <a:pPr algn="r" fontAlgn="b"/>
                      <a:r>
                        <a:rPr lang="en-GB" sz="1200" u="none" strike="noStrike" dirty="0">
                          <a:effectLst/>
                          <a:latin typeface="Arial" panose="020B0604020202020204" pitchFamily="34" charset="0"/>
                          <a:cs typeface="Arial" panose="020B0604020202020204" pitchFamily="34" charset="0"/>
                        </a:rPr>
                        <a:t>1</a:t>
                      </a:r>
                      <a:endParaRPr lang="en-GB"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r" fontAlgn="b"/>
                      <a:r>
                        <a:rPr lang="en-GB" sz="1200" b="0" i="0" u="none" strike="noStrike" dirty="0">
                          <a:solidFill>
                            <a:srgbClr val="000000"/>
                          </a:solidFill>
                          <a:effectLst/>
                          <a:latin typeface="Arial" panose="020B0604020202020204" pitchFamily="34" charset="0"/>
                          <a:cs typeface="Arial" panose="020B0604020202020204" pitchFamily="34" charset="0"/>
                        </a:rPr>
                        <a:t>3</a:t>
                      </a:r>
                    </a:p>
                  </a:txBody>
                  <a:tcPr marL="9525" marR="9525" marT="9525" marB="0" anchor="b"/>
                </a:tc>
                <a:extLst>
                  <a:ext uri="{0D108BD9-81ED-4DB2-BD59-A6C34878D82A}">
                    <a16:rowId xmlns:a16="http://schemas.microsoft.com/office/drawing/2014/main" val="31376074"/>
                  </a:ext>
                </a:extLst>
              </a:tr>
              <a:tr h="190500">
                <a:tc>
                  <a:txBody>
                    <a:bodyPr/>
                    <a:lstStyle/>
                    <a:p>
                      <a:pPr algn="l" fontAlgn="b"/>
                      <a:r>
                        <a:rPr lang="en-GB" sz="1200" b="0" i="0" u="none" strike="noStrike" dirty="0">
                          <a:solidFill>
                            <a:srgbClr val="000000"/>
                          </a:solidFill>
                          <a:effectLst/>
                          <a:latin typeface="Arial" panose="020B0604020202020204" pitchFamily="34" charset="0"/>
                          <a:cs typeface="Arial" panose="020B0604020202020204" pitchFamily="34" charset="0"/>
                        </a:rPr>
                        <a:t>Infrastructure (including staffing, facilities, environment, security)</a:t>
                      </a:r>
                    </a:p>
                  </a:txBody>
                  <a:tcPr marL="9525" marR="9525" marT="9525" marB="0" anchor="b"/>
                </a:tc>
                <a:tc>
                  <a:txBody>
                    <a:bodyPr/>
                    <a:lstStyle/>
                    <a:p>
                      <a:pPr algn="r" fontAlgn="b"/>
                      <a:r>
                        <a:rPr lang="en-GB" sz="1200" u="none" strike="noStrike" dirty="0">
                          <a:effectLst/>
                          <a:latin typeface="Arial" panose="020B0604020202020204" pitchFamily="34" charset="0"/>
                          <a:cs typeface="Arial" panose="020B0604020202020204" pitchFamily="34" charset="0"/>
                        </a:rPr>
                        <a:t>1</a:t>
                      </a:r>
                      <a:endParaRPr lang="en-GB"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r" fontAlgn="b"/>
                      <a:r>
                        <a:rPr lang="en-GB" sz="1200" b="0" i="0" u="none" strike="noStrike" dirty="0">
                          <a:solidFill>
                            <a:srgbClr val="000000"/>
                          </a:solidFill>
                          <a:effectLst/>
                          <a:latin typeface="Arial" panose="020B0604020202020204" pitchFamily="34" charset="0"/>
                          <a:cs typeface="Arial" panose="020B0604020202020204" pitchFamily="34" charset="0"/>
                        </a:rPr>
                        <a:t>0</a:t>
                      </a:r>
                    </a:p>
                  </a:txBody>
                  <a:tcPr marL="9525" marR="9525" marT="9525" marB="0" anchor="b"/>
                </a:tc>
                <a:extLst>
                  <a:ext uri="{0D108BD9-81ED-4DB2-BD59-A6C34878D82A}">
                    <a16:rowId xmlns:a16="http://schemas.microsoft.com/office/drawing/2014/main" val="1357799049"/>
                  </a:ext>
                </a:extLst>
              </a:tr>
            </a:tbl>
          </a:graphicData>
        </a:graphic>
      </p:graphicFrame>
      <p:graphicFrame>
        <p:nvGraphicFramePr>
          <p:cNvPr id="10" name="Table 9">
            <a:extLst>
              <a:ext uri="{FF2B5EF4-FFF2-40B4-BE49-F238E27FC236}">
                <a16:creationId xmlns:a16="http://schemas.microsoft.com/office/drawing/2014/main" id="{6D252475-A8EB-76B0-F226-D72B1E176EC2}"/>
              </a:ext>
            </a:extLst>
          </p:cNvPr>
          <p:cNvGraphicFramePr>
            <a:graphicFrameLocks noGrp="1"/>
          </p:cNvGraphicFramePr>
          <p:nvPr/>
        </p:nvGraphicFramePr>
        <p:xfrm>
          <a:off x="5441878" y="3967121"/>
          <a:ext cx="5888731" cy="1152525"/>
        </p:xfrm>
        <a:graphic>
          <a:graphicData uri="http://schemas.openxmlformats.org/drawingml/2006/table">
            <a:tbl>
              <a:tblPr>
                <a:tableStyleId>{5C22544A-7EE6-4342-B048-85BDC9FD1C3A}</a:tableStyleId>
              </a:tblPr>
              <a:tblGrid>
                <a:gridCol w="4457496">
                  <a:extLst>
                    <a:ext uri="{9D8B030D-6E8A-4147-A177-3AD203B41FA5}">
                      <a16:colId xmlns:a16="http://schemas.microsoft.com/office/drawing/2014/main" val="2238400207"/>
                    </a:ext>
                  </a:extLst>
                </a:gridCol>
                <a:gridCol w="665922">
                  <a:extLst>
                    <a:ext uri="{9D8B030D-6E8A-4147-A177-3AD203B41FA5}">
                      <a16:colId xmlns:a16="http://schemas.microsoft.com/office/drawing/2014/main" val="2898151634"/>
                    </a:ext>
                  </a:extLst>
                </a:gridCol>
                <a:gridCol w="765313">
                  <a:extLst>
                    <a:ext uri="{9D8B030D-6E8A-4147-A177-3AD203B41FA5}">
                      <a16:colId xmlns:a16="http://schemas.microsoft.com/office/drawing/2014/main" val="506660687"/>
                    </a:ext>
                  </a:extLst>
                </a:gridCol>
              </a:tblGrid>
              <a:tr h="190500">
                <a:tc>
                  <a:txBody>
                    <a:bodyPr/>
                    <a:lstStyle/>
                    <a:p>
                      <a:pPr algn="l" fontAlgn="b"/>
                      <a:r>
                        <a:rPr lang="en-GB" sz="1100" b="1" u="none" strike="noStrike" dirty="0">
                          <a:effectLst/>
                        </a:rPr>
                        <a:t>AMU</a:t>
                      </a:r>
                      <a:endParaRPr lang="en-GB" sz="1100" b="1" i="0" u="none" strike="noStrike" dirty="0">
                        <a:solidFill>
                          <a:srgbClr val="000000"/>
                        </a:solidFill>
                        <a:effectLst/>
                        <a:latin typeface="Arial" panose="020B0604020202020204" pitchFamily="34" charset="0"/>
                      </a:endParaRPr>
                    </a:p>
                  </a:txBody>
                  <a:tcPr marL="9525" marR="9525" marT="9525" marB="0" anchor="b"/>
                </a:tc>
                <a:tc>
                  <a:txBody>
                    <a:bodyPr/>
                    <a:lstStyle/>
                    <a:p>
                      <a:pPr algn="ctr" fontAlgn="b"/>
                      <a:r>
                        <a:rPr lang="en-GB" sz="1100" b="1" i="0" u="none" strike="noStrike" dirty="0">
                          <a:solidFill>
                            <a:srgbClr val="000000"/>
                          </a:solidFill>
                          <a:effectLst/>
                          <a:latin typeface="Arial" panose="020B0604020202020204" pitchFamily="34" charset="0"/>
                        </a:rPr>
                        <a:t>2025</a:t>
                      </a:r>
                    </a:p>
                  </a:txBody>
                  <a:tcPr marL="9525" marR="9525" marT="9525" marB="0" anchor="b"/>
                </a:tc>
                <a:tc>
                  <a:txBody>
                    <a:bodyPr/>
                    <a:lstStyle/>
                    <a:p>
                      <a:pPr algn="ctr" fontAlgn="b"/>
                      <a:r>
                        <a:rPr lang="en-GB" sz="1100" b="1" i="0" u="none" strike="noStrike" dirty="0">
                          <a:solidFill>
                            <a:srgbClr val="000000"/>
                          </a:solidFill>
                          <a:effectLst/>
                          <a:latin typeface="Arial" panose="020B0604020202020204" pitchFamily="34" charset="0"/>
                        </a:rPr>
                        <a:t>2024</a:t>
                      </a:r>
                    </a:p>
                  </a:txBody>
                  <a:tcPr marL="9525" marR="9525" marT="9525" marB="0" anchor="b"/>
                </a:tc>
                <a:extLst>
                  <a:ext uri="{0D108BD9-81ED-4DB2-BD59-A6C34878D82A}">
                    <a16:rowId xmlns:a16="http://schemas.microsoft.com/office/drawing/2014/main" val="1671424311"/>
                  </a:ext>
                </a:extLst>
              </a:tr>
              <a:tr h="190500">
                <a:tc>
                  <a:txBody>
                    <a:bodyPr/>
                    <a:lstStyle/>
                    <a:p>
                      <a:pPr algn="l" fontAlgn="b"/>
                      <a:r>
                        <a:rPr lang="en-GB" sz="1200" u="none" strike="noStrike" dirty="0">
                          <a:effectLst/>
                          <a:latin typeface="Arial" panose="020B0604020202020204" pitchFamily="34" charset="0"/>
                          <a:cs typeface="Arial" panose="020B0604020202020204" pitchFamily="34" charset="0"/>
                        </a:rPr>
                        <a:t>Pressure Damage, Moisture Damage</a:t>
                      </a:r>
                      <a:endParaRPr lang="en-GB"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r" fontAlgn="b"/>
                      <a:r>
                        <a:rPr lang="en-GB" sz="1200" b="0" i="0" u="none" strike="noStrike" dirty="0">
                          <a:solidFill>
                            <a:srgbClr val="000000"/>
                          </a:solidFill>
                          <a:effectLst/>
                          <a:latin typeface="Arial" panose="020B0604020202020204" pitchFamily="34" charset="0"/>
                          <a:cs typeface="Arial" panose="020B0604020202020204" pitchFamily="34" charset="0"/>
                        </a:rPr>
                        <a:t>38</a:t>
                      </a:r>
                    </a:p>
                  </a:txBody>
                  <a:tcPr marL="9525" marR="9525" marT="9525" marB="0" anchor="b"/>
                </a:tc>
                <a:tc>
                  <a:txBody>
                    <a:bodyPr/>
                    <a:lstStyle/>
                    <a:p>
                      <a:pPr algn="r" fontAlgn="b"/>
                      <a:r>
                        <a:rPr lang="en-GB" sz="1200" b="0" i="0" u="none" strike="noStrike" dirty="0">
                          <a:solidFill>
                            <a:srgbClr val="000000"/>
                          </a:solidFill>
                          <a:effectLst/>
                          <a:latin typeface="Arial" panose="020B0604020202020204" pitchFamily="34" charset="0"/>
                          <a:cs typeface="Arial" panose="020B0604020202020204" pitchFamily="34" charset="0"/>
                        </a:rPr>
                        <a:t>30</a:t>
                      </a:r>
                    </a:p>
                  </a:txBody>
                  <a:tcPr marL="9525" marR="9525" marT="9525" marB="0" anchor="b"/>
                </a:tc>
                <a:extLst>
                  <a:ext uri="{0D108BD9-81ED-4DB2-BD59-A6C34878D82A}">
                    <a16:rowId xmlns:a16="http://schemas.microsoft.com/office/drawing/2014/main" val="81994834"/>
                  </a:ext>
                </a:extLst>
              </a:tr>
              <a:tr h="190500">
                <a:tc>
                  <a:txBody>
                    <a:bodyPr/>
                    <a:lstStyle/>
                    <a:p>
                      <a:pPr algn="l" fontAlgn="b"/>
                      <a:r>
                        <a:rPr lang="en-GB" sz="1200" u="none" strike="noStrike" dirty="0">
                          <a:effectLst/>
                          <a:latin typeface="Arial" panose="020B0604020202020204" pitchFamily="34" charset="0"/>
                          <a:cs typeface="Arial" panose="020B0604020202020204" pitchFamily="34" charset="0"/>
                        </a:rPr>
                        <a:t>Accident, Injury</a:t>
                      </a:r>
                      <a:endParaRPr lang="en-GB"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r" fontAlgn="b"/>
                      <a:r>
                        <a:rPr lang="en-GB" sz="1200" b="0" i="0" u="none" strike="noStrike" dirty="0">
                          <a:solidFill>
                            <a:srgbClr val="000000"/>
                          </a:solidFill>
                          <a:effectLst/>
                          <a:latin typeface="Arial" panose="020B0604020202020204" pitchFamily="34" charset="0"/>
                          <a:cs typeface="Arial" panose="020B0604020202020204" pitchFamily="34" charset="0"/>
                        </a:rPr>
                        <a:t>37</a:t>
                      </a:r>
                    </a:p>
                  </a:txBody>
                  <a:tcPr marL="9525" marR="9525" marT="9525" marB="0" anchor="b"/>
                </a:tc>
                <a:tc>
                  <a:txBody>
                    <a:bodyPr/>
                    <a:lstStyle/>
                    <a:p>
                      <a:pPr algn="r" fontAlgn="b"/>
                      <a:r>
                        <a:rPr lang="en-GB" sz="1200" b="0" i="0" u="none" strike="noStrike" dirty="0">
                          <a:solidFill>
                            <a:srgbClr val="000000"/>
                          </a:solidFill>
                          <a:effectLst/>
                          <a:latin typeface="Arial" panose="020B0604020202020204" pitchFamily="34" charset="0"/>
                          <a:cs typeface="Arial" panose="020B0604020202020204" pitchFamily="34" charset="0"/>
                        </a:rPr>
                        <a:t>26</a:t>
                      </a:r>
                    </a:p>
                  </a:txBody>
                  <a:tcPr marL="9525" marR="9525" marT="9525" marB="0" anchor="b"/>
                </a:tc>
                <a:extLst>
                  <a:ext uri="{0D108BD9-81ED-4DB2-BD59-A6C34878D82A}">
                    <a16:rowId xmlns:a16="http://schemas.microsoft.com/office/drawing/2014/main" val="1509383266"/>
                  </a:ext>
                </a:extLst>
              </a:tr>
              <a:tr h="190500">
                <a:tc>
                  <a:txBody>
                    <a:bodyPr/>
                    <a:lstStyle/>
                    <a:p>
                      <a:pPr algn="l" fontAlgn="b"/>
                      <a:r>
                        <a:rPr lang="en-GB" sz="1200" u="none" strike="noStrike" dirty="0">
                          <a:effectLst/>
                          <a:latin typeface="Arial" panose="020B0604020202020204" pitchFamily="34" charset="0"/>
                          <a:cs typeface="Arial" panose="020B0604020202020204" pitchFamily="34" charset="0"/>
                        </a:rPr>
                        <a:t>Behaviour (including violence and aggression)</a:t>
                      </a:r>
                      <a:endParaRPr lang="en-GB"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r" fontAlgn="b"/>
                      <a:r>
                        <a:rPr lang="en-GB" sz="1200" b="0" i="0" u="none" strike="noStrike" dirty="0">
                          <a:solidFill>
                            <a:srgbClr val="000000"/>
                          </a:solidFill>
                          <a:effectLst/>
                          <a:latin typeface="Arial" panose="020B0604020202020204" pitchFamily="34" charset="0"/>
                          <a:cs typeface="Arial" panose="020B0604020202020204" pitchFamily="34" charset="0"/>
                        </a:rPr>
                        <a:t>12</a:t>
                      </a:r>
                    </a:p>
                  </a:txBody>
                  <a:tcPr marL="9525" marR="9525" marT="9525" marB="0" anchor="b"/>
                </a:tc>
                <a:tc>
                  <a:txBody>
                    <a:bodyPr/>
                    <a:lstStyle/>
                    <a:p>
                      <a:pPr algn="r" fontAlgn="b"/>
                      <a:r>
                        <a:rPr lang="en-GB" sz="1200" b="0" i="0" u="none" strike="noStrike" dirty="0">
                          <a:solidFill>
                            <a:srgbClr val="000000"/>
                          </a:solidFill>
                          <a:effectLst/>
                          <a:latin typeface="Arial" panose="020B0604020202020204" pitchFamily="34" charset="0"/>
                          <a:cs typeface="Arial" panose="020B0604020202020204" pitchFamily="34" charset="0"/>
                        </a:rPr>
                        <a:t>4</a:t>
                      </a:r>
                    </a:p>
                  </a:txBody>
                  <a:tcPr marL="9525" marR="9525" marT="9525" marB="0" anchor="b"/>
                </a:tc>
                <a:extLst>
                  <a:ext uri="{0D108BD9-81ED-4DB2-BD59-A6C34878D82A}">
                    <a16:rowId xmlns:a16="http://schemas.microsoft.com/office/drawing/2014/main" val="432338003"/>
                  </a:ext>
                </a:extLst>
              </a:tr>
              <a:tr h="190500">
                <a:tc>
                  <a:txBody>
                    <a:bodyPr/>
                    <a:lstStyle/>
                    <a:p>
                      <a:pPr algn="l" fontAlgn="b"/>
                      <a:r>
                        <a:rPr lang="en-GB" sz="1200" u="none" strike="noStrike" dirty="0">
                          <a:effectLst/>
                          <a:latin typeface="Arial" panose="020B0604020202020204" pitchFamily="34" charset="0"/>
                          <a:cs typeface="Arial" panose="020B0604020202020204" pitchFamily="34" charset="0"/>
                        </a:rPr>
                        <a:t>Access, Admission</a:t>
                      </a:r>
                      <a:endParaRPr lang="en-GB"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r" fontAlgn="b"/>
                      <a:r>
                        <a:rPr lang="en-GB" sz="1200" b="0" i="0" u="none" strike="noStrike" dirty="0">
                          <a:solidFill>
                            <a:srgbClr val="000000"/>
                          </a:solidFill>
                          <a:effectLst/>
                          <a:latin typeface="Arial" panose="020B0604020202020204" pitchFamily="34" charset="0"/>
                          <a:cs typeface="Arial" panose="020B0604020202020204" pitchFamily="34" charset="0"/>
                        </a:rPr>
                        <a:t>9</a:t>
                      </a:r>
                    </a:p>
                  </a:txBody>
                  <a:tcPr marL="9525" marR="9525" marT="9525" marB="0" anchor="b"/>
                </a:tc>
                <a:tc>
                  <a:txBody>
                    <a:bodyPr/>
                    <a:lstStyle/>
                    <a:p>
                      <a:pPr algn="r" fontAlgn="b"/>
                      <a:r>
                        <a:rPr lang="en-GB" sz="1200" b="0" i="0" u="none" strike="noStrike" dirty="0">
                          <a:solidFill>
                            <a:srgbClr val="000000"/>
                          </a:solidFill>
                          <a:effectLst/>
                          <a:latin typeface="Arial" panose="020B0604020202020204" pitchFamily="34" charset="0"/>
                          <a:cs typeface="Arial" panose="020B0604020202020204" pitchFamily="34" charset="0"/>
                        </a:rPr>
                        <a:t>2</a:t>
                      </a:r>
                    </a:p>
                  </a:txBody>
                  <a:tcPr marL="9525" marR="9525" marT="9525" marB="0" anchor="b"/>
                </a:tc>
                <a:extLst>
                  <a:ext uri="{0D108BD9-81ED-4DB2-BD59-A6C34878D82A}">
                    <a16:rowId xmlns:a16="http://schemas.microsoft.com/office/drawing/2014/main" val="581901523"/>
                  </a:ext>
                </a:extLst>
              </a:tr>
              <a:tr h="190500">
                <a:tc>
                  <a:txBody>
                    <a:bodyPr/>
                    <a:lstStyle/>
                    <a:p>
                      <a:pPr algn="l" fontAlgn="b"/>
                      <a:r>
                        <a:rPr lang="en-GB" sz="1200" u="none" strike="noStrike" dirty="0">
                          <a:effectLst/>
                          <a:latin typeface="Arial" panose="020B0604020202020204" pitchFamily="34" charset="0"/>
                          <a:cs typeface="Arial" panose="020B0604020202020204" pitchFamily="34" charset="0"/>
                        </a:rPr>
                        <a:t>Infrastructure (including staffing, facilities, environment, security)</a:t>
                      </a:r>
                      <a:endParaRPr lang="en-GB"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r" fontAlgn="b"/>
                      <a:r>
                        <a:rPr lang="en-GB" sz="1200" b="0" i="0" u="none" strike="noStrike" dirty="0">
                          <a:solidFill>
                            <a:srgbClr val="000000"/>
                          </a:solidFill>
                          <a:effectLst/>
                          <a:latin typeface="Arial" panose="020B0604020202020204" pitchFamily="34" charset="0"/>
                          <a:cs typeface="Arial" panose="020B0604020202020204" pitchFamily="34" charset="0"/>
                        </a:rPr>
                        <a:t>7</a:t>
                      </a:r>
                    </a:p>
                  </a:txBody>
                  <a:tcPr marL="9525" marR="9525" marT="9525" marB="0" anchor="b"/>
                </a:tc>
                <a:tc>
                  <a:txBody>
                    <a:bodyPr/>
                    <a:lstStyle/>
                    <a:p>
                      <a:pPr algn="r" fontAlgn="b"/>
                      <a:r>
                        <a:rPr lang="en-GB" sz="1200" b="0" i="0" u="none" strike="noStrike" dirty="0">
                          <a:solidFill>
                            <a:srgbClr val="000000"/>
                          </a:solidFill>
                          <a:effectLst/>
                          <a:latin typeface="Arial" panose="020B0604020202020204" pitchFamily="34" charset="0"/>
                          <a:cs typeface="Arial" panose="020B0604020202020204" pitchFamily="34" charset="0"/>
                        </a:rPr>
                        <a:t>8</a:t>
                      </a:r>
                    </a:p>
                  </a:txBody>
                  <a:tcPr marL="9525" marR="9525" marT="9525" marB="0" anchor="b"/>
                </a:tc>
                <a:extLst>
                  <a:ext uri="{0D108BD9-81ED-4DB2-BD59-A6C34878D82A}">
                    <a16:rowId xmlns:a16="http://schemas.microsoft.com/office/drawing/2014/main" val="4109750538"/>
                  </a:ext>
                </a:extLst>
              </a:tr>
            </a:tbl>
          </a:graphicData>
        </a:graphic>
      </p:graphicFrame>
      <p:sp>
        <p:nvSpPr>
          <p:cNvPr id="19" name="TextBox 18">
            <a:extLst>
              <a:ext uri="{FF2B5EF4-FFF2-40B4-BE49-F238E27FC236}">
                <a16:creationId xmlns:a16="http://schemas.microsoft.com/office/drawing/2014/main" id="{0B960864-8CFC-8909-10F9-5A0119EFA660}"/>
              </a:ext>
            </a:extLst>
          </p:cNvPr>
          <p:cNvSpPr txBox="1"/>
          <p:nvPr/>
        </p:nvSpPr>
        <p:spPr>
          <a:xfrm>
            <a:off x="5352837" y="963104"/>
            <a:ext cx="4356241" cy="369332"/>
          </a:xfrm>
          <a:prstGeom prst="rect">
            <a:avLst/>
          </a:prstGeom>
          <a:noFill/>
        </p:spPr>
        <p:txBody>
          <a:bodyPr wrap="square" rtlCol="0">
            <a:spAutoFit/>
          </a:bodyPr>
          <a:lstStyle/>
          <a:p>
            <a:r>
              <a:rPr lang="en-GB" b="1" dirty="0">
                <a:solidFill>
                  <a:schemeClr val="tx2">
                    <a:lumMod val="75000"/>
                    <a:lumOff val="25000"/>
                  </a:schemeClr>
                </a:solidFill>
              </a:rPr>
              <a:t>Severity of Safety Incidents at Reporting</a:t>
            </a:r>
          </a:p>
        </p:txBody>
      </p:sp>
      <p:sp>
        <p:nvSpPr>
          <p:cNvPr id="21" name="TextBox 20">
            <a:extLst>
              <a:ext uri="{FF2B5EF4-FFF2-40B4-BE49-F238E27FC236}">
                <a16:creationId xmlns:a16="http://schemas.microsoft.com/office/drawing/2014/main" id="{A9DDE587-33FF-4A45-748D-22CC741B66D1}"/>
              </a:ext>
            </a:extLst>
          </p:cNvPr>
          <p:cNvSpPr txBox="1"/>
          <p:nvPr/>
        </p:nvSpPr>
        <p:spPr>
          <a:xfrm>
            <a:off x="9358589" y="1362550"/>
            <a:ext cx="2727389" cy="1015663"/>
          </a:xfrm>
          <a:prstGeom prst="rect">
            <a:avLst/>
          </a:prstGeom>
          <a:noFill/>
        </p:spPr>
        <p:txBody>
          <a:bodyPr wrap="square" rtlCol="0">
            <a:spAutoFit/>
          </a:bodyPr>
          <a:lstStyle/>
          <a:p>
            <a:r>
              <a:rPr lang="en-GB" sz="1200" dirty="0"/>
              <a:t>38 of the 43 RED incidents reported have been downgraded to Low/No Harm events.</a:t>
            </a:r>
          </a:p>
          <a:p>
            <a:r>
              <a:rPr lang="en-GB" sz="1200" dirty="0"/>
              <a:t>Significant case review (SCR) process  commenced for remaining 5 incidents.</a:t>
            </a:r>
          </a:p>
        </p:txBody>
      </p:sp>
      <p:graphicFrame>
        <p:nvGraphicFramePr>
          <p:cNvPr id="22" name="Table 21">
            <a:extLst>
              <a:ext uri="{FF2B5EF4-FFF2-40B4-BE49-F238E27FC236}">
                <a16:creationId xmlns:a16="http://schemas.microsoft.com/office/drawing/2014/main" id="{8E6C0C64-47EF-BD22-5F9D-630730CC6678}"/>
              </a:ext>
            </a:extLst>
          </p:cNvPr>
          <p:cNvGraphicFramePr>
            <a:graphicFrameLocks noGrp="1"/>
          </p:cNvGraphicFramePr>
          <p:nvPr/>
        </p:nvGraphicFramePr>
        <p:xfrm>
          <a:off x="5455478" y="2648055"/>
          <a:ext cx="6222958" cy="1143000"/>
        </p:xfrm>
        <a:graphic>
          <a:graphicData uri="http://schemas.openxmlformats.org/drawingml/2006/table">
            <a:tbl>
              <a:tblPr>
                <a:tableStyleId>{5C22544A-7EE6-4342-B048-85BDC9FD1C3A}</a:tableStyleId>
              </a:tblPr>
              <a:tblGrid>
                <a:gridCol w="4112592">
                  <a:extLst>
                    <a:ext uri="{9D8B030D-6E8A-4147-A177-3AD203B41FA5}">
                      <a16:colId xmlns:a16="http://schemas.microsoft.com/office/drawing/2014/main" val="2182011685"/>
                    </a:ext>
                  </a:extLst>
                </a:gridCol>
                <a:gridCol w="510878">
                  <a:extLst>
                    <a:ext uri="{9D8B030D-6E8A-4147-A177-3AD203B41FA5}">
                      <a16:colId xmlns:a16="http://schemas.microsoft.com/office/drawing/2014/main" val="3544110249"/>
                    </a:ext>
                  </a:extLst>
                </a:gridCol>
                <a:gridCol w="482886">
                  <a:extLst>
                    <a:ext uri="{9D8B030D-6E8A-4147-A177-3AD203B41FA5}">
                      <a16:colId xmlns:a16="http://schemas.microsoft.com/office/drawing/2014/main" val="2408676372"/>
                    </a:ext>
                  </a:extLst>
                </a:gridCol>
                <a:gridCol w="626723">
                  <a:extLst>
                    <a:ext uri="{9D8B030D-6E8A-4147-A177-3AD203B41FA5}">
                      <a16:colId xmlns:a16="http://schemas.microsoft.com/office/drawing/2014/main" val="2944295935"/>
                    </a:ext>
                  </a:extLst>
                </a:gridCol>
                <a:gridCol w="489879">
                  <a:extLst>
                    <a:ext uri="{9D8B030D-6E8A-4147-A177-3AD203B41FA5}">
                      <a16:colId xmlns:a16="http://schemas.microsoft.com/office/drawing/2014/main" val="4192481828"/>
                    </a:ext>
                  </a:extLst>
                </a:gridCol>
              </a:tblGrid>
              <a:tr h="190500">
                <a:tc>
                  <a:txBody>
                    <a:bodyPr/>
                    <a:lstStyle/>
                    <a:p>
                      <a:pPr algn="l" fontAlgn="b"/>
                      <a:r>
                        <a:rPr lang="en-GB" sz="1100" b="1" i="0" u="none" strike="noStrike" dirty="0">
                          <a:solidFill>
                            <a:srgbClr val="000000"/>
                          </a:solidFill>
                          <a:effectLst/>
                          <a:latin typeface="Arial" panose="020B0604020202020204" pitchFamily="34" charset="0"/>
                          <a:cs typeface="Arial" panose="020B0604020202020204" pitchFamily="34" charset="0"/>
                        </a:rPr>
                        <a:t>Top 5: Safety Reporting Classification</a:t>
                      </a:r>
                    </a:p>
                  </a:txBody>
                  <a:tcPr marL="9525" marR="9525" marT="9525" marB="0" anchor="b"/>
                </a:tc>
                <a:tc>
                  <a:txBody>
                    <a:bodyPr/>
                    <a:lstStyle/>
                    <a:p>
                      <a:pPr algn="ctr" fontAlgn="b"/>
                      <a:r>
                        <a:rPr lang="en-GB" sz="1100" b="1" i="0" u="none" strike="noStrike" dirty="0">
                          <a:solidFill>
                            <a:srgbClr val="000000"/>
                          </a:solidFill>
                          <a:effectLst/>
                          <a:latin typeface="Arial" panose="020B0604020202020204" pitchFamily="34" charset="0"/>
                          <a:cs typeface="Arial" panose="020B0604020202020204" pitchFamily="34" charset="0"/>
                        </a:rPr>
                        <a:t>2025</a:t>
                      </a:r>
                    </a:p>
                  </a:txBody>
                  <a:tcPr marL="9525" marR="9525" marT="9525" marB="0" anchor="b"/>
                </a:tc>
                <a:tc>
                  <a:txBody>
                    <a:bodyPr/>
                    <a:lstStyle/>
                    <a:p>
                      <a:pPr algn="ctr" fontAlgn="b"/>
                      <a:endParaRPr lang="en-GB" sz="11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n-GB" sz="1100" b="1" i="0" u="none" strike="noStrike" dirty="0">
                          <a:solidFill>
                            <a:srgbClr val="000000"/>
                          </a:solidFill>
                          <a:effectLst/>
                          <a:latin typeface="Arial" panose="020B0604020202020204" pitchFamily="34" charset="0"/>
                          <a:cs typeface="Arial" panose="020B0604020202020204" pitchFamily="34" charset="0"/>
                        </a:rPr>
                        <a:t>2024</a:t>
                      </a:r>
                    </a:p>
                  </a:txBody>
                  <a:tcPr marL="9525" marR="9525" marT="9525" marB="0" anchor="b"/>
                </a:tc>
                <a:tc>
                  <a:txBody>
                    <a:bodyPr/>
                    <a:lstStyle/>
                    <a:p>
                      <a:pPr algn="ctr" fontAlgn="b"/>
                      <a:endParaRPr lang="en-GB" sz="11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extLst>
                  <a:ext uri="{0D108BD9-81ED-4DB2-BD59-A6C34878D82A}">
                    <a16:rowId xmlns:a16="http://schemas.microsoft.com/office/drawing/2014/main" val="3670618845"/>
                  </a:ext>
                </a:extLst>
              </a:tr>
              <a:tr h="190500">
                <a:tc>
                  <a:txBody>
                    <a:bodyPr/>
                    <a:lstStyle/>
                    <a:p>
                      <a:pPr algn="l" fontAlgn="b"/>
                      <a:r>
                        <a:rPr lang="en-GB" sz="1100" b="0" i="0" u="none" strike="noStrike" dirty="0">
                          <a:solidFill>
                            <a:srgbClr val="000000"/>
                          </a:solidFill>
                          <a:effectLst/>
                          <a:latin typeface="Arial" panose="020B0604020202020204" pitchFamily="34" charset="0"/>
                          <a:cs typeface="Arial" panose="020B0604020202020204" pitchFamily="34" charset="0"/>
                        </a:rPr>
                        <a:t>Accident Injury</a:t>
                      </a:r>
                    </a:p>
                  </a:txBody>
                  <a:tcPr marL="9525" marR="9525" marT="9525" marB="0" anchor="b"/>
                </a:tc>
                <a:tc>
                  <a:txBody>
                    <a:bodyPr/>
                    <a:lstStyle/>
                    <a:p>
                      <a:pPr algn="r" fontAlgn="b"/>
                      <a:r>
                        <a:rPr lang="en-GB" sz="1100" b="0" i="0" u="none" strike="noStrike" dirty="0">
                          <a:solidFill>
                            <a:srgbClr val="000000"/>
                          </a:solidFill>
                          <a:effectLst/>
                          <a:latin typeface="Arial" panose="020B0604020202020204" pitchFamily="34" charset="0"/>
                          <a:cs typeface="Arial" panose="020B0604020202020204" pitchFamily="34" charset="0"/>
                        </a:rPr>
                        <a:t>249</a:t>
                      </a:r>
                    </a:p>
                  </a:txBody>
                  <a:tcPr marL="9525" marR="9525" marT="9525" marB="0" anchor="b"/>
                </a:tc>
                <a:tc>
                  <a:txBody>
                    <a:bodyPr/>
                    <a:lstStyle/>
                    <a:p>
                      <a:pPr algn="r" fontAlgn="b"/>
                      <a:r>
                        <a:rPr lang="en-GB" sz="1100" b="0" i="0" u="none" strike="noStrike" dirty="0">
                          <a:solidFill>
                            <a:srgbClr val="000000"/>
                          </a:solidFill>
                          <a:effectLst/>
                          <a:latin typeface="Arial" panose="020B0604020202020204" pitchFamily="34" charset="0"/>
                          <a:cs typeface="Arial" panose="020B0604020202020204" pitchFamily="34" charset="0"/>
                        </a:rPr>
                        <a:t>19%</a:t>
                      </a:r>
                    </a:p>
                  </a:txBody>
                  <a:tcPr marL="9525" marR="9525" marT="9525" marB="0" anchor="b"/>
                </a:tc>
                <a:tc>
                  <a:txBody>
                    <a:bodyPr/>
                    <a:lstStyle/>
                    <a:p>
                      <a:pPr algn="r" fontAlgn="b"/>
                      <a:r>
                        <a:rPr lang="en-GB" sz="1100" b="0" i="0" u="none" strike="noStrike" dirty="0">
                          <a:solidFill>
                            <a:srgbClr val="000000"/>
                          </a:solidFill>
                          <a:effectLst/>
                          <a:latin typeface="Arial" panose="020B0604020202020204" pitchFamily="34" charset="0"/>
                          <a:cs typeface="Arial" panose="020B0604020202020204" pitchFamily="34" charset="0"/>
                        </a:rPr>
                        <a:t>236</a:t>
                      </a:r>
                    </a:p>
                  </a:txBody>
                  <a:tcPr marL="9525" marR="9525" marT="9525" marB="0" anchor="b"/>
                </a:tc>
                <a:tc>
                  <a:txBody>
                    <a:bodyPr/>
                    <a:lstStyle/>
                    <a:p>
                      <a:pPr algn="r" fontAlgn="b"/>
                      <a:r>
                        <a:rPr lang="en-GB" sz="1100" b="0" i="0" u="none" strike="noStrike" dirty="0">
                          <a:solidFill>
                            <a:srgbClr val="000000"/>
                          </a:solidFill>
                          <a:effectLst/>
                          <a:latin typeface="Arial" panose="020B0604020202020204" pitchFamily="34" charset="0"/>
                          <a:cs typeface="Arial" panose="020B0604020202020204" pitchFamily="34" charset="0"/>
                        </a:rPr>
                        <a:t>22%</a:t>
                      </a:r>
                    </a:p>
                  </a:txBody>
                  <a:tcPr marL="9525" marR="9525" marT="9525" marB="0" anchor="b"/>
                </a:tc>
                <a:extLst>
                  <a:ext uri="{0D108BD9-81ED-4DB2-BD59-A6C34878D82A}">
                    <a16:rowId xmlns:a16="http://schemas.microsoft.com/office/drawing/2014/main" val="729262213"/>
                  </a:ext>
                </a:extLst>
              </a:tr>
              <a:tr h="190500">
                <a:tc>
                  <a:txBody>
                    <a:bodyPr/>
                    <a:lstStyle/>
                    <a:p>
                      <a:pPr algn="l" fontAlgn="b"/>
                      <a:r>
                        <a:rPr lang="en-GB" sz="1100" b="0" i="0" u="none" strike="noStrike" dirty="0">
                          <a:solidFill>
                            <a:srgbClr val="000000"/>
                          </a:solidFill>
                          <a:effectLst/>
                          <a:latin typeface="Arial" panose="020B0604020202020204" pitchFamily="34" charset="0"/>
                          <a:cs typeface="Arial" panose="020B0604020202020204" pitchFamily="34" charset="0"/>
                        </a:rPr>
                        <a:t>Pressure Damage, Moisture Damage</a:t>
                      </a:r>
                    </a:p>
                  </a:txBody>
                  <a:tcPr marL="9525" marR="9525" marT="9525" marB="0" anchor="b"/>
                </a:tc>
                <a:tc>
                  <a:txBody>
                    <a:bodyPr/>
                    <a:lstStyle/>
                    <a:p>
                      <a:pPr algn="r" fontAlgn="b"/>
                      <a:r>
                        <a:rPr lang="en-GB" sz="1100" b="0" i="0" u="none" strike="noStrike" dirty="0">
                          <a:solidFill>
                            <a:srgbClr val="000000"/>
                          </a:solidFill>
                          <a:effectLst/>
                          <a:latin typeface="Arial" panose="020B0604020202020204" pitchFamily="34" charset="0"/>
                          <a:cs typeface="Arial" panose="020B0604020202020204" pitchFamily="34" charset="0"/>
                        </a:rPr>
                        <a:t>206</a:t>
                      </a:r>
                    </a:p>
                  </a:txBody>
                  <a:tcPr marL="9525" marR="9525" marT="9525" marB="0" anchor="b"/>
                </a:tc>
                <a:tc>
                  <a:txBody>
                    <a:bodyPr/>
                    <a:lstStyle/>
                    <a:p>
                      <a:pPr algn="r" fontAlgn="b"/>
                      <a:r>
                        <a:rPr lang="en-GB" sz="1100" b="0" i="0" u="none" strike="noStrike" dirty="0">
                          <a:solidFill>
                            <a:srgbClr val="000000"/>
                          </a:solidFill>
                          <a:effectLst/>
                          <a:latin typeface="Arial" panose="020B0604020202020204" pitchFamily="34" charset="0"/>
                          <a:cs typeface="Arial" panose="020B0604020202020204" pitchFamily="34" charset="0"/>
                        </a:rPr>
                        <a:t>16%</a:t>
                      </a:r>
                    </a:p>
                  </a:txBody>
                  <a:tcPr marL="9525" marR="9525" marT="9525" marB="0" anchor="b"/>
                </a:tc>
                <a:tc>
                  <a:txBody>
                    <a:bodyPr/>
                    <a:lstStyle/>
                    <a:p>
                      <a:pPr algn="r" fontAlgn="b"/>
                      <a:r>
                        <a:rPr lang="en-GB" sz="1100" b="0" i="0" u="none" strike="noStrike" dirty="0">
                          <a:solidFill>
                            <a:srgbClr val="000000"/>
                          </a:solidFill>
                          <a:effectLst/>
                          <a:latin typeface="Arial" panose="020B0604020202020204" pitchFamily="34" charset="0"/>
                          <a:cs typeface="Arial" panose="020B0604020202020204" pitchFamily="34" charset="0"/>
                        </a:rPr>
                        <a:t>154</a:t>
                      </a:r>
                    </a:p>
                  </a:txBody>
                  <a:tcPr marL="9525" marR="9525" marT="9525" marB="0" anchor="b"/>
                </a:tc>
                <a:tc>
                  <a:txBody>
                    <a:bodyPr/>
                    <a:lstStyle/>
                    <a:p>
                      <a:pPr algn="r" fontAlgn="b"/>
                      <a:r>
                        <a:rPr lang="en-GB" sz="1100" b="0" i="0" u="none" strike="noStrike" dirty="0">
                          <a:solidFill>
                            <a:srgbClr val="000000"/>
                          </a:solidFill>
                          <a:effectLst/>
                          <a:latin typeface="Arial" panose="020B0604020202020204" pitchFamily="34" charset="0"/>
                          <a:cs typeface="Arial" panose="020B0604020202020204" pitchFamily="34" charset="0"/>
                        </a:rPr>
                        <a:t>14%</a:t>
                      </a:r>
                    </a:p>
                  </a:txBody>
                  <a:tcPr marL="9525" marR="9525" marT="9525" marB="0" anchor="b"/>
                </a:tc>
                <a:extLst>
                  <a:ext uri="{0D108BD9-81ED-4DB2-BD59-A6C34878D82A}">
                    <a16:rowId xmlns:a16="http://schemas.microsoft.com/office/drawing/2014/main" val="774399321"/>
                  </a:ext>
                </a:extLst>
              </a:tr>
              <a:tr h="190500">
                <a:tc>
                  <a:txBody>
                    <a:bodyPr/>
                    <a:lstStyle/>
                    <a:p>
                      <a:pPr algn="l" fontAlgn="b"/>
                      <a:r>
                        <a:rPr lang="en-GB" sz="1100" b="0" i="0" u="none" strike="noStrike" dirty="0">
                          <a:solidFill>
                            <a:srgbClr val="000000"/>
                          </a:solidFill>
                          <a:effectLst/>
                          <a:latin typeface="Arial" panose="020B0604020202020204" pitchFamily="34" charset="0"/>
                          <a:cs typeface="Arial" panose="020B0604020202020204" pitchFamily="34" charset="0"/>
                        </a:rPr>
                        <a:t>Treatment, Procedure</a:t>
                      </a:r>
                    </a:p>
                  </a:txBody>
                  <a:tcPr marL="9525" marR="9525" marT="9525" marB="0" anchor="b"/>
                </a:tc>
                <a:tc>
                  <a:txBody>
                    <a:bodyPr/>
                    <a:lstStyle/>
                    <a:p>
                      <a:pPr algn="r" fontAlgn="b"/>
                      <a:r>
                        <a:rPr lang="en-GB" sz="1100" b="0" i="0" u="none" strike="noStrike" dirty="0">
                          <a:solidFill>
                            <a:srgbClr val="000000"/>
                          </a:solidFill>
                          <a:effectLst/>
                          <a:latin typeface="Arial" panose="020B0604020202020204" pitchFamily="34" charset="0"/>
                          <a:cs typeface="Arial" panose="020B0604020202020204" pitchFamily="34" charset="0"/>
                        </a:rPr>
                        <a:t>127</a:t>
                      </a:r>
                    </a:p>
                  </a:txBody>
                  <a:tcPr marL="9525" marR="9525" marT="9525" marB="0" anchor="b"/>
                </a:tc>
                <a:tc>
                  <a:txBody>
                    <a:bodyPr/>
                    <a:lstStyle/>
                    <a:p>
                      <a:pPr algn="r" fontAlgn="b"/>
                      <a:r>
                        <a:rPr lang="en-GB" sz="1100" b="0" i="0" u="none" strike="noStrike" dirty="0">
                          <a:solidFill>
                            <a:srgbClr val="000000"/>
                          </a:solidFill>
                          <a:effectLst/>
                          <a:latin typeface="Arial" panose="020B0604020202020204" pitchFamily="34" charset="0"/>
                          <a:cs typeface="Arial" panose="020B0604020202020204" pitchFamily="34" charset="0"/>
                        </a:rPr>
                        <a:t>10%</a:t>
                      </a:r>
                    </a:p>
                  </a:txBody>
                  <a:tcPr marL="9525" marR="9525" marT="9525" marB="0" anchor="b"/>
                </a:tc>
                <a:tc>
                  <a:txBody>
                    <a:bodyPr/>
                    <a:lstStyle/>
                    <a:p>
                      <a:pPr algn="r" fontAlgn="b"/>
                      <a:r>
                        <a:rPr lang="en-GB" sz="1100" b="0" i="0" u="none" strike="noStrike" dirty="0">
                          <a:solidFill>
                            <a:srgbClr val="000000"/>
                          </a:solidFill>
                          <a:effectLst/>
                          <a:latin typeface="Arial" panose="020B0604020202020204" pitchFamily="34" charset="0"/>
                          <a:cs typeface="Arial" panose="020B0604020202020204" pitchFamily="34" charset="0"/>
                        </a:rPr>
                        <a:t>83</a:t>
                      </a:r>
                    </a:p>
                  </a:txBody>
                  <a:tcPr marL="9525" marR="9525" marT="9525" marB="0" anchor="b"/>
                </a:tc>
                <a:tc>
                  <a:txBody>
                    <a:bodyPr/>
                    <a:lstStyle/>
                    <a:p>
                      <a:pPr algn="r" fontAlgn="b"/>
                      <a:r>
                        <a:rPr lang="en-GB" sz="1100" b="0" i="0" u="none" strike="noStrike" dirty="0">
                          <a:solidFill>
                            <a:srgbClr val="000000"/>
                          </a:solidFill>
                          <a:effectLst/>
                          <a:latin typeface="Arial" panose="020B0604020202020204" pitchFamily="34" charset="0"/>
                          <a:cs typeface="Arial" panose="020B0604020202020204" pitchFamily="34" charset="0"/>
                        </a:rPr>
                        <a:t>8%</a:t>
                      </a:r>
                    </a:p>
                  </a:txBody>
                  <a:tcPr marL="9525" marR="9525" marT="9525" marB="0" anchor="b"/>
                </a:tc>
                <a:extLst>
                  <a:ext uri="{0D108BD9-81ED-4DB2-BD59-A6C34878D82A}">
                    <a16:rowId xmlns:a16="http://schemas.microsoft.com/office/drawing/2014/main" val="3371814151"/>
                  </a:ext>
                </a:extLst>
              </a:tr>
              <a:tr h="190500">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GB" sz="1100" b="0" i="0" u="none" strike="noStrike" dirty="0">
                          <a:solidFill>
                            <a:srgbClr val="000000"/>
                          </a:solidFill>
                          <a:effectLst/>
                          <a:latin typeface="Arial" panose="020B0604020202020204" pitchFamily="34" charset="0"/>
                          <a:cs typeface="Arial" panose="020B0604020202020204" pitchFamily="34" charset="0"/>
                        </a:rPr>
                        <a:t>Infection Prevention and Control</a:t>
                      </a:r>
                    </a:p>
                  </a:txBody>
                  <a:tcPr marL="9525" marR="9525" marT="9525" marB="0" anchor="b"/>
                </a:tc>
                <a:tc>
                  <a:txBody>
                    <a:bodyPr/>
                    <a:lstStyle/>
                    <a:p>
                      <a:pPr algn="r" fontAlgn="b"/>
                      <a:r>
                        <a:rPr lang="en-GB" sz="1100" b="0" i="0" u="none" strike="noStrike" dirty="0">
                          <a:solidFill>
                            <a:srgbClr val="000000"/>
                          </a:solidFill>
                          <a:effectLst/>
                          <a:latin typeface="Arial" panose="020B0604020202020204" pitchFamily="34" charset="0"/>
                          <a:cs typeface="Arial" panose="020B0604020202020204" pitchFamily="34" charset="0"/>
                        </a:rPr>
                        <a:t>122</a:t>
                      </a:r>
                    </a:p>
                  </a:txBody>
                  <a:tcPr marL="9525" marR="9525" marT="9525" marB="0" anchor="b"/>
                </a:tc>
                <a:tc>
                  <a:txBody>
                    <a:bodyPr/>
                    <a:lstStyle/>
                    <a:p>
                      <a:pPr algn="r" fontAlgn="b"/>
                      <a:r>
                        <a:rPr lang="en-GB" sz="1100" b="0" i="0" u="none" strike="noStrike" dirty="0">
                          <a:solidFill>
                            <a:srgbClr val="000000"/>
                          </a:solidFill>
                          <a:effectLst/>
                          <a:latin typeface="Arial" panose="020B0604020202020204" pitchFamily="34" charset="0"/>
                          <a:cs typeface="Arial" panose="020B0604020202020204" pitchFamily="34" charset="0"/>
                        </a:rPr>
                        <a:t>9%</a:t>
                      </a:r>
                    </a:p>
                  </a:txBody>
                  <a:tcPr marL="9525" marR="9525" marT="9525" marB="0" anchor="b"/>
                </a:tc>
                <a:tc>
                  <a:txBody>
                    <a:bodyPr/>
                    <a:lstStyle/>
                    <a:p>
                      <a:pPr algn="r" fontAlgn="b"/>
                      <a:r>
                        <a:rPr lang="en-GB" sz="1100" b="0" i="0" u="none" strike="noStrike" dirty="0">
                          <a:solidFill>
                            <a:srgbClr val="000000"/>
                          </a:solidFill>
                          <a:effectLst/>
                          <a:latin typeface="Arial" panose="020B0604020202020204" pitchFamily="34" charset="0"/>
                          <a:cs typeface="Arial" panose="020B0604020202020204" pitchFamily="34" charset="0"/>
                        </a:rPr>
                        <a:t>87</a:t>
                      </a:r>
                    </a:p>
                  </a:txBody>
                  <a:tcPr marL="9525" marR="9525" marT="9525" marB="0" anchor="b"/>
                </a:tc>
                <a:tc>
                  <a:txBody>
                    <a:bodyPr/>
                    <a:lstStyle/>
                    <a:p>
                      <a:pPr algn="r" fontAlgn="b"/>
                      <a:r>
                        <a:rPr lang="en-GB" sz="1100" b="0" i="0" u="none" strike="noStrike" dirty="0">
                          <a:solidFill>
                            <a:srgbClr val="000000"/>
                          </a:solidFill>
                          <a:effectLst/>
                          <a:latin typeface="Arial" panose="020B0604020202020204" pitchFamily="34" charset="0"/>
                          <a:cs typeface="Arial" panose="020B0604020202020204" pitchFamily="34" charset="0"/>
                        </a:rPr>
                        <a:t>8%</a:t>
                      </a:r>
                    </a:p>
                  </a:txBody>
                  <a:tcPr marL="9525" marR="9525" marT="9525" marB="0" anchor="b"/>
                </a:tc>
                <a:extLst>
                  <a:ext uri="{0D108BD9-81ED-4DB2-BD59-A6C34878D82A}">
                    <a16:rowId xmlns:a16="http://schemas.microsoft.com/office/drawing/2014/main" val="446467283"/>
                  </a:ext>
                </a:extLst>
              </a:tr>
              <a:tr h="190500">
                <a:tc>
                  <a:txBody>
                    <a:bodyPr/>
                    <a:lstStyle/>
                    <a:p>
                      <a:pPr algn="l" fontAlgn="b"/>
                      <a:r>
                        <a:rPr lang="en-GB" sz="1100" b="0" i="0" u="none" strike="noStrike" dirty="0">
                          <a:solidFill>
                            <a:srgbClr val="000000"/>
                          </a:solidFill>
                          <a:effectLst/>
                          <a:latin typeface="Arial" panose="020B0604020202020204" pitchFamily="34" charset="0"/>
                          <a:cs typeface="Arial" panose="020B0604020202020204" pitchFamily="34" charset="0"/>
                        </a:rPr>
                        <a:t>Infrastructure (including staffing, facilities, environment, security)</a:t>
                      </a:r>
                    </a:p>
                  </a:txBody>
                  <a:tcPr marL="9525" marR="9525" marT="9525" marB="0" anchor="b"/>
                </a:tc>
                <a:tc>
                  <a:txBody>
                    <a:bodyPr/>
                    <a:lstStyle/>
                    <a:p>
                      <a:pPr algn="r" fontAlgn="b"/>
                      <a:r>
                        <a:rPr lang="en-GB" sz="1100" b="0" i="0" u="none" strike="noStrike" dirty="0">
                          <a:solidFill>
                            <a:srgbClr val="000000"/>
                          </a:solidFill>
                          <a:effectLst/>
                          <a:latin typeface="Arial" panose="020B0604020202020204" pitchFamily="34" charset="0"/>
                          <a:cs typeface="Arial" panose="020B0604020202020204" pitchFamily="34" charset="0"/>
                        </a:rPr>
                        <a:t>93</a:t>
                      </a:r>
                    </a:p>
                  </a:txBody>
                  <a:tcPr marL="9525" marR="9525" marT="9525" marB="0" anchor="b"/>
                </a:tc>
                <a:tc>
                  <a:txBody>
                    <a:bodyPr/>
                    <a:lstStyle/>
                    <a:p>
                      <a:pPr algn="r" fontAlgn="b"/>
                      <a:r>
                        <a:rPr lang="en-GB" sz="1100" b="0" i="0" u="none" strike="noStrike" dirty="0">
                          <a:solidFill>
                            <a:srgbClr val="000000"/>
                          </a:solidFill>
                          <a:effectLst/>
                          <a:latin typeface="Arial" panose="020B0604020202020204" pitchFamily="34" charset="0"/>
                          <a:cs typeface="Arial" panose="020B0604020202020204" pitchFamily="34" charset="0"/>
                        </a:rPr>
                        <a:t>7%</a:t>
                      </a:r>
                    </a:p>
                  </a:txBody>
                  <a:tcPr marL="9525" marR="9525" marT="9525" marB="0" anchor="b"/>
                </a:tc>
                <a:tc>
                  <a:txBody>
                    <a:bodyPr/>
                    <a:lstStyle/>
                    <a:p>
                      <a:pPr algn="r" fontAlgn="b"/>
                      <a:r>
                        <a:rPr lang="en-GB" sz="1100" b="0" i="0" u="none" strike="noStrike" dirty="0">
                          <a:solidFill>
                            <a:srgbClr val="000000"/>
                          </a:solidFill>
                          <a:effectLst/>
                          <a:latin typeface="Arial" panose="020B0604020202020204" pitchFamily="34" charset="0"/>
                          <a:cs typeface="Arial" panose="020B0604020202020204" pitchFamily="34" charset="0"/>
                        </a:rPr>
                        <a:t>63</a:t>
                      </a:r>
                    </a:p>
                  </a:txBody>
                  <a:tcPr marL="9525" marR="9525" marT="9525" marB="0" anchor="b"/>
                </a:tc>
                <a:tc>
                  <a:txBody>
                    <a:bodyPr/>
                    <a:lstStyle/>
                    <a:p>
                      <a:pPr algn="r" fontAlgn="b"/>
                      <a:r>
                        <a:rPr lang="en-GB" sz="1100" b="0" i="0" u="none" strike="noStrike" dirty="0">
                          <a:solidFill>
                            <a:srgbClr val="000000"/>
                          </a:solidFill>
                          <a:effectLst/>
                          <a:latin typeface="Arial" panose="020B0604020202020204" pitchFamily="34" charset="0"/>
                          <a:cs typeface="Arial" panose="020B0604020202020204" pitchFamily="34" charset="0"/>
                        </a:rPr>
                        <a:t>7%</a:t>
                      </a:r>
                    </a:p>
                  </a:txBody>
                  <a:tcPr marL="9525" marR="9525" marT="9525" marB="0" anchor="b"/>
                </a:tc>
                <a:extLst>
                  <a:ext uri="{0D108BD9-81ED-4DB2-BD59-A6C34878D82A}">
                    <a16:rowId xmlns:a16="http://schemas.microsoft.com/office/drawing/2014/main" val="2025518242"/>
                  </a:ext>
                </a:extLst>
              </a:tr>
            </a:tbl>
          </a:graphicData>
        </a:graphic>
      </p:graphicFrame>
      <p:sp>
        <p:nvSpPr>
          <p:cNvPr id="13" name="TextBox 12">
            <a:extLst>
              <a:ext uri="{FF2B5EF4-FFF2-40B4-BE49-F238E27FC236}">
                <a16:creationId xmlns:a16="http://schemas.microsoft.com/office/drawing/2014/main" id="{078D4B1C-84C1-1B3E-87F2-3483EE70CE37}"/>
              </a:ext>
            </a:extLst>
          </p:cNvPr>
          <p:cNvSpPr txBox="1"/>
          <p:nvPr/>
        </p:nvSpPr>
        <p:spPr>
          <a:xfrm>
            <a:off x="340383" y="409106"/>
            <a:ext cx="4755598" cy="800219"/>
          </a:xfrm>
          <a:prstGeom prst="rect">
            <a:avLst/>
          </a:prstGeom>
          <a:noFill/>
        </p:spPr>
        <p:txBody>
          <a:bodyPr wrap="square" rtlCol="0">
            <a:spAutoFit/>
          </a:bodyPr>
          <a:lstStyle/>
          <a:p>
            <a:r>
              <a:rPr lang="en-GB" b="1" dirty="0">
                <a:solidFill>
                  <a:schemeClr val="tx2">
                    <a:lumMod val="75000"/>
                    <a:lumOff val="25000"/>
                  </a:schemeClr>
                </a:solidFill>
              </a:rPr>
              <a:t>Deaths in the Emergency Department</a:t>
            </a:r>
          </a:p>
          <a:p>
            <a:r>
              <a:rPr lang="en-GB" sz="1000" b="1" dirty="0">
                <a:solidFill>
                  <a:schemeClr val="tx2">
                    <a:lumMod val="75000"/>
                    <a:lumOff val="25000"/>
                  </a:schemeClr>
                </a:solidFill>
              </a:rPr>
              <a:t>Source: Mortality Power BI (30/07/2025)</a:t>
            </a:r>
          </a:p>
          <a:p>
            <a:endParaRPr lang="en-GB" b="1" dirty="0">
              <a:solidFill>
                <a:schemeClr val="tx2">
                  <a:lumMod val="75000"/>
                  <a:lumOff val="25000"/>
                </a:schemeClr>
              </a:solidFill>
            </a:endParaRPr>
          </a:p>
        </p:txBody>
      </p:sp>
      <p:sp>
        <p:nvSpPr>
          <p:cNvPr id="16" name="TextBox 15">
            <a:extLst>
              <a:ext uri="{FF2B5EF4-FFF2-40B4-BE49-F238E27FC236}">
                <a16:creationId xmlns:a16="http://schemas.microsoft.com/office/drawing/2014/main" id="{A1D3B81F-5A82-16C9-FABD-13165A5BFD04}"/>
              </a:ext>
            </a:extLst>
          </p:cNvPr>
          <p:cNvSpPr txBox="1"/>
          <p:nvPr/>
        </p:nvSpPr>
        <p:spPr>
          <a:xfrm>
            <a:off x="402029" y="2862703"/>
            <a:ext cx="2721316" cy="523220"/>
          </a:xfrm>
          <a:prstGeom prst="rect">
            <a:avLst/>
          </a:prstGeom>
          <a:noFill/>
        </p:spPr>
        <p:txBody>
          <a:bodyPr wrap="square" rtlCol="0">
            <a:spAutoFit/>
          </a:bodyPr>
          <a:lstStyle/>
          <a:p>
            <a:r>
              <a:rPr lang="en-GB" sz="1400" b="1" dirty="0"/>
              <a:t>June 2024 = 28, June 2025 = 11</a:t>
            </a:r>
          </a:p>
          <a:p>
            <a:r>
              <a:rPr lang="en-GB" sz="1400" b="1" dirty="0"/>
              <a:t>July 2024 = 22, July 2025 = 18</a:t>
            </a:r>
          </a:p>
        </p:txBody>
      </p:sp>
      <p:sp>
        <p:nvSpPr>
          <p:cNvPr id="18" name="TextBox 17">
            <a:extLst>
              <a:ext uri="{FF2B5EF4-FFF2-40B4-BE49-F238E27FC236}">
                <a16:creationId xmlns:a16="http://schemas.microsoft.com/office/drawing/2014/main" id="{D7C57AC9-53ED-0272-306F-9643728D767A}"/>
              </a:ext>
            </a:extLst>
          </p:cNvPr>
          <p:cNvSpPr txBox="1"/>
          <p:nvPr/>
        </p:nvSpPr>
        <p:spPr>
          <a:xfrm>
            <a:off x="6559473" y="6580599"/>
            <a:ext cx="5526505" cy="276999"/>
          </a:xfrm>
          <a:prstGeom prst="rect">
            <a:avLst/>
          </a:prstGeom>
          <a:noFill/>
        </p:spPr>
        <p:txBody>
          <a:bodyPr wrap="square" rtlCol="0">
            <a:spAutoFit/>
          </a:bodyPr>
          <a:lstStyle/>
          <a:p>
            <a:r>
              <a:rPr lang="en-GB" sz="1200" dirty="0"/>
              <a:t>* </a:t>
            </a:r>
            <a:r>
              <a:rPr lang="en-GB" sz="1200" i="1" dirty="0"/>
              <a:t>Data Adjusted to exclude Non-healthcare Acquired Pressure/Moisture Injuries</a:t>
            </a:r>
          </a:p>
        </p:txBody>
      </p:sp>
      <p:pic>
        <p:nvPicPr>
          <p:cNvPr id="5" name="Picture 4">
            <a:extLst>
              <a:ext uri="{FF2B5EF4-FFF2-40B4-BE49-F238E27FC236}">
                <a16:creationId xmlns:a16="http://schemas.microsoft.com/office/drawing/2014/main" id="{14B52A44-C136-5FA1-0703-FB3F07808AD9}"/>
              </a:ext>
            </a:extLst>
          </p:cNvPr>
          <p:cNvPicPr>
            <a:picLocks noChangeAspect="1"/>
          </p:cNvPicPr>
          <p:nvPr/>
        </p:nvPicPr>
        <p:blipFill>
          <a:blip r:embed="rId3"/>
          <a:stretch>
            <a:fillRect/>
          </a:stretch>
        </p:blipFill>
        <p:spPr>
          <a:xfrm>
            <a:off x="402029" y="960724"/>
            <a:ext cx="4632307" cy="1901979"/>
          </a:xfrm>
          <a:prstGeom prst="rect">
            <a:avLst/>
          </a:prstGeom>
          <a:ln w="19050">
            <a:solidFill>
              <a:schemeClr val="tx1"/>
            </a:solidFill>
          </a:ln>
        </p:spPr>
      </p:pic>
      <p:pic>
        <p:nvPicPr>
          <p:cNvPr id="6" name="Picture 5">
            <a:extLst>
              <a:ext uri="{FF2B5EF4-FFF2-40B4-BE49-F238E27FC236}">
                <a16:creationId xmlns:a16="http://schemas.microsoft.com/office/drawing/2014/main" id="{1C1B3E6D-12F6-A30B-57ED-7CB1799111D7}"/>
              </a:ext>
            </a:extLst>
          </p:cNvPr>
          <p:cNvPicPr>
            <a:picLocks noChangeAspect="1"/>
          </p:cNvPicPr>
          <p:nvPr/>
        </p:nvPicPr>
        <p:blipFill>
          <a:blip r:embed="rId4"/>
          <a:stretch>
            <a:fillRect/>
          </a:stretch>
        </p:blipFill>
        <p:spPr>
          <a:xfrm>
            <a:off x="402029" y="3722426"/>
            <a:ext cx="4632306" cy="2541227"/>
          </a:xfrm>
          <a:prstGeom prst="rect">
            <a:avLst/>
          </a:prstGeom>
        </p:spPr>
      </p:pic>
      <p:pic>
        <p:nvPicPr>
          <p:cNvPr id="7" name="Picture 6">
            <a:extLst>
              <a:ext uri="{FF2B5EF4-FFF2-40B4-BE49-F238E27FC236}">
                <a16:creationId xmlns:a16="http://schemas.microsoft.com/office/drawing/2014/main" id="{2E79BD4B-C35D-E7C9-B1C1-269AB328163C}"/>
              </a:ext>
            </a:extLst>
          </p:cNvPr>
          <p:cNvPicPr>
            <a:picLocks noChangeAspect="1"/>
          </p:cNvPicPr>
          <p:nvPr/>
        </p:nvPicPr>
        <p:blipFill>
          <a:blip r:embed="rId5"/>
          <a:stretch>
            <a:fillRect/>
          </a:stretch>
        </p:blipFill>
        <p:spPr>
          <a:xfrm>
            <a:off x="5458096" y="1316739"/>
            <a:ext cx="3795234" cy="1228176"/>
          </a:xfrm>
          <a:prstGeom prst="rect">
            <a:avLst/>
          </a:prstGeom>
        </p:spPr>
      </p:pic>
    </p:spTree>
    <p:extLst>
      <p:ext uri="{BB962C8B-B14F-4D97-AF65-F5344CB8AC3E}">
        <p14:creationId xmlns:p14="http://schemas.microsoft.com/office/powerpoint/2010/main" val="33723687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B8CEB6AF-C4B1-C547-740A-DD99862867E3}"/>
            </a:ext>
          </a:extLst>
        </p:cNvPr>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1" name="Rectangle 20">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8F30B73B-251B-2468-A56F-CCDAB7B6CB79}"/>
              </a:ext>
            </a:extLst>
          </p:cNvPr>
          <p:cNvSpPr txBox="1"/>
          <p:nvPr/>
        </p:nvSpPr>
        <p:spPr>
          <a:xfrm>
            <a:off x="466722" y="586855"/>
            <a:ext cx="3201366" cy="3387497"/>
          </a:xfrm>
          <a:prstGeom prst="rect">
            <a:avLst/>
          </a:prstGeom>
        </p:spPr>
        <p:txBody>
          <a:bodyPr vert="horz" lIns="91440" tIns="45720" rIns="91440" bIns="45720" rtlCol="0" anchor="b">
            <a:normAutofit/>
          </a:bodyPr>
          <a:lstStyle/>
          <a:p>
            <a:pPr marL="0" marR="0" lvl="0" indent="0" algn="r" fontAlgn="auto">
              <a:lnSpc>
                <a:spcPct val="90000"/>
              </a:lnSpc>
              <a:spcBef>
                <a:spcPct val="0"/>
              </a:spcBef>
              <a:spcAft>
                <a:spcPts val="600"/>
              </a:spcAft>
              <a:buClrTx/>
              <a:buSzTx/>
              <a:tabLst/>
              <a:defRPr/>
            </a:pPr>
            <a:r>
              <a:rPr kumimoji="0" lang="en-US" sz="4000" b="1" i="0" u="none" strike="noStrike" kern="1200" cap="none" spc="0" normalizeH="0" baseline="0" noProof="0">
                <a:ln>
                  <a:noFill/>
                </a:ln>
                <a:solidFill>
                  <a:srgbClr val="FFFFFF"/>
                </a:solidFill>
                <a:effectLst/>
                <a:uLnTx/>
                <a:uFillTx/>
                <a:latin typeface="+mj-lt"/>
                <a:ea typeface="+mj-ea"/>
                <a:cs typeface="+mj-cs"/>
              </a:rPr>
              <a:t>Morriston Hospital </a:t>
            </a:r>
            <a:r>
              <a:rPr kumimoji="0" lang="en-US" sz="4000" b="1" i="1" u="none" strike="noStrike" kern="1200" cap="none" spc="0" normalizeH="0" baseline="0" noProof="0">
                <a:ln>
                  <a:noFill/>
                </a:ln>
                <a:solidFill>
                  <a:srgbClr val="FFFFFF"/>
                </a:solidFill>
                <a:effectLst/>
                <a:uLnTx/>
                <a:uFillTx/>
                <a:latin typeface="+mj-lt"/>
                <a:ea typeface="+mj-ea"/>
                <a:cs typeface="+mj-cs"/>
              </a:rPr>
              <a:t>Test of Change</a:t>
            </a:r>
            <a:r>
              <a:rPr kumimoji="0" lang="en-US" sz="4000" b="1" i="0" u="none" strike="noStrike" kern="1200" cap="none" spc="0" normalizeH="0" baseline="0" noProof="0">
                <a:ln>
                  <a:noFill/>
                </a:ln>
                <a:solidFill>
                  <a:srgbClr val="FFFFFF"/>
                </a:solidFill>
                <a:effectLst/>
                <a:uLnTx/>
                <a:uFillTx/>
                <a:latin typeface="+mj-lt"/>
                <a:ea typeface="+mj-ea"/>
                <a:cs typeface="+mj-cs"/>
              </a:rPr>
              <a:t> – Headline News</a:t>
            </a:r>
          </a:p>
        </p:txBody>
      </p:sp>
      <p:sp>
        <p:nvSpPr>
          <p:cNvPr id="3" name="TextBox 2">
            <a:extLst>
              <a:ext uri="{FF2B5EF4-FFF2-40B4-BE49-F238E27FC236}">
                <a16:creationId xmlns:a16="http://schemas.microsoft.com/office/drawing/2014/main" id="{B0C83FC6-031E-FAF5-4EC6-6931D48EE24F}"/>
              </a:ext>
            </a:extLst>
          </p:cNvPr>
          <p:cNvSpPr txBox="1"/>
          <p:nvPr/>
        </p:nvSpPr>
        <p:spPr>
          <a:xfrm>
            <a:off x="4810259" y="649480"/>
            <a:ext cx="6555347" cy="5546047"/>
          </a:xfrm>
          <a:prstGeom prst="rect">
            <a:avLst/>
          </a:prstGeom>
        </p:spPr>
        <p:txBody>
          <a:bodyPr vert="horz" lIns="91440" tIns="45720" rIns="91440" bIns="45720" rtlCol="0" anchor="ctr">
            <a:normAutofit/>
          </a:bodyPr>
          <a:lstStyle/>
          <a:p>
            <a:pPr marL="285750" marR="0" lvl="0" indent="-228600" fontAlgn="auto">
              <a:lnSpc>
                <a:spcPct val="90000"/>
              </a:lnSpc>
              <a:spcBef>
                <a:spcPts val="0"/>
              </a:spcBef>
              <a:spcAft>
                <a:spcPts val="600"/>
              </a:spcAft>
              <a:buClrTx/>
              <a:buSzTx/>
              <a:buFont typeface="Arial" panose="020B0604020202020204" pitchFamily="34" charset="0"/>
              <a:buChar char="•"/>
              <a:tabLst/>
              <a:defRPr/>
            </a:pPr>
            <a:r>
              <a:rPr kumimoji="0" lang="en-US" sz="1600" b="1" i="0" u="none" strike="noStrike" cap="none" spc="0" normalizeH="0" baseline="0" noProof="0" dirty="0">
                <a:ln>
                  <a:noFill/>
                </a:ln>
                <a:effectLst/>
                <a:uLnTx/>
                <a:uFillTx/>
              </a:rPr>
              <a:t>Ambulance Handover Delays &lt;45minutes:INCREASED</a:t>
            </a:r>
            <a:r>
              <a:rPr kumimoji="0" lang="en-US" sz="1600" b="0" i="0" u="none" strike="noStrike" cap="none" spc="0" normalizeH="0" baseline="0" noProof="0" dirty="0">
                <a:ln>
                  <a:noFill/>
                </a:ln>
                <a:effectLst/>
                <a:uLnTx/>
                <a:uFillTx/>
              </a:rPr>
              <a:t> to </a:t>
            </a:r>
            <a:r>
              <a:rPr kumimoji="0" lang="en-US" sz="1600" b="1" i="0" u="none" strike="noStrike" cap="none" spc="0" normalizeH="0" baseline="0" noProof="0" dirty="0">
                <a:ln>
                  <a:noFill/>
                </a:ln>
                <a:solidFill>
                  <a:schemeClr val="accent6"/>
                </a:solidFill>
                <a:effectLst/>
                <a:uLnTx/>
                <a:uFillTx/>
              </a:rPr>
              <a:t>41 per day </a:t>
            </a:r>
            <a:r>
              <a:rPr kumimoji="0" lang="en-US" sz="1600" b="0" i="0" u="none" strike="noStrike" cap="none" spc="0" normalizeH="0" baseline="0" noProof="0" dirty="0">
                <a:ln>
                  <a:noFill/>
                </a:ln>
                <a:solidFill>
                  <a:schemeClr val="accent6"/>
                </a:solidFill>
                <a:effectLst/>
                <a:uLnTx/>
                <a:uFillTx/>
              </a:rPr>
              <a:t>from </a:t>
            </a:r>
            <a:r>
              <a:rPr kumimoji="0" lang="en-US" sz="1600" b="1" i="0" u="none" strike="noStrike" cap="none" spc="0" normalizeH="0" baseline="0" noProof="0" dirty="0">
                <a:ln>
                  <a:noFill/>
                </a:ln>
                <a:solidFill>
                  <a:schemeClr val="accent6"/>
                </a:solidFill>
                <a:effectLst/>
                <a:uLnTx/>
                <a:uFillTx/>
              </a:rPr>
              <a:t>18 per Day </a:t>
            </a:r>
            <a:r>
              <a:rPr kumimoji="0" lang="en-US" sz="1600" b="0" i="0" u="none" strike="noStrike" cap="none" spc="0" normalizeH="0" baseline="0" noProof="0" dirty="0">
                <a:ln>
                  <a:noFill/>
                </a:ln>
                <a:effectLst/>
                <a:uLnTx/>
                <a:uFillTx/>
              </a:rPr>
              <a:t>– </a:t>
            </a:r>
            <a:r>
              <a:rPr kumimoji="0" lang="en-US" sz="1600" b="1" i="0" u="none" strike="noStrike" cap="none" spc="0" normalizeH="0" baseline="0" noProof="0" dirty="0">
                <a:ln>
                  <a:noFill/>
                </a:ln>
                <a:effectLst/>
                <a:uLnTx/>
                <a:uFillTx/>
              </a:rPr>
              <a:t>127% improvement</a:t>
            </a:r>
          </a:p>
          <a:p>
            <a:pPr marL="285750" marR="0" lvl="0" indent="-228600" fontAlgn="auto">
              <a:lnSpc>
                <a:spcPct val="90000"/>
              </a:lnSpc>
              <a:spcBef>
                <a:spcPts val="0"/>
              </a:spcBef>
              <a:spcAft>
                <a:spcPts val="600"/>
              </a:spcAft>
              <a:buClrTx/>
              <a:buSzTx/>
              <a:buFont typeface="Arial" panose="020B0604020202020204" pitchFamily="34" charset="0"/>
              <a:buChar char="•"/>
              <a:tabLst/>
              <a:defRPr/>
            </a:pPr>
            <a:r>
              <a:rPr kumimoji="0" lang="en-US" sz="1600" b="1" i="0" u="none" strike="noStrike" cap="none" spc="0" normalizeH="0" baseline="0" noProof="0" dirty="0">
                <a:ln>
                  <a:noFill/>
                </a:ln>
                <a:effectLst/>
                <a:uLnTx/>
                <a:uFillTx/>
              </a:rPr>
              <a:t>AVERAGE TIME TO HANDOVER: REDUCED </a:t>
            </a:r>
            <a:r>
              <a:rPr kumimoji="0" lang="en-US" sz="1600" b="0" i="0" u="none" strike="noStrike" cap="none" spc="0" normalizeH="0" baseline="0" noProof="0" dirty="0">
                <a:ln>
                  <a:noFill/>
                </a:ln>
                <a:effectLst/>
                <a:uLnTx/>
                <a:uFillTx/>
              </a:rPr>
              <a:t>to </a:t>
            </a:r>
            <a:r>
              <a:rPr kumimoji="0" lang="en-US" sz="1600" b="1" i="0" u="none" strike="noStrike" cap="none" spc="0" normalizeH="0" baseline="0" noProof="0" dirty="0">
                <a:ln>
                  <a:noFill/>
                </a:ln>
                <a:effectLst/>
                <a:uLnTx/>
                <a:uFillTx/>
              </a:rPr>
              <a:t>0hrs:</a:t>
            </a:r>
            <a:r>
              <a:rPr kumimoji="0" lang="en-US" sz="1600" b="1" i="0" u="none" strike="noStrike" cap="none" spc="0" normalizeH="0" baseline="0" noProof="0" dirty="0">
                <a:ln>
                  <a:noFill/>
                </a:ln>
                <a:solidFill>
                  <a:schemeClr val="accent6"/>
                </a:solidFill>
                <a:effectLst/>
                <a:uLnTx/>
                <a:uFillTx/>
              </a:rPr>
              <a:t>47 minutes </a:t>
            </a:r>
            <a:r>
              <a:rPr kumimoji="0" lang="en-US" sz="1600" b="0" i="0" u="none" strike="noStrike" cap="none" spc="0" normalizeH="0" baseline="0" noProof="0" dirty="0">
                <a:ln>
                  <a:noFill/>
                </a:ln>
                <a:solidFill>
                  <a:schemeClr val="accent6"/>
                </a:solidFill>
                <a:effectLst/>
                <a:uLnTx/>
                <a:uFillTx/>
              </a:rPr>
              <a:t>from </a:t>
            </a:r>
            <a:r>
              <a:rPr kumimoji="0" lang="en-US" sz="1600" b="1" i="0" u="none" strike="noStrike" cap="none" spc="0" normalizeH="0" baseline="0" noProof="0" dirty="0">
                <a:ln>
                  <a:noFill/>
                </a:ln>
                <a:solidFill>
                  <a:schemeClr val="accent6"/>
                </a:solidFill>
                <a:effectLst/>
                <a:uLnTx/>
                <a:uFillTx/>
              </a:rPr>
              <a:t>2hrs:43 minutes</a:t>
            </a:r>
            <a:r>
              <a:rPr kumimoji="0" lang="en-US" sz="1600" b="1" i="0" u="none" strike="noStrike" cap="none" spc="0" normalizeH="0" baseline="0" noProof="0" dirty="0">
                <a:ln>
                  <a:noFill/>
                </a:ln>
                <a:effectLst/>
                <a:uLnTx/>
                <a:uFillTx/>
              </a:rPr>
              <a:t> </a:t>
            </a:r>
            <a:r>
              <a:rPr kumimoji="0" lang="en-US" sz="1600" b="0" i="0" u="none" strike="noStrike" cap="none" spc="0" normalizeH="0" baseline="0" noProof="0" dirty="0">
                <a:ln>
                  <a:noFill/>
                </a:ln>
                <a:effectLst/>
                <a:uLnTx/>
                <a:uFillTx/>
              </a:rPr>
              <a:t>– </a:t>
            </a:r>
            <a:r>
              <a:rPr kumimoji="0" lang="en-US" sz="1600" b="1" i="0" u="none" strike="noStrike" cap="none" spc="0" normalizeH="0" baseline="0" noProof="0" dirty="0">
                <a:ln>
                  <a:noFill/>
                </a:ln>
                <a:effectLst/>
                <a:uLnTx/>
                <a:uFillTx/>
              </a:rPr>
              <a:t>71% improvement (SOURCE: Joint Commissioning Committee)</a:t>
            </a:r>
          </a:p>
          <a:p>
            <a:pPr marL="285750" indent="-228600">
              <a:lnSpc>
                <a:spcPct val="90000"/>
              </a:lnSpc>
              <a:spcAft>
                <a:spcPts val="600"/>
              </a:spcAft>
              <a:buFont typeface="Arial" panose="020B0604020202020204" pitchFamily="34" charset="0"/>
              <a:buChar char="•"/>
              <a:defRPr/>
            </a:pPr>
            <a:r>
              <a:rPr lang="en-US" sz="1600" b="1" dirty="0"/>
              <a:t>Deaths in ED: Significant decrease in the number of deaths within the Emergency Department – </a:t>
            </a:r>
            <a:r>
              <a:rPr lang="en-US" sz="1600" b="1" dirty="0">
                <a:solidFill>
                  <a:schemeClr val="accent6"/>
                </a:solidFill>
              </a:rPr>
              <a:t>11 in June 2025 compared to 28 in June 2024</a:t>
            </a:r>
            <a:r>
              <a:rPr lang="en-US" sz="1600" b="1" dirty="0"/>
              <a:t>. </a:t>
            </a:r>
            <a:r>
              <a:rPr lang="en-US" sz="1600" b="1" dirty="0">
                <a:solidFill>
                  <a:schemeClr val="accent6"/>
                </a:solidFill>
              </a:rPr>
              <a:t>63% reduction </a:t>
            </a:r>
            <a:r>
              <a:rPr lang="en-US" sz="1600" b="1" dirty="0"/>
              <a:t>against May 25.</a:t>
            </a:r>
          </a:p>
          <a:p>
            <a:pPr marL="285750" marR="0" lvl="0" indent="-228600" fontAlgn="auto">
              <a:lnSpc>
                <a:spcPct val="90000"/>
              </a:lnSpc>
              <a:spcBef>
                <a:spcPts val="0"/>
              </a:spcBef>
              <a:spcAft>
                <a:spcPts val="600"/>
              </a:spcAft>
              <a:buClrTx/>
              <a:buSzTx/>
              <a:buFont typeface="Arial" panose="020B0604020202020204" pitchFamily="34" charset="0"/>
              <a:buChar char="•"/>
              <a:tabLst/>
              <a:defRPr/>
            </a:pPr>
            <a:r>
              <a:rPr kumimoji="0" lang="en-US" sz="1600" b="1" i="0" u="none" strike="noStrike" cap="none" spc="0" normalizeH="0" baseline="0" noProof="0" dirty="0">
                <a:ln>
                  <a:noFill/>
                </a:ln>
                <a:effectLst/>
                <a:uLnTx/>
                <a:uFillTx/>
              </a:rPr>
              <a:t>Hours Lost: </a:t>
            </a:r>
            <a:r>
              <a:rPr kumimoji="0" lang="en-US" sz="1600" b="1" i="0" u="none" strike="noStrike" cap="none" spc="0" normalizeH="0" baseline="0" noProof="0" dirty="0">
                <a:ln>
                  <a:noFill/>
                </a:ln>
                <a:solidFill>
                  <a:schemeClr val="accent6"/>
                </a:solidFill>
                <a:effectLst/>
                <a:uLnTx/>
                <a:uFillTx/>
              </a:rPr>
              <a:t>REDUCED</a:t>
            </a:r>
            <a:r>
              <a:rPr kumimoji="0" lang="en-US" sz="1600" b="0" i="0" u="none" strike="noStrike" cap="none" spc="0" normalizeH="0" baseline="0" noProof="0" dirty="0">
                <a:ln>
                  <a:noFill/>
                </a:ln>
                <a:solidFill>
                  <a:schemeClr val="accent6"/>
                </a:solidFill>
                <a:effectLst/>
                <a:uLnTx/>
                <a:uFillTx/>
              </a:rPr>
              <a:t> </a:t>
            </a:r>
            <a:r>
              <a:rPr kumimoji="0" lang="en-US" sz="1600" b="0" i="0" u="none" strike="noStrike" cap="none" spc="0" normalizeH="0" baseline="0" noProof="0" dirty="0">
                <a:ln>
                  <a:noFill/>
                </a:ln>
                <a:effectLst/>
                <a:uLnTx/>
                <a:uFillTx/>
              </a:rPr>
              <a:t>from </a:t>
            </a:r>
            <a:r>
              <a:rPr kumimoji="0" lang="en-US" sz="1600" b="1" i="0" u="none" strike="noStrike" cap="none" spc="0" normalizeH="0" baseline="0" noProof="0" dirty="0">
                <a:ln>
                  <a:noFill/>
                </a:ln>
                <a:effectLst/>
                <a:uLnTx/>
                <a:uFillTx/>
              </a:rPr>
              <a:t>163 Hours per day </a:t>
            </a:r>
            <a:r>
              <a:rPr kumimoji="0" lang="en-US" sz="1600" b="0" i="0" u="none" strike="noStrike" cap="none" spc="0" normalizeH="0" baseline="0" noProof="0" dirty="0">
                <a:ln>
                  <a:noFill/>
                </a:ln>
                <a:effectLst/>
                <a:uLnTx/>
                <a:uFillTx/>
              </a:rPr>
              <a:t>to </a:t>
            </a:r>
            <a:r>
              <a:rPr kumimoji="0" lang="en-US" sz="1600" b="1" i="0" u="none" strike="noStrike" cap="none" spc="0" normalizeH="0" baseline="0" noProof="0" dirty="0">
                <a:ln>
                  <a:noFill/>
                </a:ln>
                <a:effectLst/>
                <a:uLnTx/>
                <a:uFillTx/>
              </a:rPr>
              <a:t>49 hours per day:</a:t>
            </a:r>
            <a:r>
              <a:rPr kumimoji="0" lang="en-US" sz="1600" b="0" i="0" u="none" strike="noStrike" cap="none" spc="0" normalizeH="0" baseline="0" noProof="0" dirty="0">
                <a:ln>
                  <a:noFill/>
                </a:ln>
                <a:effectLst/>
                <a:uLnTx/>
                <a:uFillTx/>
              </a:rPr>
              <a:t> </a:t>
            </a:r>
            <a:r>
              <a:rPr kumimoji="0" lang="en-US" sz="1600" b="1" i="0" u="none" strike="noStrike" cap="none" spc="0" normalizeH="0" baseline="0" noProof="0" dirty="0">
                <a:ln>
                  <a:noFill/>
                </a:ln>
                <a:effectLst/>
                <a:uLnTx/>
                <a:uFillTx/>
              </a:rPr>
              <a:t>70% improvement (for context, we see 51 ambulance conveyances per day)</a:t>
            </a:r>
          </a:p>
          <a:p>
            <a:pPr marL="285750" marR="0" lvl="0" indent="-228600" fontAlgn="auto">
              <a:lnSpc>
                <a:spcPct val="90000"/>
              </a:lnSpc>
              <a:spcBef>
                <a:spcPts val="0"/>
              </a:spcBef>
              <a:spcAft>
                <a:spcPts val="600"/>
              </a:spcAft>
              <a:buClrTx/>
              <a:buSzTx/>
              <a:buFont typeface="Arial" panose="020B0604020202020204" pitchFamily="34" charset="0"/>
              <a:buChar char="•"/>
              <a:tabLst/>
              <a:defRPr/>
            </a:pPr>
            <a:r>
              <a:rPr kumimoji="0" lang="en-US" sz="1600" b="1" i="0" u="none" strike="noStrike" cap="none" spc="0" normalizeH="0" baseline="0" noProof="0" dirty="0">
                <a:ln>
                  <a:noFill/>
                </a:ln>
                <a:effectLst/>
                <a:uLnTx/>
                <a:uFillTx/>
              </a:rPr>
              <a:t>ED TURNAROUND TIME (</a:t>
            </a:r>
            <a:r>
              <a:rPr kumimoji="0" lang="en-US" sz="1600" b="1" i="1" u="none" strike="noStrike" cap="none" spc="0" normalizeH="0" baseline="0" noProof="0" dirty="0">
                <a:ln>
                  <a:noFill/>
                </a:ln>
                <a:effectLst/>
                <a:uLnTx/>
                <a:uFillTx/>
              </a:rPr>
              <a:t>TOTAL TIME SPENT IN ED, DAILY</a:t>
            </a:r>
            <a:r>
              <a:rPr kumimoji="0" lang="en-US" sz="1600" b="1" i="0" u="none" strike="noStrike" cap="none" spc="0" normalizeH="0" baseline="0" noProof="0" dirty="0">
                <a:ln>
                  <a:noFill/>
                </a:ln>
                <a:effectLst/>
                <a:uLnTx/>
                <a:uFillTx/>
              </a:rPr>
              <a:t>): </a:t>
            </a:r>
            <a:r>
              <a:rPr kumimoji="0" lang="en-US" sz="1600" b="1" i="0" u="none" strike="noStrike" cap="none" spc="0" normalizeH="0" baseline="0" noProof="0" dirty="0">
                <a:ln>
                  <a:noFill/>
                </a:ln>
                <a:solidFill>
                  <a:schemeClr val="accent6"/>
                </a:solidFill>
                <a:effectLst/>
                <a:uLnTx/>
                <a:uFillTx/>
              </a:rPr>
              <a:t>REDUCED</a:t>
            </a:r>
            <a:r>
              <a:rPr kumimoji="0" lang="en-US" sz="1600" b="0" i="0" u="none" strike="noStrike" cap="none" spc="0" normalizeH="0" baseline="0" noProof="0" dirty="0">
                <a:ln>
                  <a:noFill/>
                </a:ln>
                <a:solidFill>
                  <a:schemeClr val="accent6"/>
                </a:solidFill>
                <a:effectLst/>
                <a:uLnTx/>
                <a:uFillTx/>
              </a:rPr>
              <a:t> </a:t>
            </a:r>
            <a:r>
              <a:rPr kumimoji="0" lang="en-US" sz="1600" b="0" i="0" u="none" strike="noStrike" cap="none" spc="0" normalizeH="0" baseline="0" noProof="0" dirty="0">
                <a:ln>
                  <a:noFill/>
                </a:ln>
                <a:effectLst/>
                <a:uLnTx/>
                <a:uFillTx/>
              </a:rPr>
              <a:t>from </a:t>
            </a:r>
            <a:r>
              <a:rPr kumimoji="0" lang="en-US" sz="1600" b="1" i="0" u="none" strike="noStrike" cap="none" spc="0" normalizeH="0" baseline="0" noProof="0" dirty="0">
                <a:ln>
                  <a:noFill/>
                </a:ln>
                <a:effectLst/>
                <a:uLnTx/>
                <a:uFillTx/>
              </a:rPr>
              <a:t>2,496</a:t>
            </a:r>
            <a:r>
              <a:rPr kumimoji="0" lang="en-US" sz="1600" b="0" i="0" u="none" strike="noStrike" cap="none" spc="0" normalizeH="0" baseline="0" noProof="0" dirty="0">
                <a:ln>
                  <a:noFill/>
                </a:ln>
                <a:effectLst/>
                <a:uLnTx/>
                <a:uFillTx/>
              </a:rPr>
              <a:t> Hours to </a:t>
            </a:r>
            <a:r>
              <a:rPr kumimoji="0" lang="en-US" sz="1600" b="1" i="0" u="none" strike="noStrike" cap="none" spc="0" normalizeH="0" baseline="0" noProof="0" dirty="0">
                <a:ln>
                  <a:noFill/>
                </a:ln>
                <a:effectLst/>
                <a:uLnTx/>
                <a:uFillTx/>
              </a:rPr>
              <a:t>1,996</a:t>
            </a:r>
            <a:r>
              <a:rPr kumimoji="0" lang="en-US" sz="1600" b="0" i="0" u="none" strike="noStrike" cap="none" spc="0" normalizeH="0" baseline="0" noProof="0" dirty="0">
                <a:ln>
                  <a:noFill/>
                </a:ln>
                <a:effectLst/>
                <a:uLnTx/>
                <a:uFillTx/>
              </a:rPr>
              <a:t> hours daily – </a:t>
            </a:r>
            <a:r>
              <a:rPr kumimoji="0" lang="en-US" sz="1600" b="1" i="0" u="none" strike="noStrike" cap="none" spc="0" normalizeH="0" baseline="0" noProof="0" dirty="0">
                <a:ln>
                  <a:noFill/>
                </a:ln>
                <a:effectLst/>
                <a:uLnTx/>
                <a:uFillTx/>
              </a:rPr>
              <a:t>20% improvement</a:t>
            </a:r>
          </a:p>
          <a:p>
            <a:pPr marL="285750" marR="0" lvl="0" indent="-228600" fontAlgn="auto">
              <a:lnSpc>
                <a:spcPct val="90000"/>
              </a:lnSpc>
              <a:spcBef>
                <a:spcPts val="0"/>
              </a:spcBef>
              <a:spcAft>
                <a:spcPts val="600"/>
              </a:spcAft>
              <a:buClrTx/>
              <a:buSzTx/>
              <a:buFont typeface="Arial" panose="020B0604020202020204" pitchFamily="34" charset="0"/>
              <a:buChar char="•"/>
              <a:tabLst/>
              <a:defRPr/>
            </a:pPr>
            <a:r>
              <a:rPr kumimoji="0" lang="en-US" sz="1600" b="1" i="0" u="none" strike="noStrike" cap="none" spc="0" normalizeH="0" baseline="0" noProof="0" dirty="0">
                <a:ln>
                  <a:noFill/>
                </a:ln>
                <a:effectLst/>
                <a:uLnTx/>
                <a:uFillTx/>
              </a:rPr>
              <a:t>TOTAL NUMBER OF PATIENTS AWAITING ADMISSION AT 9 a.m.: REDUCED</a:t>
            </a:r>
            <a:r>
              <a:rPr kumimoji="0" lang="en-US" sz="1600" b="0" i="0" u="none" strike="noStrike" cap="none" spc="0" normalizeH="0" baseline="0" noProof="0" dirty="0">
                <a:ln>
                  <a:noFill/>
                </a:ln>
                <a:effectLst/>
                <a:uLnTx/>
                <a:uFillTx/>
              </a:rPr>
              <a:t> from </a:t>
            </a:r>
            <a:r>
              <a:rPr kumimoji="0" lang="en-US" sz="1600" b="1" i="0" u="none" strike="noStrike" cap="none" spc="0" normalizeH="0" baseline="0" noProof="0" dirty="0">
                <a:ln>
                  <a:noFill/>
                </a:ln>
                <a:solidFill>
                  <a:schemeClr val="accent6"/>
                </a:solidFill>
                <a:effectLst/>
                <a:uLnTx/>
                <a:uFillTx/>
              </a:rPr>
              <a:t>49 Patients </a:t>
            </a:r>
            <a:r>
              <a:rPr kumimoji="0" lang="en-US" sz="1600" b="0" i="0" u="none" strike="noStrike" cap="none" spc="0" normalizeH="0" baseline="0" noProof="0" dirty="0">
                <a:ln>
                  <a:noFill/>
                </a:ln>
                <a:solidFill>
                  <a:schemeClr val="accent6"/>
                </a:solidFill>
                <a:effectLst/>
                <a:uLnTx/>
                <a:uFillTx/>
              </a:rPr>
              <a:t>to </a:t>
            </a:r>
            <a:r>
              <a:rPr kumimoji="0" lang="en-US" sz="1600" b="1" i="0" u="none" strike="noStrike" cap="none" spc="0" normalizeH="0" baseline="0" noProof="0" dirty="0">
                <a:ln>
                  <a:noFill/>
                </a:ln>
                <a:solidFill>
                  <a:schemeClr val="accent6"/>
                </a:solidFill>
                <a:effectLst/>
                <a:uLnTx/>
                <a:uFillTx/>
              </a:rPr>
              <a:t>27 patients</a:t>
            </a:r>
            <a:r>
              <a:rPr kumimoji="0" lang="en-US" sz="1600" b="0" i="0" u="none" strike="noStrike" cap="none" spc="0" normalizeH="0" baseline="0" noProof="0" dirty="0">
                <a:ln>
                  <a:noFill/>
                </a:ln>
                <a:effectLst/>
                <a:uLnTx/>
                <a:uFillTx/>
              </a:rPr>
              <a:t>– </a:t>
            </a:r>
            <a:r>
              <a:rPr kumimoji="0" lang="en-US" sz="1600" b="1" i="0" u="none" strike="noStrike" cap="none" spc="0" normalizeH="0" baseline="0" noProof="0" dirty="0">
                <a:ln>
                  <a:noFill/>
                </a:ln>
                <a:effectLst/>
                <a:uLnTx/>
                <a:uFillTx/>
              </a:rPr>
              <a:t>45% improvement</a:t>
            </a:r>
          </a:p>
          <a:p>
            <a:pPr marL="285750" marR="0" lvl="0" indent="-228600" fontAlgn="auto">
              <a:lnSpc>
                <a:spcPct val="90000"/>
              </a:lnSpc>
              <a:spcBef>
                <a:spcPts val="0"/>
              </a:spcBef>
              <a:spcAft>
                <a:spcPts val="600"/>
              </a:spcAft>
              <a:buClrTx/>
              <a:buSzTx/>
              <a:buFont typeface="Arial" panose="020B0604020202020204" pitchFamily="34" charset="0"/>
              <a:buChar char="•"/>
              <a:tabLst/>
              <a:defRPr/>
            </a:pPr>
            <a:r>
              <a:rPr kumimoji="0" lang="en-US" sz="1600" b="1" i="0" u="none" strike="noStrike" cap="none" spc="0" normalizeH="0" baseline="0" noProof="0" dirty="0">
                <a:ln>
                  <a:noFill/>
                </a:ln>
                <a:effectLst/>
                <a:uLnTx/>
                <a:uFillTx/>
              </a:rPr>
              <a:t>WEEKDAY (MEDICAL) DISCHARGES: – REDUCED VARIATION </a:t>
            </a:r>
            <a:r>
              <a:rPr kumimoji="0" lang="en-US" sz="1600" b="0" i="0" u="none" strike="noStrike" cap="none" spc="0" normalizeH="0" baseline="0" noProof="0" dirty="0">
                <a:ln>
                  <a:noFill/>
                </a:ln>
                <a:effectLst/>
                <a:uLnTx/>
                <a:uFillTx/>
              </a:rPr>
              <a:t>– </a:t>
            </a:r>
            <a:r>
              <a:rPr kumimoji="0" lang="en-US" sz="1600" b="1" i="0" u="none" strike="noStrike" cap="none" spc="0" normalizeH="0" baseline="0" noProof="0" dirty="0">
                <a:ln>
                  <a:noFill/>
                </a:ln>
                <a:effectLst/>
                <a:uLnTx/>
                <a:uFillTx/>
              </a:rPr>
              <a:t>providing greater confidence and assurance managing FLOW.</a:t>
            </a:r>
          </a:p>
          <a:p>
            <a:pPr marL="742950" marR="0" lvl="1" indent="-228600" fontAlgn="auto">
              <a:lnSpc>
                <a:spcPct val="90000"/>
              </a:lnSpc>
              <a:spcBef>
                <a:spcPts val="0"/>
              </a:spcBef>
              <a:spcAft>
                <a:spcPts val="600"/>
              </a:spcAft>
              <a:buClrTx/>
              <a:buSzTx/>
              <a:buFont typeface="Arial" panose="020B0604020202020204" pitchFamily="34" charset="0"/>
              <a:buChar char="•"/>
              <a:tabLst/>
              <a:defRPr/>
            </a:pPr>
            <a:r>
              <a:rPr kumimoji="0" lang="en-US" sz="1600" b="1" i="0" u="none" strike="noStrike" cap="none" spc="0" normalizeH="0" baseline="0" noProof="0" dirty="0">
                <a:ln>
                  <a:noFill/>
                </a:ln>
                <a:solidFill>
                  <a:schemeClr val="accent6"/>
                </a:solidFill>
                <a:effectLst/>
                <a:uLnTx/>
                <a:uFillTx/>
              </a:rPr>
              <a:t> Variation has reduced from +/- 13 to +/- 7 discharges – a 46% improvement</a:t>
            </a:r>
          </a:p>
          <a:p>
            <a:pPr marL="285750" marR="0" lvl="0" indent="-228600" fontAlgn="auto">
              <a:lnSpc>
                <a:spcPct val="90000"/>
              </a:lnSpc>
              <a:spcBef>
                <a:spcPts val="0"/>
              </a:spcBef>
              <a:spcAft>
                <a:spcPts val="600"/>
              </a:spcAft>
              <a:buClrTx/>
              <a:buSzTx/>
              <a:buFont typeface="Arial" panose="020B0604020202020204" pitchFamily="34" charset="0"/>
              <a:buChar char="•"/>
              <a:tabLst/>
              <a:defRPr/>
            </a:pPr>
            <a:r>
              <a:rPr kumimoji="0" lang="en-US" sz="1600" b="1" i="0" u="none" strike="noStrike" cap="none" spc="0" normalizeH="0" baseline="0" noProof="0" dirty="0">
                <a:ln>
                  <a:noFill/>
                </a:ln>
                <a:effectLst/>
                <a:uLnTx/>
                <a:uFillTx/>
              </a:rPr>
              <a:t> SDEC:  </a:t>
            </a:r>
            <a:r>
              <a:rPr kumimoji="0" lang="en-US" sz="1600" b="1" i="0" u="none" strike="noStrike" cap="none" spc="0" normalizeH="0" baseline="0" noProof="0" dirty="0">
                <a:ln>
                  <a:noFill/>
                </a:ln>
                <a:solidFill>
                  <a:schemeClr val="accent6"/>
                </a:solidFill>
                <a:effectLst/>
                <a:uLnTx/>
                <a:uFillTx/>
              </a:rPr>
              <a:t>INCREASED</a:t>
            </a:r>
            <a:r>
              <a:rPr kumimoji="0" lang="en-US" sz="1600" b="1" i="0" u="none" strike="noStrike" cap="none" spc="0" normalizeH="0" baseline="0" noProof="0" dirty="0">
                <a:ln>
                  <a:noFill/>
                </a:ln>
                <a:effectLst/>
                <a:uLnTx/>
                <a:uFillTx/>
              </a:rPr>
              <a:t> to 114 transfers from ED in June compared to 33 per month between Feb 25 and May 25</a:t>
            </a:r>
          </a:p>
        </p:txBody>
      </p:sp>
    </p:spTree>
    <p:extLst>
      <p:ext uri="{BB962C8B-B14F-4D97-AF65-F5344CB8AC3E}">
        <p14:creationId xmlns:p14="http://schemas.microsoft.com/office/powerpoint/2010/main" val="17502829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A9D397-8631-4F4C-8408-2C8ADE1751D4}"/>
              </a:ext>
            </a:extLst>
          </p:cNvPr>
          <p:cNvSpPr>
            <a:spLocks noGrp="1"/>
          </p:cNvSpPr>
          <p:nvPr>
            <p:ph type="title"/>
          </p:nvPr>
        </p:nvSpPr>
        <p:spPr>
          <a:xfrm>
            <a:off x="0" y="1"/>
            <a:ext cx="8906933" cy="939800"/>
          </a:xfrm>
        </p:spPr>
        <p:txBody>
          <a:bodyPr/>
          <a:lstStyle/>
          <a:p>
            <a:r>
              <a:rPr lang="en-GB" sz="4400" dirty="0"/>
              <a:t>🏥 </a:t>
            </a:r>
            <a:r>
              <a:rPr lang="en-GB" sz="4400" b="1" dirty="0"/>
              <a:t>W</a:t>
            </a:r>
            <a:r>
              <a:rPr lang="en-GB" b="1" dirty="0"/>
              <a:t>hat We Can Do Better?</a:t>
            </a:r>
            <a:endParaRPr b="1" dirty="0"/>
          </a:p>
        </p:txBody>
      </p:sp>
      <p:sp>
        <p:nvSpPr>
          <p:cNvPr id="3" name="Content Placeholder 2">
            <a:extLst>
              <a:ext uri="{FF2B5EF4-FFF2-40B4-BE49-F238E27FC236}">
                <a16:creationId xmlns:a16="http://schemas.microsoft.com/office/drawing/2014/main" id="{D3B3EED8-485C-4847-B564-04FD0ECC383B}"/>
              </a:ext>
            </a:extLst>
          </p:cNvPr>
          <p:cNvSpPr>
            <a:spLocks noGrp="1"/>
          </p:cNvSpPr>
          <p:nvPr>
            <p:ph idx="1"/>
          </p:nvPr>
        </p:nvSpPr>
        <p:spPr>
          <a:xfrm>
            <a:off x="347133" y="872067"/>
            <a:ext cx="11006667" cy="5304896"/>
          </a:xfrm>
        </p:spPr>
        <p:txBody>
          <a:bodyPr>
            <a:normAutofit/>
          </a:bodyPr>
          <a:lstStyle/>
          <a:p>
            <a:r>
              <a:rPr lang="en-GB" dirty="0"/>
              <a:t>Use of Your Next Patient Spaces – monitoring length of stay </a:t>
            </a:r>
          </a:p>
          <a:p>
            <a:r>
              <a:rPr lang="en-GB" dirty="0"/>
              <a:t>Use all capacity across SBUHB to ease pressures at the front door and in the community</a:t>
            </a:r>
          </a:p>
          <a:p>
            <a:r>
              <a:rPr lang="en-GB" dirty="0"/>
              <a:t>Develop robust night and weekend plans to ensure equity of care by day and night/weekends</a:t>
            </a:r>
          </a:p>
          <a:p>
            <a:r>
              <a:rPr lang="en-GB" dirty="0"/>
              <a:t>Ensure all specialities equally support their patients in ED in a more timely manner</a:t>
            </a:r>
          </a:p>
          <a:p>
            <a:r>
              <a:rPr lang="en-GB" dirty="0"/>
              <a:t>Release capacity in all assessment areas to ensure smooth transition from ED to specialities</a:t>
            </a:r>
          </a:p>
          <a:p>
            <a:r>
              <a:rPr lang="en-GB" dirty="0"/>
              <a:t>Improve flow through the Acute Medical Assessment Unit</a:t>
            </a:r>
          </a:p>
          <a:p>
            <a:endParaRPr lang="en-GB" dirty="0"/>
          </a:p>
          <a:p>
            <a:endParaRPr lang="en-GB" dirty="0"/>
          </a:p>
          <a:p>
            <a:endParaRPr lang="en-GB" dirty="0"/>
          </a:p>
        </p:txBody>
      </p:sp>
    </p:spTree>
    <p:extLst>
      <p:ext uri="{BB962C8B-B14F-4D97-AF65-F5344CB8AC3E}">
        <p14:creationId xmlns:p14="http://schemas.microsoft.com/office/powerpoint/2010/main" val="25277961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4EF8C4-40E7-42AE-9BDD-06FA9150D0D9}"/>
              </a:ext>
            </a:extLst>
          </p:cNvPr>
          <p:cNvSpPr>
            <a:spLocks noGrp="1"/>
          </p:cNvSpPr>
          <p:nvPr>
            <p:ph type="title"/>
          </p:nvPr>
        </p:nvSpPr>
        <p:spPr>
          <a:xfrm>
            <a:off x="0" y="1"/>
            <a:ext cx="4182533" cy="1066800"/>
          </a:xfrm>
        </p:spPr>
        <p:txBody>
          <a:bodyPr/>
          <a:lstStyle/>
          <a:p>
            <a:r>
              <a:rPr lang="en-GB" b="1" dirty="0"/>
              <a:t>So where next.....</a:t>
            </a:r>
          </a:p>
        </p:txBody>
      </p:sp>
      <p:graphicFrame>
        <p:nvGraphicFramePr>
          <p:cNvPr id="3" name="Table 3">
            <a:extLst>
              <a:ext uri="{FF2B5EF4-FFF2-40B4-BE49-F238E27FC236}">
                <a16:creationId xmlns:a16="http://schemas.microsoft.com/office/drawing/2014/main" id="{48754E95-95EE-4F68-A3CD-C2BA203B4E68}"/>
              </a:ext>
            </a:extLst>
          </p:cNvPr>
          <p:cNvGraphicFramePr>
            <a:graphicFrameLocks noGrp="1"/>
          </p:cNvGraphicFramePr>
          <p:nvPr>
            <p:extLst>
              <p:ext uri="{D42A27DB-BD31-4B8C-83A1-F6EECF244321}">
                <p14:modId xmlns:p14="http://schemas.microsoft.com/office/powerpoint/2010/main" val="2066491845"/>
              </p:ext>
            </p:extLst>
          </p:nvPr>
        </p:nvGraphicFramePr>
        <p:xfrm>
          <a:off x="423333" y="1066800"/>
          <a:ext cx="11319934" cy="5207000"/>
        </p:xfrm>
        <a:graphic>
          <a:graphicData uri="http://schemas.openxmlformats.org/drawingml/2006/table">
            <a:tbl>
              <a:tblPr firstRow="1" bandRow="1">
                <a:tableStyleId>{5C22544A-7EE6-4342-B048-85BDC9FD1C3A}</a:tableStyleId>
              </a:tblPr>
              <a:tblGrid>
                <a:gridCol w="3386667">
                  <a:extLst>
                    <a:ext uri="{9D8B030D-6E8A-4147-A177-3AD203B41FA5}">
                      <a16:colId xmlns:a16="http://schemas.microsoft.com/office/drawing/2014/main" val="1482207404"/>
                    </a:ext>
                  </a:extLst>
                </a:gridCol>
                <a:gridCol w="7933267">
                  <a:extLst>
                    <a:ext uri="{9D8B030D-6E8A-4147-A177-3AD203B41FA5}">
                      <a16:colId xmlns:a16="http://schemas.microsoft.com/office/drawing/2014/main" val="2721418901"/>
                    </a:ext>
                  </a:extLst>
                </a:gridCol>
              </a:tblGrid>
              <a:tr h="650875">
                <a:tc>
                  <a:txBody>
                    <a:bodyPr/>
                    <a:lstStyle/>
                    <a:p>
                      <a:pPr algn="ctr"/>
                      <a:r>
                        <a:rPr lang="en-GB" dirty="0"/>
                        <a:t>PDSA</a:t>
                      </a:r>
                    </a:p>
                  </a:txBody>
                  <a:tcPr/>
                </a:tc>
                <a:tc>
                  <a:txBody>
                    <a:bodyPr/>
                    <a:lstStyle/>
                    <a:p>
                      <a:pPr algn="ctr"/>
                      <a:r>
                        <a:rPr lang="en-GB" dirty="0"/>
                        <a:t>Next steps</a:t>
                      </a:r>
                    </a:p>
                  </a:txBody>
                  <a:tcPr/>
                </a:tc>
                <a:extLst>
                  <a:ext uri="{0D108BD9-81ED-4DB2-BD59-A6C34878D82A}">
                    <a16:rowId xmlns:a16="http://schemas.microsoft.com/office/drawing/2014/main" val="876333473"/>
                  </a:ext>
                </a:extLst>
              </a:tr>
              <a:tr h="650875">
                <a:tc>
                  <a:txBody>
                    <a:bodyPr/>
                    <a:lstStyle/>
                    <a:p>
                      <a:r>
                        <a:rPr lang="en-GB" dirty="0"/>
                        <a:t>Anglesey Ward</a:t>
                      </a:r>
                    </a:p>
                  </a:txBody>
                  <a:tcPr/>
                </a:tc>
                <a:tc>
                  <a:txBody>
                    <a:bodyPr/>
                    <a:lstStyle/>
                    <a:p>
                      <a:r>
                        <a:rPr lang="en-GB" dirty="0"/>
                        <a:t>Keep Anglesey Ward open – end March 26</a:t>
                      </a:r>
                    </a:p>
                  </a:txBody>
                  <a:tcPr/>
                </a:tc>
                <a:extLst>
                  <a:ext uri="{0D108BD9-81ED-4DB2-BD59-A6C34878D82A}">
                    <a16:rowId xmlns:a16="http://schemas.microsoft.com/office/drawing/2014/main" val="1006361888"/>
                  </a:ext>
                </a:extLst>
              </a:tr>
              <a:tr h="650875">
                <a:tc>
                  <a:txBody>
                    <a:bodyPr/>
                    <a:lstStyle/>
                    <a:p>
                      <a:r>
                        <a:rPr lang="en-GB" dirty="0"/>
                        <a:t>Continue 7 day SDEC</a:t>
                      </a:r>
                    </a:p>
                  </a:txBody>
                  <a:tcPr/>
                </a:tc>
                <a:tc>
                  <a:txBody>
                    <a:bodyPr/>
                    <a:lstStyle/>
                    <a:p>
                      <a:r>
                        <a:rPr lang="en-GB" dirty="0"/>
                        <a:t>Continue to provide 7 day SDEC and test different workforce models and pathways</a:t>
                      </a:r>
                    </a:p>
                  </a:txBody>
                  <a:tcPr/>
                </a:tc>
                <a:extLst>
                  <a:ext uri="{0D108BD9-81ED-4DB2-BD59-A6C34878D82A}">
                    <a16:rowId xmlns:a16="http://schemas.microsoft.com/office/drawing/2014/main" val="3560406198"/>
                  </a:ext>
                </a:extLst>
              </a:tr>
              <a:tr h="650875">
                <a:tc>
                  <a:txBody>
                    <a:bodyPr/>
                    <a:lstStyle/>
                    <a:p>
                      <a:r>
                        <a:rPr lang="en-GB" dirty="0"/>
                        <a:t>Trusted referral pathway ED to SDEC</a:t>
                      </a:r>
                    </a:p>
                  </a:txBody>
                  <a:tcPr/>
                </a:tc>
                <a:tc>
                  <a:txBody>
                    <a:bodyPr/>
                    <a:lstStyle/>
                    <a:p>
                      <a:r>
                        <a:rPr lang="en-GB" dirty="0"/>
                        <a:t>Continue as the referral numbers on weekdays have improved.</a:t>
                      </a:r>
                    </a:p>
                  </a:txBody>
                  <a:tcPr/>
                </a:tc>
                <a:extLst>
                  <a:ext uri="{0D108BD9-81ED-4DB2-BD59-A6C34878D82A}">
                    <a16:rowId xmlns:a16="http://schemas.microsoft.com/office/drawing/2014/main" val="698198165"/>
                  </a:ext>
                </a:extLst>
              </a:tr>
              <a:tr h="650875">
                <a:tc>
                  <a:txBody>
                    <a:bodyPr/>
                    <a:lstStyle/>
                    <a:p>
                      <a:r>
                        <a:rPr lang="en-GB" dirty="0"/>
                        <a:t>AMU assessment model</a:t>
                      </a:r>
                    </a:p>
                  </a:txBody>
                  <a:tcPr/>
                </a:tc>
                <a:tc>
                  <a:txBody>
                    <a:bodyPr/>
                    <a:lstStyle/>
                    <a:p>
                      <a:r>
                        <a:rPr lang="en-GB" dirty="0"/>
                        <a:t>Further work is required as the tests of change have not improved flow through the AMU.</a:t>
                      </a:r>
                    </a:p>
                  </a:txBody>
                  <a:tcPr/>
                </a:tc>
                <a:extLst>
                  <a:ext uri="{0D108BD9-81ED-4DB2-BD59-A6C34878D82A}">
                    <a16:rowId xmlns:a16="http://schemas.microsoft.com/office/drawing/2014/main" val="1429513694"/>
                  </a:ext>
                </a:extLst>
              </a:tr>
              <a:tr h="650875">
                <a:tc>
                  <a:txBody>
                    <a:bodyPr/>
                    <a:lstStyle/>
                    <a:p>
                      <a:r>
                        <a:rPr lang="en-GB" dirty="0"/>
                        <a:t>Criteria to Reside</a:t>
                      </a:r>
                    </a:p>
                  </a:txBody>
                  <a:tcPr/>
                </a:tc>
                <a:tc>
                  <a:txBody>
                    <a:bodyPr/>
                    <a:lstStyle/>
                    <a:p>
                      <a:r>
                        <a:rPr lang="en-GB" dirty="0"/>
                        <a:t>Redesign PDSA’s ? Test closer to point of Decision to Admit</a:t>
                      </a:r>
                    </a:p>
                  </a:txBody>
                  <a:tcPr/>
                </a:tc>
                <a:extLst>
                  <a:ext uri="{0D108BD9-81ED-4DB2-BD59-A6C34878D82A}">
                    <a16:rowId xmlns:a16="http://schemas.microsoft.com/office/drawing/2014/main" val="2978692987"/>
                  </a:ext>
                </a:extLst>
              </a:tr>
              <a:tr h="650875">
                <a:tc>
                  <a:txBody>
                    <a:bodyPr/>
                    <a:lstStyle/>
                    <a:p>
                      <a:r>
                        <a:rPr lang="en-GB" dirty="0"/>
                        <a:t>Criteria Led Discharge</a:t>
                      </a:r>
                    </a:p>
                  </a:txBody>
                  <a:tcPr/>
                </a:tc>
                <a:tc>
                  <a:txBody>
                    <a:bodyPr/>
                    <a:lstStyle/>
                    <a:p>
                      <a:r>
                        <a:rPr lang="en-GB" dirty="0"/>
                        <a:t>Continue to refine/extend</a:t>
                      </a:r>
                    </a:p>
                  </a:txBody>
                  <a:tcPr/>
                </a:tc>
                <a:extLst>
                  <a:ext uri="{0D108BD9-81ED-4DB2-BD59-A6C34878D82A}">
                    <a16:rowId xmlns:a16="http://schemas.microsoft.com/office/drawing/2014/main" val="4013789666"/>
                  </a:ext>
                </a:extLst>
              </a:tr>
              <a:tr h="650875">
                <a:tc>
                  <a:txBody>
                    <a:bodyPr/>
                    <a:lstStyle/>
                    <a:p>
                      <a:r>
                        <a:rPr lang="en-GB" dirty="0"/>
                        <a:t>Your Next Patient</a:t>
                      </a:r>
                    </a:p>
                  </a:txBody>
                  <a:tcPr/>
                </a:tc>
                <a:tc>
                  <a:txBody>
                    <a:bodyPr/>
                    <a:lstStyle/>
                    <a:p>
                      <a:r>
                        <a:rPr lang="en-GB" dirty="0"/>
                        <a:t>Implement as ‘business as usual’.</a:t>
                      </a:r>
                    </a:p>
                  </a:txBody>
                  <a:tcPr/>
                </a:tc>
                <a:extLst>
                  <a:ext uri="{0D108BD9-81ED-4DB2-BD59-A6C34878D82A}">
                    <a16:rowId xmlns:a16="http://schemas.microsoft.com/office/drawing/2014/main" val="3581044549"/>
                  </a:ext>
                </a:extLst>
              </a:tr>
            </a:tbl>
          </a:graphicData>
        </a:graphic>
      </p:graphicFrame>
    </p:spTree>
    <p:extLst>
      <p:ext uri="{BB962C8B-B14F-4D97-AF65-F5344CB8AC3E}">
        <p14:creationId xmlns:p14="http://schemas.microsoft.com/office/powerpoint/2010/main" val="36719099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587EDB-94C3-44E3-90CF-F1415AE4AE3B}"/>
              </a:ext>
            </a:extLst>
          </p:cNvPr>
          <p:cNvSpPr>
            <a:spLocks noGrp="1"/>
          </p:cNvSpPr>
          <p:nvPr>
            <p:ph type="title"/>
          </p:nvPr>
        </p:nvSpPr>
        <p:spPr>
          <a:xfrm>
            <a:off x="0" y="0"/>
            <a:ext cx="12192000" cy="745067"/>
          </a:xfrm>
        </p:spPr>
        <p:txBody>
          <a:bodyPr>
            <a:noAutofit/>
          </a:bodyPr>
          <a:lstStyle/>
          <a:p>
            <a:r>
              <a:rPr lang="en-GB" sz="4000" b="1" dirty="0"/>
              <a:t>Continuous improvement journey…</a:t>
            </a:r>
          </a:p>
        </p:txBody>
      </p:sp>
      <p:graphicFrame>
        <p:nvGraphicFramePr>
          <p:cNvPr id="3" name="Table 3">
            <a:extLst>
              <a:ext uri="{FF2B5EF4-FFF2-40B4-BE49-F238E27FC236}">
                <a16:creationId xmlns:a16="http://schemas.microsoft.com/office/drawing/2014/main" id="{12C77667-329B-4F61-BEBA-02AEEECA52EE}"/>
              </a:ext>
            </a:extLst>
          </p:cNvPr>
          <p:cNvGraphicFramePr>
            <a:graphicFrameLocks noGrp="1"/>
          </p:cNvGraphicFramePr>
          <p:nvPr>
            <p:extLst>
              <p:ext uri="{D42A27DB-BD31-4B8C-83A1-F6EECF244321}">
                <p14:modId xmlns:p14="http://schemas.microsoft.com/office/powerpoint/2010/main" val="679965280"/>
              </p:ext>
            </p:extLst>
          </p:nvPr>
        </p:nvGraphicFramePr>
        <p:xfrm>
          <a:off x="516464" y="745066"/>
          <a:ext cx="11413069" cy="6040901"/>
        </p:xfrm>
        <a:graphic>
          <a:graphicData uri="http://schemas.openxmlformats.org/drawingml/2006/table">
            <a:tbl>
              <a:tblPr firstRow="1" bandRow="1">
                <a:tableStyleId>{5C22544A-7EE6-4342-B048-85BDC9FD1C3A}</a:tableStyleId>
              </a:tblPr>
              <a:tblGrid>
                <a:gridCol w="4368803">
                  <a:extLst>
                    <a:ext uri="{9D8B030D-6E8A-4147-A177-3AD203B41FA5}">
                      <a16:colId xmlns:a16="http://schemas.microsoft.com/office/drawing/2014/main" val="208632825"/>
                    </a:ext>
                  </a:extLst>
                </a:gridCol>
                <a:gridCol w="7044266">
                  <a:extLst>
                    <a:ext uri="{9D8B030D-6E8A-4147-A177-3AD203B41FA5}">
                      <a16:colId xmlns:a16="http://schemas.microsoft.com/office/drawing/2014/main" val="523748752"/>
                    </a:ext>
                  </a:extLst>
                </a:gridCol>
              </a:tblGrid>
              <a:tr h="423334">
                <a:tc>
                  <a:txBody>
                    <a:bodyPr/>
                    <a:lstStyle/>
                    <a:p>
                      <a:r>
                        <a:rPr lang="en-GB" sz="1800" b="1" dirty="0"/>
                        <a:t>Based on the learning, we need to …</a:t>
                      </a:r>
                      <a:endParaRPr lang="en-GB" dirty="0"/>
                    </a:p>
                  </a:txBody>
                  <a:tcPr/>
                </a:tc>
                <a:tc>
                  <a:txBody>
                    <a:bodyPr/>
                    <a:lstStyle/>
                    <a:p>
                      <a:r>
                        <a:rPr lang="en-GB" dirty="0"/>
                        <a:t>PDSA</a:t>
                      </a:r>
                    </a:p>
                  </a:txBody>
                  <a:tcPr/>
                </a:tc>
                <a:extLst>
                  <a:ext uri="{0D108BD9-81ED-4DB2-BD59-A6C34878D82A}">
                    <a16:rowId xmlns:a16="http://schemas.microsoft.com/office/drawing/2014/main" val="2385656643"/>
                  </a:ext>
                </a:extLst>
              </a:tr>
              <a:tr h="361727">
                <a:tc>
                  <a:txBody>
                    <a:bodyPr/>
                    <a:lstStyle/>
                    <a:p>
                      <a:r>
                        <a:rPr lang="en-GB" dirty="0"/>
                        <a:t>Improve patient flow at ward level</a:t>
                      </a:r>
                    </a:p>
                  </a:txBody>
                  <a:tcPr/>
                </a:tc>
                <a:tc>
                  <a:txBody>
                    <a:bodyPr/>
                    <a:lstStyle/>
                    <a:p>
                      <a:r>
                        <a:rPr lang="en-GB" dirty="0"/>
                        <a:t>Test the optimal hospital flow framework with support on one ward</a:t>
                      </a:r>
                    </a:p>
                  </a:txBody>
                  <a:tcPr/>
                </a:tc>
                <a:extLst>
                  <a:ext uri="{0D108BD9-81ED-4DB2-BD59-A6C34878D82A}">
                    <a16:rowId xmlns:a16="http://schemas.microsoft.com/office/drawing/2014/main" val="414694494"/>
                  </a:ext>
                </a:extLst>
              </a:tr>
              <a:tr h="1175612">
                <a:tc>
                  <a:txBody>
                    <a:bodyPr/>
                    <a:lstStyle/>
                    <a:p>
                      <a:r>
                        <a:rPr lang="en-GB" dirty="0"/>
                        <a:t>Improve access to acute stroke care and rehabilitation</a:t>
                      </a:r>
                    </a:p>
                  </a:txBody>
                  <a:tcPr/>
                </a:tc>
                <a:tc>
                  <a:txBody>
                    <a:bodyPr/>
                    <a:lstStyle/>
                    <a:p>
                      <a:r>
                        <a:rPr lang="en-GB" dirty="0"/>
                        <a:t>Test a change in the stroke pathway to give the MDT management of flow across the whole pathway from point of arrival in hospital to point of discharge from hospital or transfer to a rehabilitation bed in NPTH</a:t>
                      </a:r>
                    </a:p>
                  </a:txBody>
                  <a:tcPr/>
                </a:tc>
                <a:extLst>
                  <a:ext uri="{0D108BD9-81ED-4DB2-BD59-A6C34878D82A}">
                    <a16:rowId xmlns:a16="http://schemas.microsoft.com/office/drawing/2014/main" val="3799490982"/>
                  </a:ext>
                </a:extLst>
              </a:tr>
              <a:tr h="721151">
                <a:tc>
                  <a:txBody>
                    <a:bodyPr/>
                    <a:lstStyle/>
                    <a:p>
                      <a:r>
                        <a:rPr lang="en-GB" dirty="0"/>
                        <a:t>Redesign the SDEC Clinical Model</a:t>
                      </a:r>
                    </a:p>
                  </a:txBody>
                  <a:tcPr/>
                </a:tc>
                <a:tc>
                  <a:txBody>
                    <a:bodyPr/>
                    <a:lstStyle/>
                    <a:p>
                      <a:r>
                        <a:rPr lang="en-GB" dirty="0"/>
                        <a:t>Test the impact of Clinicians from ED and Acute Medicine in delivering a 5 day SDEC service</a:t>
                      </a:r>
                    </a:p>
                  </a:txBody>
                  <a:tcPr/>
                </a:tc>
                <a:extLst>
                  <a:ext uri="{0D108BD9-81ED-4DB2-BD59-A6C34878D82A}">
                    <a16:rowId xmlns:a16="http://schemas.microsoft.com/office/drawing/2014/main" val="1834172870"/>
                  </a:ext>
                </a:extLst>
              </a:tr>
              <a:tr h="373031">
                <a:tc>
                  <a:txBody>
                    <a:bodyPr/>
                    <a:lstStyle/>
                    <a:p>
                      <a:r>
                        <a:rPr lang="en-GB" dirty="0"/>
                        <a:t>Improve AMU Patient Flow</a:t>
                      </a:r>
                    </a:p>
                  </a:txBody>
                  <a:tcPr/>
                </a:tc>
                <a:tc>
                  <a:txBody>
                    <a:bodyPr/>
                    <a:lstStyle/>
                    <a:p>
                      <a:r>
                        <a:rPr lang="en-GB" dirty="0"/>
                        <a:t>Test different models of working in the AMU</a:t>
                      </a:r>
                    </a:p>
                  </a:txBody>
                  <a:tcPr/>
                </a:tc>
                <a:extLst>
                  <a:ext uri="{0D108BD9-81ED-4DB2-BD59-A6C34878D82A}">
                    <a16:rowId xmlns:a16="http://schemas.microsoft.com/office/drawing/2014/main" val="2041802382"/>
                  </a:ext>
                </a:extLst>
              </a:tr>
              <a:tr h="904317">
                <a:tc>
                  <a:txBody>
                    <a:bodyPr/>
                    <a:lstStyle/>
                    <a:p>
                      <a:r>
                        <a:rPr lang="en-GB" dirty="0"/>
                        <a:t>Improve ways of working in the Emergency Department, with a particular focus on assessment </a:t>
                      </a:r>
                    </a:p>
                  </a:txBody>
                  <a:tcPr/>
                </a:tc>
                <a:tc>
                  <a:txBody>
                    <a:bodyPr/>
                    <a:lstStyle/>
                    <a:p>
                      <a:r>
                        <a:rPr lang="en-GB" dirty="0"/>
                        <a:t>Design tests of change in the ED working model based on the learning from recent PDSA’s</a:t>
                      </a:r>
                    </a:p>
                  </a:txBody>
                  <a:tcPr/>
                </a:tc>
                <a:extLst>
                  <a:ext uri="{0D108BD9-81ED-4DB2-BD59-A6C34878D82A}">
                    <a16:rowId xmlns:a16="http://schemas.microsoft.com/office/drawing/2014/main" val="1426610416"/>
                  </a:ext>
                </a:extLst>
              </a:tr>
              <a:tr h="432062">
                <a:tc>
                  <a:txBody>
                    <a:bodyPr/>
                    <a:lstStyle/>
                    <a:p>
                      <a:r>
                        <a:rPr lang="en-GB" dirty="0"/>
                        <a:t>Criteria to Reside</a:t>
                      </a:r>
                    </a:p>
                  </a:txBody>
                  <a:tcPr/>
                </a:tc>
                <a:tc>
                  <a:txBody>
                    <a:bodyPr/>
                    <a:lstStyle/>
                    <a:p>
                      <a:r>
                        <a:rPr lang="en-GB" dirty="0"/>
                        <a:t>Redesign PDSA’s ? test closer to point of Decision to Admit</a:t>
                      </a:r>
                    </a:p>
                  </a:txBody>
                  <a:tcPr/>
                </a:tc>
                <a:extLst>
                  <a:ext uri="{0D108BD9-81ED-4DB2-BD59-A6C34878D82A}">
                    <a16:rowId xmlns:a16="http://schemas.microsoft.com/office/drawing/2014/main" val="2512583362"/>
                  </a:ext>
                </a:extLst>
              </a:tr>
              <a:tr h="721151">
                <a:tc>
                  <a:txBody>
                    <a:bodyPr/>
                    <a:lstStyle/>
                    <a:p>
                      <a:r>
                        <a:rPr lang="en-GB" dirty="0"/>
                        <a:t>Criteria Led Discharge</a:t>
                      </a:r>
                    </a:p>
                  </a:txBody>
                  <a:tcPr/>
                </a:tc>
                <a:tc>
                  <a:txBody>
                    <a:bodyPr/>
                    <a:lstStyle/>
                    <a:p>
                      <a:r>
                        <a:rPr lang="en-GB" dirty="0"/>
                        <a:t>Continue to refine/extend the PDSA as early signs of improvement in weekend discharge</a:t>
                      </a:r>
                    </a:p>
                  </a:txBody>
                  <a:tcPr/>
                </a:tc>
                <a:extLst>
                  <a:ext uri="{0D108BD9-81ED-4DB2-BD59-A6C34878D82A}">
                    <a16:rowId xmlns:a16="http://schemas.microsoft.com/office/drawing/2014/main" val="1050485455"/>
                  </a:ext>
                </a:extLst>
              </a:tr>
              <a:tr h="721151">
                <a:tc>
                  <a:txBody>
                    <a:bodyPr/>
                    <a:lstStyle/>
                    <a:p>
                      <a:r>
                        <a:rPr lang="en-GB" dirty="0"/>
                        <a:t>Reduce the number of patients conveyed from Care Homes</a:t>
                      </a:r>
                    </a:p>
                  </a:txBody>
                  <a:tcPr/>
                </a:tc>
                <a:tc>
                  <a:txBody>
                    <a:bodyPr/>
                    <a:lstStyle/>
                    <a:p>
                      <a:r>
                        <a:rPr lang="en-GB" dirty="0"/>
                        <a:t>Test the implementation of ‘ticket to ride’ whereby paramedics attending an emergency call in a Care Home will discuss the case with Clinicians in the UEC Hub prior to conveyance</a:t>
                      </a:r>
                    </a:p>
                  </a:txBody>
                  <a:tcPr/>
                </a:tc>
                <a:extLst>
                  <a:ext uri="{0D108BD9-81ED-4DB2-BD59-A6C34878D82A}">
                    <a16:rowId xmlns:a16="http://schemas.microsoft.com/office/drawing/2014/main" val="1897307849"/>
                  </a:ext>
                </a:extLst>
              </a:tr>
            </a:tbl>
          </a:graphicData>
        </a:graphic>
      </p:graphicFrame>
    </p:spTree>
    <p:extLst>
      <p:ext uri="{BB962C8B-B14F-4D97-AF65-F5344CB8AC3E}">
        <p14:creationId xmlns:p14="http://schemas.microsoft.com/office/powerpoint/2010/main" val="41128458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0"/>
            <a:ext cx="12191998" cy="2170031"/>
          </a:xfrm>
          <a:prstGeom prst="rect">
            <a:avLst/>
          </a:prstGeom>
          <a:gradFill>
            <a:gsLst>
              <a:gs pos="0">
                <a:srgbClr val="000000">
                  <a:alpha val="96000"/>
                </a:srgbClr>
              </a:gs>
              <a:gs pos="100000">
                <a:schemeClr val="accent1">
                  <a:lumMod val="75000"/>
                </a:schemeClr>
              </a:gs>
            </a:gsLst>
            <a:lin ang="19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082819" y="0"/>
            <a:ext cx="4097211" cy="2170661"/>
          </a:xfrm>
          <a:prstGeom prst="rect">
            <a:avLst/>
          </a:prstGeom>
          <a:gradFill>
            <a:gsLst>
              <a:gs pos="19000">
                <a:schemeClr val="accent1">
                  <a:lumMod val="50000"/>
                  <a:alpha val="68000"/>
                </a:schemeClr>
              </a:gs>
              <a:gs pos="100000">
                <a:schemeClr val="accent1">
                  <a:alpha val="48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5010646" y="-5010043"/>
            <a:ext cx="2170709" cy="12192000"/>
          </a:xfrm>
          <a:prstGeom prst="rect">
            <a:avLst/>
          </a:prstGeom>
          <a:gradFill>
            <a:gsLst>
              <a:gs pos="23000">
                <a:schemeClr val="accent1">
                  <a:lumMod val="75000"/>
                  <a:alpha val="16000"/>
                </a:schemeClr>
              </a:gs>
              <a:gs pos="99000">
                <a:srgbClr val="000000">
                  <a:alpha val="45000"/>
                </a:srgbClr>
              </a:gs>
            </a:gsLst>
            <a:lin ang="21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CE7DDAFA-589F-40AE-87C8-F25075CF332A}"/>
              </a:ext>
            </a:extLst>
          </p:cNvPr>
          <p:cNvSpPr>
            <a:spLocks noGrp="1"/>
          </p:cNvSpPr>
          <p:nvPr>
            <p:ph type="title"/>
          </p:nvPr>
        </p:nvSpPr>
        <p:spPr>
          <a:xfrm>
            <a:off x="1383564" y="348865"/>
            <a:ext cx="9718111" cy="1576446"/>
          </a:xfrm>
        </p:spPr>
        <p:txBody>
          <a:bodyPr anchor="ctr">
            <a:normAutofit/>
          </a:bodyPr>
          <a:lstStyle/>
          <a:p>
            <a:r>
              <a:rPr lang="en-GB" sz="4000" b="1">
                <a:solidFill>
                  <a:srgbClr val="FFFFFF"/>
                </a:solidFill>
              </a:rPr>
              <a:t> </a:t>
            </a:r>
            <a:r>
              <a:rPr lang="en-GB" sz="4000">
                <a:solidFill>
                  <a:srgbClr val="FFFFFF"/>
                </a:solidFill>
              </a:rPr>
              <a:t>🔍 </a:t>
            </a:r>
            <a:r>
              <a:rPr lang="en-GB" sz="4000" b="1">
                <a:solidFill>
                  <a:srgbClr val="FFFFFF"/>
                </a:solidFill>
              </a:rPr>
              <a:t>Background</a:t>
            </a:r>
            <a:r>
              <a:rPr lang="en-GB" sz="4000">
                <a:solidFill>
                  <a:srgbClr val="FFFFFF"/>
                </a:solidFill>
              </a:rPr>
              <a:t>: Why are we doing this?</a:t>
            </a:r>
          </a:p>
        </p:txBody>
      </p:sp>
      <p:graphicFrame>
        <p:nvGraphicFramePr>
          <p:cNvPr id="5" name="Content Placeholder 2">
            <a:extLst>
              <a:ext uri="{FF2B5EF4-FFF2-40B4-BE49-F238E27FC236}">
                <a16:creationId xmlns:a16="http://schemas.microsoft.com/office/drawing/2014/main" id="{23F2F8C3-0C4A-BE49-16E0-83FB227F58EB}"/>
              </a:ext>
            </a:extLst>
          </p:cNvPr>
          <p:cNvGraphicFramePr>
            <a:graphicFrameLocks noGrp="1"/>
          </p:cNvGraphicFramePr>
          <p:nvPr>
            <p:ph idx="1"/>
            <p:extLst>
              <p:ext uri="{D42A27DB-BD31-4B8C-83A1-F6EECF244321}">
                <p14:modId xmlns:p14="http://schemas.microsoft.com/office/powerpoint/2010/main" val="2107956570"/>
              </p:ext>
            </p:extLst>
          </p:nvPr>
        </p:nvGraphicFramePr>
        <p:xfrm>
          <a:off x="644056" y="2615979"/>
          <a:ext cx="10927829" cy="36894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719979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6F3D932-434F-8E45-5579-E9F67EE7A25A}"/>
              </a:ext>
            </a:extLst>
          </p:cNvPr>
          <p:cNvSpPr txBox="1"/>
          <p:nvPr/>
        </p:nvSpPr>
        <p:spPr>
          <a:xfrm>
            <a:off x="0" y="0"/>
            <a:ext cx="9326880" cy="646331"/>
          </a:xfrm>
          <a:prstGeom prst="rect">
            <a:avLst/>
          </a:prstGeom>
          <a:noFill/>
        </p:spPr>
        <p:txBody>
          <a:bodyPr wrap="square" rtlCol="0">
            <a:spAutoFit/>
          </a:bodyPr>
          <a:lstStyle/>
          <a:p>
            <a:r>
              <a:rPr lang="en-GB" sz="3600" dirty="0"/>
              <a:t>Conclusion…</a:t>
            </a:r>
          </a:p>
        </p:txBody>
      </p:sp>
      <p:sp>
        <p:nvSpPr>
          <p:cNvPr id="3" name="TextBox 2">
            <a:extLst>
              <a:ext uri="{FF2B5EF4-FFF2-40B4-BE49-F238E27FC236}">
                <a16:creationId xmlns:a16="http://schemas.microsoft.com/office/drawing/2014/main" id="{F54A5138-E0A1-425A-A879-CC80BCD0CAD6}"/>
              </a:ext>
            </a:extLst>
          </p:cNvPr>
          <p:cNvSpPr txBox="1"/>
          <p:nvPr/>
        </p:nvSpPr>
        <p:spPr>
          <a:xfrm>
            <a:off x="0" y="646331"/>
            <a:ext cx="12192000" cy="6001643"/>
          </a:xfrm>
          <a:prstGeom prst="rect">
            <a:avLst/>
          </a:prstGeom>
          <a:noFill/>
        </p:spPr>
        <p:txBody>
          <a:bodyPr wrap="square" rtlCol="0">
            <a:spAutoFit/>
          </a:bodyPr>
          <a:lstStyle/>
          <a:p>
            <a:pPr marL="285750" indent="-285750">
              <a:buFont typeface="Arial" panose="020B0604020202020204" pitchFamily="34" charset="0"/>
              <a:buChar char="•"/>
            </a:pPr>
            <a:r>
              <a:rPr lang="en-GB" sz="2400" dirty="0"/>
              <a:t>The transformational change in the UEC pathway has resulted in significant improvements in care and clinical journey times for patients.</a:t>
            </a:r>
          </a:p>
          <a:p>
            <a:pPr marL="285750" indent="-285750">
              <a:buFont typeface="Arial" panose="020B0604020202020204" pitchFamily="34" charset="0"/>
              <a:buChar char="•"/>
            </a:pPr>
            <a:endParaRPr lang="en-GB" sz="2400" dirty="0"/>
          </a:p>
          <a:p>
            <a:pPr marL="285750" indent="-285750">
              <a:buFont typeface="Arial" panose="020B0604020202020204" pitchFamily="34" charset="0"/>
              <a:buChar char="•"/>
            </a:pPr>
            <a:r>
              <a:rPr lang="en-GB" sz="2400" dirty="0"/>
              <a:t>Patients can expect to be on the appropriate ward to meet their clinical needs.</a:t>
            </a:r>
          </a:p>
          <a:p>
            <a:endParaRPr lang="en-GB" sz="2400" dirty="0"/>
          </a:p>
          <a:p>
            <a:pPr marL="285750" indent="-285750">
              <a:buFont typeface="Arial" panose="020B0604020202020204" pitchFamily="34" charset="0"/>
              <a:buChar char="•"/>
            </a:pPr>
            <a:r>
              <a:rPr lang="en-GB" sz="2400" dirty="0"/>
              <a:t>The Emergency Department can respond to life and limb threatening patients immediately and those patients outside of these categories are being handed over the majority of time within one hour.</a:t>
            </a:r>
          </a:p>
          <a:p>
            <a:endParaRPr lang="en-GB" sz="2400" dirty="0"/>
          </a:p>
          <a:p>
            <a:pPr marL="285750" indent="-285750">
              <a:buFont typeface="Arial" panose="020B0604020202020204" pitchFamily="34" charset="0"/>
              <a:buChar char="•"/>
            </a:pPr>
            <a:r>
              <a:rPr lang="en-GB" sz="2400" dirty="0"/>
              <a:t>Patients in our communities can expect to receive an ambulance response in a timely manner.</a:t>
            </a:r>
          </a:p>
          <a:p>
            <a:endParaRPr lang="en-GB" sz="2400" dirty="0"/>
          </a:p>
          <a:p>
            <a:pPr marL="285750" indent="-285750">
              <a:buFont typeface="Arial" panose="020B0604020202020204" pitchFamily="34" charset="0"/>
              <a:buChar char="•"/>
            </a:pPr>
            <a:r>
              <a:rPr lang="en-GB" sz="2400" dirty="0"/>
              <a:t>The consistent placement of additional patients in the ED Blue trolley bay has been eradicated.</a:t>
            </a:r>
          </a:p>
          <a:p>
            <a:pPr marL="285750" indent="-285750">
              <a:buFont typeface="Arial" panose="020B0604020202020204" pitchFamily="34" charset="0"/>
              <a:buChar char="•"/>
            </a:pPr>
            <a:endParaRPr lang="en-GB" sz="2400" dirty="0"/>
          </a:p>
          <a:p>
            <a:pPr marL="285750" indent="-285750">
              <a:buFont typeface="Arial" panose="020B0604020202020204" pitchFamily="34" charset="0"/>
              <a:buChar char="•"/>
            </a:pPr>
            <a:r>
              <a:rPr lang="en-GB" sz="2400" dirty="0"/>
              <a:t>Patients are not sleeping night after night in the Emergency Department where the light never goes off and their food is served on cardboard trays with wooden cutlery.</a:t>
            </a:r>
          </a:p>
          <a:p>
            <a:pPr marL="285750" indent="-285750">
              <a:buFont typeface="Arial" panose="020B0604020202020204" pitchFamily="34" charset="0"/>
              <a:buChar char="•"/>
            </a:pPr>
            <a:endParaRPr lang="en-GB" sz="2400" dirty="0"/>
          </a:p>
        </p:txBody>
      </p:sp>
    </p:spTree>
    <p:extLst>
      <p:ext uri="{BB962C8B-B14F-4D97-AF65-F5344CB8AC3E}">
        <p14:creationId xmlns:p14="http://schemas.microsoft.com/office/powerpoint/2010/main" val="26336358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570994-E5CB-4316-9321-2A38C9A91AD9}"/>
              </a:ext>
            </a:extLst>
          </p:cNvPr>
          <p:cNvSpPr>
            <a:spLocks noGrp="1"/>
          </p:cNvSpPr>
          <p:nvPr>
            <p:ph type="title"/>
          </p:nvPr>
        </p:nvSpPr>
        <p:spPr>
          <a:xfrm>
            <a:off x="0" y="1"/>
            <a:ext cx="5842000" cy="739309"/>
          </a:xfrm>
        </p:spPr>
        <p:txBody>
          <a:bodyPr/>
          <a:lstStyle/>
          <a:p>
            <a:r>
              <a:rPr lang="en-GB" b="1" dirty="0"/>
              <a:t>What are people saying?</a:t>
            </a:r>
          </a:p>
        </p:txBody>
      </p:sp>
      <p:sp>
        <p:nvSpPr>
          <p:cNvPr id="6" name="Speech Bubble: Rectangle with Corners Rounded 5">
            <a:extLst>
              <a:ext uri="{FF2B5EF4-FFF2-40B4-BE49-F238E27FC236}">
                <a16:creationId xmlns:a16="http://schemas.microsoft.com/office/drawing/2014/main" id="{41388E8E-6939-4259-A08D-ED0C32F6F858}"/>
              </a:ext>
            </a:extLst>
          </p:cNvPr>
          <p:cNvSpPr/>
          <p:nvPr/>
        </p:nvSpPr>
        <p:spPr>
          <a:xfrm>
            <a:off x="0" y="782067"/>
            <a:ext cx="2446867" cy="1515533"/>
          </a:xfrm>
          <a:prstGeom prst="wedgeRound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i="1" dirty="0"/>
              <a:t>“It is culturally different here in Morriston”</a:t>
            </a:r>
          </a:p>
          <a:p>
            <a:pPr algn="ctr"/>
            <a:r>
              <a:rPr lang="en-GB" dirty="0"/>
              <a:t>HEIW</a:t>
            </a:r>
          </a:p>
        </p:txBody>
      </p:sp>
      <p:sp>
        <p:nvSpPr>
          <p:cNvPr id="7" name="Speech Bubble: Rectangle with Corners Rounded 6">
            <a:extLst>
              <a:ext uri="{FF2B5EF4-FFF2-40B4-BE49-F238E27FC236}">
                <a16:creationId xmlns:a16="http://schemas.microsoft.com/office/drawing/2014/main" id="{E9CBC01B-3ED3-4FF8-A0D1-24ADA227DBB1}"/>
              </a:ext>
            </a:extLst>
          </p:cNvPr>
          <p:cNvSpPr/>
          <p:nvPr/>
        </p:nvSpPr>
        <p:spPr>
          <a:xfrm>
            <a:off x="1599146" y="1761996"/>
            <a:ext cx="2514599" cy="1595967"/>
          </a:xfrm>
          <a:prstGeom prst="wedgeRoundRectCallou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GB" i="1" dirty="0"/>
              <a:t>“I never thought this could be achieved in Morriston.”</a:t>
            </a:r>
          </a:p>
          <a:p>
            <a:pPr algn="ctr"/>
            <a:r>
              <a:rPr lang="en-GB" dirty="0"/>
              <a:t>Senior Manager in UEC</a:t>
            </a:r>
          </a:p>
        </p:txBody>
      </p:sp>
      <p:sp>
        <p:nvSpPr>
          <p:cNvPr id="8" name="Speech Bubble: Rectangle with Corners Rounded 7">
            <a:extLst>
              <a:ext uri="{FF2B5EF4-FFF2-40B4-BE49-F238E27FC236}">
                <a16:creationId xmlns:a16="http://schemas.microsoft.com/office/drawing/2014/main" id="{E51A0418-6B29-4559-82E7-2150954E2415}"/>
              </a:ext>
            </a:extLst>
          </p:cNvPr>
          <p:cNvSpPr/>
          <p:nvPr/>
        </p:nvSpPr>
        <p:spPr>
          <a:xfrm>
            <a:off x="4191005" y="869356"/>
            <a:ext cx="2700867" cy="1785281"/>
          </a:xfrm>
          <a:prstGeom prst="wedgeRoundRectCallou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GB" dirty="0"/>
              <a:t>“</a:t>
            </a:r>
            <a:r>
              <a:rPr lang="en-GB" i="1" dirty="0"/>
              <a:t>Its like being at Morriston 20 years ago when we could handover our patients</a:t>
            </a:r>
            <a:r>
              <a:rPr lang="en-GB" dirty="0"/>
              <a:t>”</a:t>
            </a:r>
          </a:p>
          <a:p>
            <a:pPr algn="ctr"/>
            <a:r>
              <a:rPr lang="en-GB" dirty="0"/>
              <a:t>Paramedic</a:t>
            </a:r>
          </a:p>
        </p:txBody>
      </p:sp>
      <p:sp>
        <p:nvSpPr>
          <p:cNvPr id="9" name="Speech Bubble: Rectangle with Corners Rounded 8">
            <a:extLst>
              <a:ext uri="{FF2B5EF4-FFF2-40B4-BE49-F238E27FC236}">
                <a16:creationId xmlns:a16="http://schemas.microsoft.com/office/drawing/2014/main" id="{541509D2-2592-4BCD-A5FD-9B8DAE3AF7D1}"/>
              </a:ext>
            </a:extLst>
          </p:cNvPr>
          <p:cNvSpPr/>
          <p:nvPr/>
        </p:nvSpPr>
        <p:spPr>
          <a:xfrm>
            <a:off x="6316134" y="2052281"/>
            <a:ext cx="2514598" cy="1955800"/>
          </a:xfrm>
          <a:prstGeom prst="wedgeRoundRectCallout">
            <a:avLst/>
          </a:prstGeom>
          <a:solidFill>
            <a:srgbClr val="FF99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t>
            </a:r>
            <a:r>
              <a:rPr lang="en-GB" i="1" dirty="0"/>
              <a:t>I’ve worked in ED for over a year and there has always been extra patients in blue trolley bay…I can’t believe it!</a:t>
            </a:r>
            <a:r>
              <a:rPr lang="en-GB" dirty="0"/>
              <a:t>”</a:t>
            </a:r>
          </a:p>
          <a:p>
            <a:pPr algn="ctr"/>
            <a:r>
              <a:rPr lang="en-GB" dirty="0"/>
              <a:t>ED Nurse</a:t>
            </a:r>
          </a:p>
        </p:txBody>
      </p:sp>
      <p:sp>
        <p:nvSpPr>
          <p:cNvPr id="10" name="Speech Bubble: Rectangle with Corners Rounded 9">
            <a:extLst>
              <a:ext uri="{FF2B5EF4-FFF2-40B4-BE49-F238E27FC236}">
                <a16:creationId xmlns:a16="http://schemas.microsoft.com/office/drawing/2014/main" id="{33372164-BFF0-44EC-9EF4-18F84A114EAA}"/>
              </a:ext>
            </a:extLst>
          </p:cNvPr>
          <p:cNvSpPr/>
          <p:nvPr/>
        </p:nvSpPr>
        <p:spPr>
          <a:xfrm>
            <a:off x="4191005" y="3837562"/>
            <a:ext cx="2954867" cy="2277533"/>
          </a:xfrm>
          <a:prstGeom prst="wedgeRoundRectCallou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i="1" dirty="0"/>
              <a:t>“I feel proud to be part of a great team who have engaged in the innovation to make things better for our patients and staff”</a:t>
            </a:r>
          </a:p>
          <a:p>
            <a:pPr algn="ctr"/>
            <a:r>
              <a:rPr lang="en-GB" dirty="0"/>
              <a:t>Asst Director UEC</a:t>
            </a:r>
          </a:p>
        </p:txBody>
      </p:sp>
      <p:sp>
        <p:nvSpPr>
          <p:cNvPr id="11" name="Speech Bubble: Rectangle with Corners Rounded 10">
            <a:extLst>
              <a:ext uri="{FF2B5EF4-FFF2-40B4-BE49-F238E27FC236}">
                <a16:creationId xmlns:a16="http://schemas.microsoft.com/office/drawing/2014/main" id="{342B9A12-26ED-4C49-A7FC-929DED6770C6}"/>
              </a:ext>
            </a:extLst>
          </p:cNvPr>
          <p:cNvSpPr/>
          <p:nvPr/>
        </p:nvSpPr>
        <p:spPr>
          <a:xfrm>
            <a:off x="3957640" y="2460206"/>
            <a:ext cx="2514599" cy="1377356"/>
          </a:xfrm>
          <a:prstGeom prst="wedgeRoundRectCallou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 </a:t>
            </a:r>
            <a:r>
              <a:rPr lang="en-GB" i="1" dirty="0"/>
              <a:t>There’s just one word…phenomenal”</a:t>
            </a:r>
          </a:p>
          <a:p>
            <a:pPr algn="ctr"/>
            <a:r>
              <a:rPr lang="en-GB" dirty="0"/>
              <a:t>BI Partner</a:t>
            </a:r>
          </a:p>
        </p:txBody>
      </p:sp>
      <p:sp>
        <p:nvSpPr>
          <p:cNvPr id="12" name="Speech Bubble: Rectangle with Corners Rounded 11">
            <a:extLst>
              <a:ext uri="{FF2B5EF4-FFF2-40B4-BE49-F238E27FC236}">
                <a16:creationId xmlns:a16="http://schemas.microsoft.com/office/drawing/2014/main" id="{637A8366-FD25-452D-B729-B6D744234535}"/>
              </a:ext>
            </a:extLst>
          </p:cNvPr>
          <p:cNvSpPr/>
          <p:nvPr/>
        </p:nvSpPr>
        <p:spPr>
          <a:xfrm>
            <a:off x="6891872" y="198644"/>
            <a:ext cx="2747428" cy="1955800"/>
          </a:xfrm>
          <a:prstGeom prst="wedgeRoundRectCallou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t>
            </a:r>
            <a:r>
              <a:rPr lang="en-GB" i="1" dirty="0"/>
              <a:t>Its fantastic to not be greeted by a sea of yellow on my way into work”</a:t>
            </a:r>
          </a:p>
          <a:p>
            <a:pPr algn="ctr"/>
            <a:r>
              <a:rPr lang="en-GB" dirty="0"/>
              <a:t>Service Group Director Morriston</a:t>
            </a:r>
          </a:p>
        </p:txBody>
      </p:sp>
      <p:sp>
        <p:nvSpPr>
          <p:cNvPr id="13" name="Speech Bubble: Rectangle with Corners Rounded 12">
            <a:extLst>
              <a:ext uri="{FF2B5EF4-FFF2-40B4-BE49-F238E27FC236}">
                <a16:creationId xmlns:a16="http://schemas.microsoft.com/office/drawing/2014/main" id="{F3F2F5F7-6B2D-4867-BB6D-BE4736FB2766}"/>
              </a:ext>
            </a:extLst>
          </p:cNvPr>
          <p:cNvSpPr/>
          <p:nvPr/>
        </p:nvSpPr>
        <p:spPr>
          <a:xfrm>
            <a:off x="592143" y="3281934"/>
            <a:ext cx="3776133" cy="2556934"/>
          </a:xfrm>
          <a:prstGeom prst="wedgeRoundRectCallout">
            <a:avLst/>
          </a:prstGeom>
          <a:solidFill>
            <a:srgbClr val="36D2B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t>
            </a:r>
            <a:r>
              <a:rPr lang="en-GB" i="1" dirty="0"/>
              <a:t>It’s an absolute pleasure to be part of discussions with such positivity on how the last 3 weeks have panned out, but also reflection on where further improvements can still be made”</a:t>
            </a:r>
          </a:p>
          <a:p>
            <a:pPr algn="ctr"/>
            <a:r>
              <a:rPr lang="en-GB" dirty="0"/>
              <a:t>Chief Operating Officer</a:t>
            </a:r>
          </a:p>
        </p:txBody>
      </p:sp>
      <p:sp>
        <p:nvSpPr>
          <p:cNvPr id="14" name="Speech Bubble: Rectangle with Corners Rounded 13">
            <a:extLst>
              <a:ext uri="{FF2B5EF4-FFF2-40B4-BE49-F238E27FC236}">
                <a16:creationId xmlns:a16="http://schemas.microsoft.com/office/drawing/2014/main" id="{18C5B36A-391B-4992-AABE-DA22780F552B}"/>
              </a:ext>
            </a:extLst>
          </p:cNvPr>
          <p:cNvSpPr/>
          <p:nvPr/>
        </p:nvSpPr>
        <p:spPr>
          <a:xfrm>
            <a:off x="8713269" y="1844635"/>
            <a:ext cx="2514598" cy="1513328"/>
          </a:xfrm>
          <a:prstGeom prst="wedgeRoundRectCallou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t>
            </a:r>
            <a:r>
              <a:rPr lang="en-GB" i="1" dirty="0"/>
              <a:t>It feels energetic, it feels positive and it feels more united”</a:t>
            </a:r>
          </a:p>
          <a:p>
            <a:pPr algn="ctr"/>
            <a:r>
              <a:rPr lang="en-GB" dirty="0"/>
              <a:t>Clinical Site Matron</a:t>
            </a:r>
          </a:p>
        </p:txBody>
      </p:sp>
      <p:sp>
        <p:nvSpPr>
          <p:cNvPr id="15" name="Speech Bubble: Rectangle with Corners Rounded 14">
            <a:extLst>
              <a:ext uri="{FF2B5EF4-FFF2-40B4-BE49-F238E27FC236}">
                <a16:creationId xmlns:a16="http://schemas.microsoft.com/office/drawing/2014/main" id="{ACB833D5-08E4-45D3-9F48-B625D87DDDD0}"/>
              </a:ext>
            </a:extLst>
          </p:cNvPr>
          <p:cNvSpPr/>
          <p:nvPr/>
        </p:nvSpPr>
        <p:spPr>
          <a:xfrm>
            <a:off x="7145867" y="3872919"/>
            <a:ext cx="2125134" cy="1574085"/>
          </a:xfrm>
          <a:prstGeom prst="wedgeRoundRectCallout">
            <a:avLst/>
          </a:prstGeom>
          <a:solidFill>
            <a:srgbClr val="ED1B8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t>
            </a:r>
            <a:r>
              <a:rPr lang="en-GB" i="1" dirty="0"/>
              <a:t>This is really good, I had six jobs yesterday”</a:t>
            </a:r>
          </a:p>
          <a:p>
            <a:pPr algn="ctr"/>
            <a:r>
              <a:rPr lang="en-GB" dirty="0"/>
              <a:t>Paramedic</a:t>
            </a:r>
          </a:p>
          <a:p>
            <a:pPr algn="ctr"/>
            <a:endParaRPr lang="en-GB" dirty="0"/>
          </a:p>
        </p:txBody>
      </p:sp>
    </p:spTree>
    <p:extLst>
      <p:ext uri="{BB962C8B-B14F-4D97-AF65-F5344CB8AC3E}">
        <p14:creationId xmlns:p14="http://schemas.microsoft.com/office/powerpoint/2010/main" val="39221360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D093B8-4F04-4DCD-AC9C-DC40756F9EB4}"/>
              </a:ext>
            </a:extLst>
          </p:cNvPr>
          <p:cNvSpPr>
            <a:spLocks noGrp="1"/>
          </p:cNvSpPr>
          <p:nvPr>
            <p:ph type="title"/>
          </p:nvPr>
        </p:nvSpPr>
        <p:spPr>
          <a:xfrm>
            <a:off x="293254" y="143453"/>
            <a:ext cx="10515600" cy="567748"/>
          </a:xfrm>
        </p:spPr>
        <p:txBody>
          <a:bodyPr>
            <a:noAutofit/>
          </a:bodyPr>
          <a:lstStyle/>
          <a:p>
            <a:r>
              <a:rPr lang="en-GB" sz="4400" dirty="0"/>
              <a:t>🔄 </a:t>
            </a:r>
            <a:r>
              <a:rPr lang="en-GB" sz="4400" b="1" dirty="0"/>
              <a:t>Test</a:t>
            </a:r>
            <a:r>
              <a:rPr lang="en-GB" b="1" dirty="0"/>
              <a:t>s </a:t>
            </a:r>
            <a:r>
              <a:rPr b="1" dirty="0"/>
              <a:t>of change…..</a:t>
            </a:r>
          </a:p>
        </p:txBody>
      </p:sp>
      <p:graphicFrame>
        <p:nvGraphicFramePr>
          <p:cNvPr id="4" name="Diagram 3">
            <a:extLst>
              <a:ext uri="{FF2B5EF4-FFF2-40B4-BE49-F238E27FC236}">
                <a16:creationId xmlns:a16="http://schemas.microsoft.com/office/drawing/2014/main" id="{CD7F20E5-FF05-4B10-823E-790A4B466FDD}"/>
              </a:ext>
            </a:extLst>
          </p:cNvPr>
          <p:cNvGraphicFramePr/>
          <p:nvPr/>
        </p:nvGraphicFramePr>
        <p:xfrm>
          <a:off x="1132608" y="729675"/>
          <a:ext cx="9926783" cy="57319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a:extLst>
              <a:ext uri="{FF2B5EF4-FFF2-40B4-BE49-F238E27FC236}">
                <a16:creationId xmlns:a16="http://schemas.microsoft.com/office/drawing/2014/main" id="{E045C605-AA79-42B7-84F8-4A7C258CE4E7}"/>
              </a:ext>
            </a:extLst>
          </p:cNvPr>
          <p:cNvSpPr txBox="1"/>
          <p:nvPr/>
        </p:nvSpPr>
        <p:spPr>
          <a:xfrm>
            <a:off x="459755" y="5103269"/>
            <a:ext cx="7278779" cy="954107"/>
          </a:xfrm>
          <a:prstGeom prst="rect">
            <a:avLst/>
          </a:prstGeom>
          <a:noFill/>
        </p:spPr>
        <p:txBody>
          <a:bodyPr wrap="square" rtlCol="0">
            <a:spAutoFit/>
          </a:bodyPr>
          <a:lstStyle/>
          <a:p>
            <a:r>
              <a:rPr sz="2800" dirty="0"/>
              <a:t>6 week period of PDSA’s supported by additional capacity – Anglesey Ward</a:t>
            </a:r>
          </a:p>
        </p:txBody>
      </p:sp>
      <p:sp>
        <p:nvSpPr>
          <p:cNvPr id="6" name="TextBox 5">
            <a:extLst>
              <a:ext uri="{FF2B5EF4-FFF2-40B4-BE49-F238E27FC236}">
                <a16:creationId xmlns:a16="http://schemas.microsoft.com/office/drawing/2014/main" id="{820EB142-078C-40A0-A364-D64357ECDBB9}"/>
              </a:ext>
            </a:extLst>
          </p:cNvPr>
          <p:cNvSpPr txBox="1"/>
          <p:nvPr/>
        </p:nvSpPr>
        <p:spPr>
          <a:xfrm rot="445386">
            <a:off x="2396316" y="3832448"/>
            <a:ext cx="5833872" cy="646331"/>
          </a:xfrm>
          <a:prstGeom prst="rect">
            <a:avLst/>
          </a:prstGeom>
          <a:noFill/>
        </p:spPr>
        <p:txBody>
          <a:bodyPr wrap="square" rtlCol="0">
            <a:spAutoFit/>
          </a:bodyPr>
          <a:lstStyle/>
          <a:p>
            <a:r>
              <a:rPr dirty="0"/>
              <a:t>PDSA: Your next patient/continuous flow across specialty bed base including surgical specialties</a:t>
            </a:r>
          </a:p>
        </p:txBody>
      </p:sp>
    </p:spTree>
    <p:extLst>
      <p:ext uri="{BB962C8B-B14F-4D97-AF65-F5344CB8AC3E}">
        <p14:creationId xmlns:p14="http://schemas.microsoft.com/office/powerpoint/2010/main" val="36531314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4DC959-D1DA-495C-9049-F92E38718152}"/>
              </a:ext>
            </a:extLst>
          </p:cNvPr>
          <p:cNvSpPr>
            <a:spLocks noGrp="1"/>
          </p:cNvSpPr>
          <p:nvPr>
            <p:ph type="title"/>
          </p:nvPr>
        </p:nvSpPr>
        <p:spPr>
          <a:xfrm>
            <a:off x="-1" y="1"/>
            <a:ext cx="6268915" cy="731520"/>
          </a:xfrm>
        </p:spPr>
        <p:txBody>
          <a:bodyPr>
            <a:normAutofit/>
          </a:bodyPr>
          <a:lstStyle/>
          <a:p>
            <a:r>
              <a:rPr lang="en-GB" sz="4400" dirty="0"/>
              <a:t>🔄 </a:t>
            </a:r>
            <a:r>
              <a:rPr lang="en-GB" sz="4400" b="1" dirty="0"/>
              <a:t>F</a:t>
            </a:r>
            <a:r>
              <a:rPr b="1" dirty="0"/>
              <a:t>low model..</a:t>
            </a:r>
          </a:p>
        </p:txBody>
      </p:sp>
      <p:sp>
        <p:nvSpPr>
          <p:cNvPr id="3" name="TextBox 2">
            <a:extLst>
              <a:ext uri="{FF2B5EF4-FFF2-40B4-BE49-F238E27FC236}">
                <a16:creationId xmlns:a16="http://schemas.microsoft.com/office/drawing/2014/main" id="{A831D3B9-6BBB-40C9-A458-B89CFF812C7D}"/>
              </a:ext>
            </a:extLst>
          </p:cNvPr>
          <p:cNvSpPr txBox="1"/>
          <p:nvPr/>
        </p:nvSpPr>
        <p:spPr>
          <a:xfrm>
            <a:off x="4928616" y="2798064"/>
            <a:ext cx="2093976" cy="369332"/>
          </a:xfrm>
          <a:prstGeom prst="rect">
            <a:avLst/>
          </a:prstGeom>
          <a:solidFill>
            <a:srgbClr val="FF0000"/>
          </a:solidFill>
          <a:ln>
            <a:solidFill>
              <a:schemeClr val="tx1"/>
            </a:solidFill>
          </a:ln>
        </p:spPr>
        <p:txBody>
          <a:bodyPr wrap="square" rtlCol="0">
            <a:spAutoFit/>
          </a:bodyPr>
          <a:lstStyle/>
          <a:p>
            <a:r>
              <a:rPr dirty="0"/>
              <a:t>Decompressed ED</a:t>
            </a:r>
          </a:p>
        </p:txBody>
      </p:sp>
      <p:sp>
        <p:nvSpPr>
          <p:cNvPr id="4" name="TextBox 3">
            <a:extLst>
              <a:ext uri="{FF2B5EF4-FFF2-40B4-BE49-F238E27FC236}">
                <a16:creationId xmlns:a16="http://schemas.microsoft.com/office/drawing/2014/main" id="{F2626F73-63C8-4CDC-BAA1-DCF407E4F4F6}"/>
              </a:ext>
            </a:extLst>
          </p:cNvPr>
          <p:cNvSpPr txBox="1"/>
          <p:nvPr/>
        </p:nvSpPr>
        <p:spPr>
          <a:xfrm>
            <a:off x="2615184" y="2654594"/>
            <a:ext cx="715517" cy="369332"/>
          </a:xfrm>
          <a:prstGeom prst="rect">
            <a:avLst/>
          </a:prstGeom>
          <a:solidFill>
            <a:srgbClr val="FFFF00"/>
          </a:solidFill>
          <a:ln>
            <a:solidFill>
              <a:schemeClr val="tx1"/>
            </a:solidFill>
          </a:ln>
        </p:spPr>
        <p:txBody>
          <a:bodyPr wrap="none" rtlCol="0">
            <a:spAutoFit/>
          </a:bodyPr>
          <a:lstStyle/>
          <a:p>
            <a:r>
              <a:rPr dirty="0"/>
              <a:t>OPAU</a:t>
            </a:r>
          </a:p>
        </p:txBody>
      </p:sp>
      <p:sp>
        <p:nvSpPr>
          <p:cNvPr id="5" name="TextBox 4">
            <a:extLst>
              <a:ext uri="{FF2B5EF4-FFF2-40B4-BE49-F238E27FC236}">
                <a16:creationId xmlns:a16="http://schemas.microsoft.com/office/drawing/2014/main" id="{CF42329C-04FA-46FB-981B-6390F7A87B3D}"/>
              </a:ext>
            </a:extLst>
          </p:cNvPr>
          <p:cNvSpPr txBox="1"/>
          <p:nvPr/>
        </p:nvSpPr>
        <p:spPr>
          <a:xfrm>
            <a:off x="1046038" y="1734898"/>
            <a:ext cx="3619324" cy="369332"/>
          </a:xfrm>
          <a:prstGeom prst="rect">
            <a:avLst/>
          </a:prstGeom>
          <a:solidFill>
            <a:srgbClr val="FFFF00"/>
          </a:solidFill>
          <a:ln>
            <a:solidFill>
              <a:schemeClr val="tx1"/>
            </a:solidFill>
          </a:ln>
        </p:spPr>
        <p:txBody>
          <a:bodyPr wrap="none" rtlCol="0">
            <a:spAutoFit/>
          </a:bodyPr>
          <a:lstStyle/>
          <a:p>
            <a:r>
              <a:rPr dirty="0"/>
              <a:t>General Medicine &gt;48 </a:t>
            </a:r>
            <a:r>
              <a:rPr lang="en-GB" dirty="0"/>
              <a:t>hrs.</a:t>
            </a:r>
            <a:r>
              <a:rPr dirty="0"/>
              <a:t>.-Anglesey</a:t>
            </a:r>
          </a:p>
        </p:txBody>
      </p:sp>
      <p:sp>
        <p:nvSpPr>
          <p:cNvPr id="6" name="TextBox 5">
            <a:extLst>
              <a:ext uri="{FF2B5EF4-FFF2-40B4-BE49-F238E27FC236}">
                <a16:creationId xmlns:a16="http://schemas.microsoft.com/office/drawing/2014/main" id="{4F379920-227C-4D0E-A7C7-4FDE18C4D8BA}"/>
              </a:ext>
            </a:extLst>
          </p:cNvPr>
          <p:cNvSpPr txBox="1"/>
          <p:nvPr/>
        </p:nvSpPr>
        <p:spPr>
          <a:xfrm>
            <a:off x="3742600" y="927671"/>
            <a:ext cx="4601324" cy="369332"/>
          </a:xfrm>
          <a:prstGeom prst="rect">
            <a:avLst/>
          </a:prstGeom>
          <a:solidFill>
            <a:srgbClr val="FFFF00"/>
          </a:solidFill>
          <a:ln>
            <a:solidFill>
              <a:schemeClr val="tx1"/>
            </a:solidFill>
          </a:ln>
        </p:spPr>
        <p:txBody>
          <a:bodyPr wrap="none" rtlCol="0">
            <a:spAutoFit/>
          </a:bodyPr>
          <a:lstStyle/>
          <a:p>
            <a:r>
              <a:rPr dirty="0"/>
              <a:t>General Medicine assessment &amp; &lt;48 </a:t>
            </a:r>
            <a:r>
              <a:rPr lang="en-GB" dirty="0"/>
              <a:t>hrs.</a:t>
            </a:r>
            <a:r>
              <a:rPr dirty="0"/>
              <a:t>.-AMU</a:t>
            </a:r>
          </a:p>
        </p:txBody>
      </p:sp>
      <p:sp>
        <p:nvSpPr>
          <p:cNvPr id="7" name="TextBox 6">
            <a:extLst>
              <a:ext uri="{FF2B5EF4-FFF2-40B4-BE49-F238E27FC236}">
                <a16:creationId xmlns:a16="http://schemas.microsoft.com/office/drawing/2014/main" id="{97BC3207-E8BD-4A9D-B219-CF621DF70A80}"/>
              </a:ext>
            </a:extLst>
          </p:cNvPr>
          <p:cNvSpPr txBox="1"/>
          <p:nvPr/>
        </p:nvSpPr>
        <p:spPr>
          <a:xfrm>
            <a:off x="1841566" y="3620994"/>
            <a:ext cx="1730089" cy="369332"/>
          </a:xfrm>
          <a:prstGeom prst="rect">
            <a:avLst/>
          </a:prstGeom>
          <a:solidFill>
            <a:srgbClr val="FF99FF"/>
          </a:solidFill>
          <a:ln>
            <a:solidFill>
              <a:schemeClr val="tx1"/>
            </a:solidFill>
          </a:ln>
        </p:spPr>
        <p:txBody>
          <a:bodyPr wrap="none" rtlCol="0">
            <a:spAutoFit/>
          </a:bodyPr>
          <a:lstStyle/>
          <a:p>
            <a:r>
              <a:rPr dirty="0"/>
              <a:t>Critical Care DTA</a:t>
            </a:r>
          </a:p>
        </p:txBody>
      </p:sp>
      <p:sp>
        <p:nvSpPr>
          <p:cNvPr id="8" name="TextBox 7">
            <a:extLst>
              <a:ext uri="{FF2B5EF4-FFF2-40B4-BE49-F238E27FC236}">
                <a16:creationId xmlns:a16="http://schemas.microsoft.com/office/drawing/2014/main" id="{DBC8CA47-D3C6-44AE-86CF-A8AA759558CF}"/>
              </a:ext>
            </a:extLst>
          </p:cNvPr>
          <p:cNvSpPr txBox="1"/>
          <p:nvPr/>
        </p:nvSpPr>
        <p:spPr>
          <a:xfrm>
            <a:off x="8465593" y="3620994"/>
            <a:ext cx="2472038" cy="646331"/>
          </a:xfrm>
          <a:prstGeom prst="rect">
            <a:avLst/>
          </a:prstGeom>
          <a:solidFill>
            <a:srgbClr val="FFFF00"/>
          </a:solidFill>
          <a:ln>
            <a:solidFill>
              <a:schemeClr val="tx1"/>
            </a:solidFill>
          </a:ln>
        </p:spPr>
        <p:txBody>
          <a:bodyPr wrap="square" rtlCol="0">
            <a:spAutoFit/>
          </a:bodyPr>
          <a:lstStyle/>
          <a:p>
            <a:r>
              <a:rPr dirty="0"/>
              <a:t>clinically optimized patients Ward E/IDH*</a:t>
            </a:r>
          </a:p>
        </p:txBody>
      </p:sp>
      <p:sp>
        <p:nvSpPr>
          <p:cNvPr id="9" name="TextBox 8">
            <a:extLst>
              <a:ext uri="{FF2B5EF4-FFF2-40B4-BE49-F238E27FC236}">
                <a16:creationId xmlns:a16="http://schemas.microsoft.com/office/drawing/2014/main" id="{5A710490-A096-475C-BE6B-C9C4F82640A8}"/>
              </a:ext>
            </a:extLst>
          </p:cNvPr>
          <p:cNvSpPr txBox="1"/>
          <p:nvPr/>
        </p:nvSpPr>
        <p:spPr>
          <a:xfrm>
            <a:off x="8620507" y="2498343"/>
            <a:ext cx="666080" cy="369332"/>
          </a:xfrm>
          <a:prstGeom prst="rect">
            <a:avLst/>
          </a:prstGeom>
          <a:solidFill>
            <a:srgbClr val="FFFF00"/>
          </a:solidFill>
          <a:ln>
            <a:solidFill>
              <a:schemeClr val="tx1"/>
            </a:solidFill>
          </a:ln>
        </p:spPr>
        <p:txBody>
          <a:bodyPr wrap="none" rtlCol="0">
            <a:spAutoFit/>
          </a:bodyPr>
          <a:lstStyle/>
          <a:p>
            <a:r>
              <a:rPr dirty="0"/>
              <a:t>SDEC</a:t>
            </a:r>
          </a:p>
        </p:txBody>
      </p:sp>
      <p:sp>
        <p:nvSpPr>
          <p:cNvPr id="10" name="TextBox 9">
            <a:extLst>
              <a:ext uri="{FF2B5EF4-FFF2-40B4-BE49-F238E27FC236}">
                <a16:creationId xmlns:a16="http://schemas.microsoft.com/office/drawing/2014/main" id="{FB67C7FD-2F57-4822-BBC4-8BEF042DE93F}"/>
              </a:ext>
            </a:extLst>
          </p:cNvPr>
          <p:cNvSpPr txBox="1"/>
          <p:nvPr/>
        </p:nvSpPr>
        <p:spPr>
          <a:xfrm>
            <a:off x="8004048" y="1550232"/>
            <a:ext cx="1787733" cy="369332"/>
          </a:xfrm>
          <a:prstGeom prst="rect">
            <a:avLst/>
          </a:prstGeom>
          <a:solidFill>
            <a:srgbClr val="FFFF00"/>
          </a:solidFill>
          <a:ln>
            <a:solidFill>
              <a:schemeClr val="tx1"/>
            </a:solidFill>
          </a:ln>
        </p:spPr>
        <p:txBody>
          <a:bodyPr wrap="none" rtlCol="0">
            <a:spAutoFit/>
          </a:bodyPr>
          <a:lstStyle/>
          <a:p>
            <a:r>
              <a:rPr dirty="0"/>
              <a:t>Specialty Wards*</a:t>
            </a:r>
          </a:p>
        </p:txBody>
      </p:sp>
      <p:sp>
        <p:nvSpPr>
          <p:cNvPr id="11" name="TextBox 10">
            <a:extLst>
              <a:ext uri="{FF2B5EF4-FFF2-40B4-BE49-F238E27FC236}">
                <a16:creationId xmlns:a16="http://schemas.microsoft.com/office/drawing/2014/main" id="{D6672916-0D78-429B-AD48-CD24F8099444}"/>
              </a:ext>
            </a:extLst>
          </p:cNvPr>
          <p:cNvSpPr txBox="1"/>
          <p:nvPr/>
        </p:nvSpPr>
        <p:spPr>
          <a:xfrm>
            <a:off x="4549946" y="5422392"/>
            <a:ext cx="2871216" cy="369332"/>
          </a:xfrm>
          <a:prstGeom prst="rect">
            <a:avLst/>
          </a:prstGeom>
          <a:solidFill>
            <a:srgbClr val="92D050"/>
          </a:solidFill>
          <a:ln>
            <a:solidFill>
              <a:schemeClr val="tx1"/>
            </a:solidFill>
          </a:ln>
        </p:spPr>
        <p:txBody>
          <a:bodyPr wrap="square" rtlCol="0">
            <a:spAutoFit/>
          </a:bodyPr>
          <a:lstStyle/>
          <a:p>
            <a:r>
              <a:rPr dirty="0"/>
              <a:t>UEC Care Co-Ordination Hub</a:t>
            </a:r>
          </a:p>
        </p:txBody>
      </p:sp>
      <p:cxnSp>
        <p:nvCxnSpPr>
          <p:cNvPr id="13" name="Straight Arrow Connector 12">
            <a:extLst>
              <a:ext uri="{FF2B5EF4-FFF2-40B4-BE49-F238E27FC236}">
                <a16:creationId xmlns:a16="http://schemas.microsoft.com/office/drawing/2014/main" id="{AB9E81E0-57AF-46C7-B44F-38F34C5C6D6E}"/>
              </a:ext>
            </a:extLst>
          </p:cNvPr>
          <p:cNvCxnSpPr>
            <a:stCxn id="3" idx="0"/>
            <a:endCxn id="6" idx="2"/>
          </p:cNvCxnSpPr>
          <p:nvPr/>
        </p:nvCxnSpPr>
        <p:spPr>
          <a:xfrm flipV="1">
            <a:off x="5975604" y="1297003"/>
            <a:ext cx="67658" cy="150106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7C67A425-DEFE-41BD-8706-6AE62331839D}"/>
              </a:ext>
            </a:extLst>
          </p:cNvPr>
          <p:cNvCxnSpPr>
            <a:stCxn id="3" idx="0"/>
            <a:endCxn id="5" idx="2"/>
          </p:cNvCxnSpPr>
          <p:nvPr/>
        </p:nvCxnSpPr>
        <p:spPr>
          <a:xfrm flipH="1" flipV="1">
            <a:off x="2855700" y="2104230"/>
            <a:ext cx="3119904" cy="69383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D4E24513-F02B-40CB-9723-99D66E553993}"/>
              </a:ext>
            </a:extLst>
          </p:cNvPr>
          <p:cNvCxnSpPr>
            <a:stCxn id="3" idx="0"/>
            <a:endCxn id="10" idx="2"/>
          </p:cNvCxnSpPr>
          <p:nvPr/>
        </p:nvCxnSpPr>
        <p:spPr>
          <a:xfrm flipV="1">
            <a:off x="5975604" y="1919564"/>
            <a:ext cx="2922311" cy="8785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1EA4A304-409A-42D2-8A77-4A31FA84085F}"/>
              </a:ext>
            </a:extLst>
          </p:cNvPr>
          <p:cNvCxnSpPr>
            <a:stCxn id="3" idx="3"/>
            <a:endCxn id="9" idx="1"/>
          </p:cNvCxnSpPr>
          <p:nvPr/>
        </p:nvCxnSpPr>
        <p:spPr>
          <a:xfrm flipV="1">
            <a:off x="7022592" y="2683009"/>
            <a:ext cx="1597915" cy="29972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CC26F3CE-F839-4AC3-8FF5-42DFC4BF9395}"/>
              </a:ext>
            </a:extLst>
          </p:cNvPr>
          <p:cNvCxnSpPr>
            <a:stCxn id="3" idx="1"/>
            <a:endCxn id="4" idx="3"/>
          </p:cNvCxnSpPr>
          <p:nvPr/>
        </p:nvCxnSpPr>
        <p:spPr>
          <a:xfrm flipH="1" flipV="1">
            <a:off x="3330701" y="2839260"/>
            <a:ext cx="1597915" cy="14347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D4EA17E7-950E-46CF-8633-AE940CD21AA9}"/>
              </a:ext>
            </a:extLst>
          </p:cNvPr>
          <p:cNvCxnSpPr>
            <a:stCxn id="3" idx="1"/>
            <a:endCxn id="7" idx="3"/>
          </p:cNvCxnSpPr>
          <p:nvPr/>
        </p:nvCxnSpPr>
        <p:spPr>
          <a:xfrm flipH="1">
            <a:off x="3571655" y="2982730"/>
            <a:ext cx="1356961" cy="8229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6A47FB6F-D537-47D1-A7BA-E291667E6F95}"/>
              </a:ext>
            </a:extLst>
          </p:cNvPr>
          <p:cNvCxnSpPr>
            <a:cxnSpLocks/>
            <a:stCxn id="3" idx="3"/>
            <a:endCxn id="8" idx="1"/>
          </p:cNvCxnSpPr>
          <p:nvPr/>
        </p:nvCxnSpPr>
        <p:spPr>
          <a:xfrm>
            <a:off x="7022592" y="2982730"/>
            <a:ext cx="1443001" cy="9614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35DF9263-972C-4CD0-AD3D-6C573BE90979}"/>
              </a:ext>
            </a:extLst>
          </p:cNvPr>
          <p:cNvCxnSpPr>
            <a:stCxn id="6" idx="3"/>
            <a:endCxn id="10" idx="0"/>
          </p:cNvCxnSpPr>
          <p:nvPr/>
        </p:nvCxnSpPr>
        <p:spPr>
          <a:xfrm>
            <a:off x="8343924" y="1112337"/>
            <a:ext cx="553991" cy="437895"/>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CE69BACA-EBB7-4178-A463-80CB3E58604E}"/>
              </a:ext>
            </a:extLst>
          </p:cNvPr>
          <p:cNvCxnSpPr>
            <a:stCxn id="6" idx="1"/>
            <a:endCxn id="5" idx="0"/>
          </p:cNvCxnSpPr>
          <p:nvPr/>
        </p:nvCxnSpPr>
        <p:spPr>
          <a:xfrm flipH="1">
            <a:off x="2855700" y="1112337"/>
            <a:ext cx="886900" cy="622561"/>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35DB6D71-6A57-484E-839E-3BC4486589B7}"/>
              </a:ext>
            </a:extLst>
          </p:cNvPr>
          <p:cNvCxnSpPr>
            <a:cxnSpLocks/>
            <a:stCxn id="6" idx="2"/>
            <a:endCxn id="8" idx="0"/>
          </p:cNvCxnSpPr>
          <p:nvPr/>
        </p:nvCxnSpPr>
        <p:spPr>
          <a:xfrm>
            <a:off x="6043262" y="1297003"/>
            <a:ext cx="3658350" cy="2323991"/>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42" name="TextBox 41">
            <a:extLst>
              <a:ext uri="{FF2B5EF4-FFF2-40B4-BE49-F238E27FC236}">
                <a16:creationId xmlns:a16="http://schemas.microsoft.com/office/drawing/2014/main" id="{17F505B4-B96E-4A08-ACDB-FC178E085A65}"/>
              </a:ext>
            </a:extLst>
          </p:cNvPr>
          <p:cNvSpPr txBox="1"/>
          <p:nvPr/>
        </p:nvSpPr>
        <p:spPr>
          <a:xfrm>
            <a:off x="149352" y="4745736"/>
            <a:ext cx="11893296" cy="369332"/>
          </a:xfrm>
          <a:prstGeom prst="rect">
            <a:avLst/>
          </a:prstGeom>
          <a:noFill/>
        </p:spPr>
        <p:txBody>
          <a:bodyPr wrap="square" rtlCol="0">
            <a:spAutoFit/>
          </a:bodyPr>
          <a:lstStyle/>
          <a:p>
            <a:r>
              <a:rPr dirty="0"/>
              <a:t>______________________________________________________________________________________________________</a:t>
            </a:r>
          </a:p>
        </p:txBody>
      </p:sp>
      <p:sp>
        <p:nvSpPr>
          <p:cNvPr id="43" name="TextBox 42">
            <a:extLst>
              <a:ext uri="{FF2B5EF4-FFF2-40B4-BE49-F238E27FC236}">
                <a16:creationId xmlns:a16="http://schemas.microsoft.com/office/drawing/2014/main" id="{C9C71509-3F03-470D-AD70-26C056011061}"/>
              </a:ext>
            </a:extLst>
          </p:cNvPr>
          <p:cNvSpPr txBox="1"/>
          <p:nvPr/>
        </p:nvSpPr>
        <p:spPr>
          <a:xfrm>
            <a:off x="149352" y="4499494"/>
            <a:ext cx="5605272" cy="369332"/>
          </a:xfrm>
          <a:prstGeom prst="rect">
            <a:avLst/>
          </a:prstGeom>
          <a:noFill/>
        </p:spPr>
        <p:txBody>
          <a:bodyPr wrap="square" rtlCol="0">
            <a:spAutoFit/>
          </a:bodyPr>
          <a:lstStyle/>
          <a:p>
            <a:r>
              <a:rPr dirty="0"/>
              <a:t>* Specialty Wards/Ward E: Your next patient flow model</a:t>
            </a:r>
          </a:p>
        </p:txBody>
      </p:sp>
    </p:spTree>
    <p:extLst>
      <p:ext uri="{BB962C8B-B14F-4D97-AF65-F5344CB8AC3E}">
        <p14:creationId xmlns:p14="http://schemas.microsoft.com/office/powerpoint/2010/main" val="26939127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360363"/>
            <a:ext cx="9144000" cy="398651"/>
          </a:xfrm>
        </p:spPr>
        <p:txBody>
          <a:bodyPr>
            <a:normAutofit/>
          </a:bodyPr>
          <a:lstStyle/>
          <a:p>
            <a:r>
              <a:rPr lang="en-GB" sz="2000" dirty="0"/>
              <a:t>Anglesey Ward PDSAs</a:t>
            </a:r>
            <a:endParaRPr lang="en-GB" sz="2000"/>
          </a:p>
        </p:txBody>
      </p:sp>
      <p:sp>
        <p:nvSpPr>
          <p:cNvPr id="3" name="Subtitle 2"/>
          <p:cNvSpPr>
            <a:spLocks noGrp="1"/>
          </p:cNvSpPr>
          <p:nvPr>
            <p:ph type="subTitle" idx="1"/>
          </p:nvPr>
        </p:nvSpPr>
        <p:spPr>
          <a:xfrm>
            <a:off x="1524000" y="760683"/>
            <a:ext cx="9144000" cy="364237"/>
          </a:xfrm>
        </p:spPr>
        <p:txBody>
          <a:bodyPr vert="horz" lIns="91440" tIns="45720" rIns="91440" bIns="45720" rtlCol="0" anchor="t">
            <a:normAutofit lnSpcReduction="10000"/>
          </a:bodyPr>
          <a:lstStyle/>
          <a:p>
            <a:r>
              <a:rPr lang="en-GB" sz="2000" dirty="0"/>
              <a:t>Schedule</a:t>
            </a:r>
          </a:p>
        </p:txBody>
      </p:sp>
      <p:sp>
        <p:nvSpPr>
          <p:cNvPr id="7" name="TextBox 6">
            <a:extLst>
              <a:ext uri="{FF2B5EF4-FFF2-40B4-BE49-F238E27FC236}">
                <a16:creationId xmlns:a16="http://schemas.microsoft.com/office/drawing/2014/main" id="{D62594C2-D740-46BB-2065-93E85E60E9B7}"/>
              </a:ext>
            </a:extLst>
          </p:cNvPr>
          <p:cNvSpPr txBox="1"/>
          <p:nvPr/>
        </p:nvSpPr>
        <p:spPr>
          <a:xfrm>
            <a:off x="705111" y="1657150"/>
            <a:ext cx="2795844" cy="427809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Aptos" panose="020B0004020202020204"/>
                <a:ea typeface="+mn-ea"/>
                <a:cs typeface="+mn-cs"/>
              </a:rPr>
              <a:t>ANGLESEY WARD</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dirty="0">
              <a:ln>
                <a:noFill/>
              </a:ln>
              <a:solidFill>
                <a:prstClr val="black"/>
              </a:solidFill>
              <a:effectLst/>
              <a:uLnTx/>
              <a:uFillTx/>
              <a:latin typeface="Aptos" panose="020B00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Aptos" panose="020B0004020202020204"/>
                <a:ea typeface="+mn-ea"/>
                <a:cs typeface="+mn-cs"/>
              </a:rPr>
              <a:t>ED ASSESS/REF TO MED</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dirty="0">
              <a:ln>
                <a:noFill/>
              </a:ln>
              <a:solidFill>
                <a:prstClr val="black"/>
              </a:solidFill>
              <a:effectLst/>
              <a:uLnTx/>
              <a:uFillTx/>
              <a:latin typeface="Aptos" panose="020B00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Aptos" panose="020B0004020202020204"/>
                <a:ea typeface="+mn-ea"/>
                <a:cs typeface="+mn-cs"/>
              </a:rPr>
              <a:t>AMU (YELLOW)  CHANGE OF MODEL</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dirty="0">
              <a:ln>
                <a:noFill/>
              </a:ln>
              <a:solidFill>
                <a:prstClr val="black"/>
              </a:solidFill>
              <a:effectLst/>
              <a:uLnTx/>
              <a:uFillTx/>
              <a:latin typeface="Aptos" panose="020B00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Aptos" panose="020B0004020202020204"/>
                <a:ea typeface="+mn-ea"/>
                <a:cs typeface="+mn-cs"/>
              </a:rPr>
              <a:t>SPEC ASSESS/ASSIGN TO SPECIALITY</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dirty="0">
              <a:ln>
                <a:noFill/>
              </a:ln>
              <a:solidFill>
                <a:prstClr val="black"/>
              </a:solidFill>
              <a:effectLst/>
              <a:uLnTx/>
              <a:uFillTx/>
              <a:latin typeface="Aptos" panose="020B00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Aptos" panose="020B0004020202020204"/>
                <a:ea typeface="+mn-ea"/>
                <a:cs typeface="+mn-cs"/>
              </a:rPr>
              <a:t>7 DAY SDEC</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dirty="0">
              <a:ln>
                <a:noFill/>
              </a:ln>
              <a:solidFill>
                <a:prstClr val="black"/>
              </a:solidFill>
              <a:effectLst/>
              <a:uLnTx/>
              <a:uFillTx/>
              <a:latin typeface="Aptos" panose="020B00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Aptos" panose="020B0004020202020204"/>
                <a:ea typeface="+mn-ea"/>
                <a:cs typeface="+mn-cs"/>
              </a:rPr>
              <a:t>CRITERIA TO RESIDE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dirty="0">
              <a:ln>
                <a:noFill/>
              </a:ln>
              <a:solidFill>
                <a:prstClr val="black"/>
              </a:solidFill>
              <a:effectLst/>
              <a:uLnTx/>
              <a:uFillTx/>
              <a:latin typeface="Aptos" panose="020B00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Aptos" panose="020B0004020202020204"/>
                <a:ea typeface="+mn-ea"/>
                <a:cs typeface="+mn-cs"/>
              </a:rPr>
              <a:t>YOUR NEXT PATIENT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dirty="0">
              <a:ln>
                <a:noFill/>
              </a:ln>
              <a:solidFill>
                <a:prstClr val="black"/>
              </a:solidFill>
              <a:effectLst/>
              <a:uLnTx/>
              <a:uFillTx/>
              <a:latin typeface="Aptos" panose="020B00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Aptos" panose="020B0004020202020204"/>
                <a:ea typeface="+mn-ea"/>
                <a:cs typeface="+mn-cs"/>
              </a:rPr>
              <a:t>CRITERIA LED DISCHARGE</a:t>
            </a:r>
          </a:p>
        </p:txBody>
      </p:sp>
      <p:sp>
        <p:nvSpPr>
          <p:cNvPr id="10" name="Rectangle: Rounded Corners 9">
            <a:extLst>
              <a:ext uri="{FF2B5EF4-FFF2-40B4-BE49-F238E27FC236}">
                <a16:creationId xmlns:a16="http://schemas.microsoft.com/office/drawing/2014/main" id="{DF65A6F0-EA0F-ECFB-FEBD-AA922213F575}"/>
              </a:ext>
            </a:extLst>
          </p:cNvPr>
          <p:cNvSpPr/>
          <p:nvPr/>
        </p:nvSpPr>
        <p:spPr>
          <a:xfrm>
            <a:off x="3683921" y="1123626"/>
            <a:ext cx="1056466" cy="384874"/>
          </a:xfrm>
          <a:prstGeom prst="round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ptos" panose="020B0004020202020204"/>
                <a:ea typeface="+mn-ea"/>
                <a:cs typeface="+mn-cs"/>
              </a:rPr>
              <a:t>2.6.25</a:t>
            </a:r>
          </a:p>
        </p:txBody>
      </p:sp>
      <p:sp>
        <p:nvSpPr>
          <p:cNvPr id="11" name="Rectangle: Rounded Corners 10">
            <a:extLst>
              <a:ext uri="{FF2B5EF4-FFF2-40B4-BE49-F238E27FC236}">
                <a16:creationId xmlns:a16="http://schemas.microsoft.com/office/drawing/2014/main" id="{927B624B-5A31-1905-C262-6B3617A91A0A}"/>
              </a:ext>
            </a:extLst>
          </p:cNvPr>
          <p:cNvSpPr/>
          <p:nvPr/>
        </p:nvSpPr>
        <p:spPr>
          <a:xfrm>
            <a:off x="4988361" y="1123625"/>
            <a:ext cx="1082297" cy="359044"/>
          </a:xfrm>
          <a:prstGeom prst="round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ptos" panose="020B0004020202020204"/>
                <a:ea typeface="+mn-ea"/>
                <a:cs typeface="+mn-cs"/>
              </a:rPr>
              <a:t>9.6.25</a:t>
            </a:r>
          </a:p>
        </p:txBody>
      </p:sp>
      <p:sp>
        <p:nvSpPr>
          <p:cNvPr id="12" name="Rectangle: Rounded Corners 11">
            <a:extLst>
              <a:ext uri="{FF2B5EF4-FFF2-40B4-BE49-F238E27FC236}">
                <a16:creationId xmlns:a16="http://schemas.microsoft.com/office/drawing/2014/main" id="{D5ADC92E-61AD-60DE-82D4-7CF647FAF902}"/>
              </a:ext>
            </a:extLst>
          </p:cNvPr>
          <p:cNvSpPr/>
          <p:nvPr/>
        </p:nvSpPr>
        <p:spPr>
          <a:xfrm>
            <a:off x="6279886" y="1110709"/>
            <a:ext cx="1069382" cy="384874"/>
          </a:xfrm>
          <a:prstGeom prst="round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ptos" panose="020B0004020202020204"/>
                <a:ea typeface="+mn-ea"/>
                <a:cs typeface="+mn-cs"/>
              </a:rPr>
              <a:t>16.6.25</a:t>
            </a:r>
          </a:p>
        </p:txBody>
      </p:sp>
      <p:sp>
        <p:nvSpPr>
          <p:cNvPr id="13" name="Rectangle: Rounded Corners 12">
            <a:extLst>
              <a:ext uri="{FF2B5EF4-FFF2-40B4-BE49-F238E27FC236}">
                <a16:creationId xmlns:a16="http://schemas.microsoft.com/office/drawing/2014/main" id="{82ABE29E-A666-431E-FAFA-DE128C95895B}"/>
              </a:ext>
            </a:extLst>
          </p:cNvPr>
          <p:cNvSpPr/>
          <p:nvPr/>
        </p:nvSpPr>
        <p:spPr>
          <a:xfrm>
            <a:off x="7519749" y="1123624"/>
            <a:ext cx="1056466" cy="384874"/>
          </a:xfrm>
          <a:prstGeom prst="round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ptos" panose="020B0004020202020204"/>
                <a:ea typeface="+mn-ea"/>
                <a:cs typeface="+mn-cs"/>
              </a:rPr>
              <a:t>23.6.25</a:t>
            </a:r>
            <a:endParaRPr kumimoji="0" lang="en-US" sz="1800" b="0" i="0" u="none" strike="noStrike" kern="1200" cap="none" spc="0" normalizeH="0" baseline="0" noProof="0" dirty="0">
              <a:ln>
                <a:noFill/>
              </a:ln>
              <a:solidFill>
                <a:prstClr val="white"/>
              </a:solidFill>
              <a:effectLst/>
              <a:uLnTx/>
              <a:uFillTx/>
              <a:latin typeface="Aptos" panose="020B0004020202020204"/>
              <a:ea typeface="+mn-ea"/>
              <a:cs typeface="+mn-cs"/>
            </a:endParaRPr>
          </a:p>
        </p:txBody>
      </p:sp>
      <p:sp>
        <p:nvSpPr>
          <p:cNvPr id="14" name="Rectangle: Rounded Corners 13">
            <a:extLst>
              <a:ext uri="{FF2B5EF4-FFF2-40B4-BE49-F238E27FC236}">
                <a16:creationId xmlns:a16="http://schemas.microsoft.com/office/drawing/2014/main" id="{94E33549-5397-7665-F9E7-C55241C7A9EE}"/>
              </a:ext>
            </a:extLst>
          </p:cNvPr>
          <p:cNvSpPr/>
          <p:nvPr/>
        </p:nvSpPr>
        <p:spPr>
          <a:xfrm>
            <a:off x="8785445" y="1123624"/>
            <a:ext cx="1056466" cy="384874"/>
          </a:xfrm>
          <a:prstGeom prst="round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ptos" panose="020B0004020202020204"/>
                <a:ea typeface="+mn-ea"/>
                <a:cs typeface="+mn-cs"/>
              </a:rPr>
              <a:t>30.6.25</a:t>
            </a:r>
          </a:p>
        </p:txBody>
      </p:sp>
      <p:sp>
        <p:nvSpPr>
          <p:cNvPr id="15" name="Rectangle: Rounded Corners 14">
            <a:extLst>
              <a:ext uri="{FF2B5EF4-FFF2-40B4-BE49-F238E27FC236}">
                <a16:creationId xmlns:a16="http://schemas.microsoft.com/office/drawing/2014/main" id="{8FBFD243-7A27-5C73-7F25-1E293AD188B6}"/>
              </a:ext>
            </a:extLst>
          </p:cNvPr>
          <p:cNvSpPr/>
          <p:nvPr/>
        </p:nvSpPr>
        <p:spPr>
          <a:xfrm>
            <a:off x="10038225" y="1110710"/>
            <a:ext cx="1069382" cy="384874"/>
          </a:xfrm>
          <a:prstGeom prst="round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ptos" panose="020B0004020202020204"/>
                <a:ea typeface="+mn-ea"/>
                <a:cs typeface="+mn-cs"/>
              </a:rPr>
              <a:t>7.7.25</a:t>
            </a:r>
          </a:p>
        </p:txBody>
      </p:sp>
      <p:sp>
        <p:nvSpPr>
          <p:cNvPr id="16" name="Rectangle: Rounded Corners 15">
            <a:extLst>
              <a:ext uri="{FF2B5EF4-FFF2-40B4-BE49-F238E27FC236}">
                <a16:creationId xmlns:a16="http://schemas.microsoft.com/office/drawing/2014/main" id="{EAB7920B-0E1F-42E0-A43C-063AC983DE5F}"/>
              </a:ext>
            </a:extLst>
          </p:cNvPr>
          <p:cNvSpPr/>
          <p:nvPr/>
        </p:nvSpPr>
        <p:spPr>
          <a:xfrm>
            <a:off x="700496" y="1110711"/>
            <a:ext cx="2787110" cy="359044"/>
          </a:xfrm>
          <a:prstGeom prst="round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ptos" panose="020B0004020202020204"/>
                <a:ea typeface="+mn-ea"/>
                <a:cs typeface="+mn-cs"/>
              </a:rPr>
              <a:t>W/C</a:t>
            </a:r>
          </a:p>
        </p:txBody>
      </p:sp>
      <p:sp>
        <p:nvSpPr>
          <p:cNvPr id="17" name="Rectangle: Rounded Corners 16">
            <a:extLst>
              <a:ext uri="{FF2B5EF4-FFF2-40B4-BE49-F238E27FC236}">
                <a16:creationId xmlns:a16="http://schemas.microsoft.com/office/drawing/2014/main" id="{ABFEB12E-044F-A3D5-85E0-E6FB24FCF35F}"/>
              </a:ext>
            </a:extLst>
          </p:cNvPr>
          <p:cNvSpPr/>
          <p:nvPr/>
        </p:nvSpPr>
        <p:spPr>
          <a:xfrm>
            <a:off x="3678693" y="1606719"/>
            <a:ext cx="7408128" cy="444222"/>
          </a:xfrm>
          <a:prstGeom prst="roundRect">
            <a:avLst/>
          </a:prstGeom>
          <a:solidFill>
            <a:schemeClr val="accent3">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ptos" panose="020B0004020202020204"/>
              <a:ea typeface="+mn-ea"/>
              <a:cs typeface="+mn-cs"/>
            </a:endParaRPr>
          </a:p>
        </p:txBody>
      </p:sp>
      <p:sp>
        <p:nvSpPr>
          <p:cNvPr id="18" name="Rectangle: Rounded Corners 17">
            <a:extLst>
              <a:ext uri="{FF2B5EF4-FFF2-40B4-BE49-F238E27FC236}">
                <a16:creationId xmlns:a16="http://schemas.microsoft.com/office/drawing/2014/main" id="{12605B05-CDAB-795D-95C2-FAA98964B5E4}"/>
              </a:ext>
            </a:extLst>
          </p:cNvPr>
          <p:cNvSpPr/>
          <p:nvPr/>
        </p:nvSpPr>
        <p:spPr>
          <a:xfrm>
            <a:off x="6281575" y="2105201"/>
            <a:ext cx="1107639" cy="444222"/>
          </a:xfrm>
          <a:prstGeom prst="roundRect">
            <a:avLst/>
          </a:prstGeom>
          <a:solidFill>
            <a:schemeClr val="accent3">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ptos" panose="020B0004020202020204"/>
              <a:ea typeface="+mn-ea"/>
              <a:cs typeface="+mn-cs"/>
            </a:endParaRPr>
          </a:p>
        </p:txBody>
      </p:sp>
      <p:sp>
        <p:nvSpPr>
          <p:cNvPr id="19" name="Rectangle: Rounded Corners 18">
            <a:extLst>
              <a:ext uri="{FF2B5EF4-FFF2-40B4-BE49-F238E27FC236}">
                <a16:creationId xmlns:a16="http://schemas.microsoft.com/office/drawing/2014/main" id="{67CE0B70-163F-829D-F0C0-A112E0BB60DB}"/>
              </a:ext>
            </a:extLst>
          </p:cNvPr>
          <p:cNvSpPr/>
          <p:nvPr/>
        </p:nvSpPr>
        <p:spPr>
          <a:xfrm>
            <a:off x="6302990" y="2724130"/>
            <a:ext cx="4816120" cy="447647"/>
          </a:xfrm>
          <a:prstGeom prst="roundRect">
            <a:avLst/>
          </a:prstGeom>
          <a:solidFill>
            <a:schemeClr val="accent3">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ptos" panose="020B0004020202020204"/>
              <a:ea typeface="+mn-ea"/>
              <a:cs typeface="+mn-cs"/>
            </a:endParaRPr>
          </a:p>
        </p:txBody>
      </p:sp>
      <p:sp>
        <p:nvSpPr>
          <p:cNvPr id="20" name="Rectangle: Rounded Corners 19">
            <a:extLst>
              <a:ext uri="{FF2B5EF4-FFF2-40B4-BE49-F238E27FC236}">
                <a16:creationId xmlns:a16="http://schemas.microsoft.com/office/drawing/2014/main" id="{BDE68703-F490-A288-1354-E84F17C253DD}"/>
              </a:ext>
            </a:extLst>
          </p:cNvPr>
          <p:cNvSpPr/>
          <p:nvPr/>
        </p:nvSpPr>
        <p:spPr>
          <a:xfrm>
            <a:off x="4993757" y="3309613"/>
            <a:ext cx="6105979" cy="583120"/>
          </a:xfrm>
          <a:prstGeom prst="roundRect">
            <a:avLst/>
          </a:prstGeom>
          <a:solidFill>
            <a:schemeClr val="accent3">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ptos" panose="020B0004020202020204"/>
              <a:ea typeface="+mn-ea"/>
              <a:cs typeface="+mn-cs"/>
            </a:endParaRPr>
          </a:p>
        </p:txBody>
      </p:sp>
      <p:sp>
        <p:nvSpPr>
          <p:cNvPr id="21" name="Rectangle: Rounded Corners 20">
            <a:extLst>
              <a:ext uri="{FF2B5EF4-FFF2-40B4-BE49-F238E27FC236}">
                <a16:creationId xmlns:a16="http://schemas.microsoft.com/office/drawing/2014/main" id="{C25AFDDE-7E71-637B-633C-6378B3C07A94}"/>
              </a:ext>
            </a:extLst>
          </p:cNvPr>
          <p:cNvSpPr/>
          <p:nvPr/>
        </p:nvSpPr>
        <p:spPr>
          <a:xfrm>
            <a:off x="3685152" y="3986323"/>
            <a:ext cx="7433957" cy="444222"/>
          </a:xfrm>
          <a:prstGeom prst="roundRect">
            <a:avLst/>
          </a:prstGeom>
          <a:solidFill>
            <a:schemeClr val="accent3">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ptos" panose="020B0004020202020204"/>
              <a:ea typeface="+mn-ea"/>
              <a:cs typeface="+mn-cs"/>
            </a:endParaRPr>
          </a:p>
        </p:txBody>
      </p:sp>
      <p:sp>
        <p:nvSpPr>
          <p:cNvPr id="22" name="Rectangle: Rounded Corners 21">
            <a:extLst>
              <a:ext uri="{FF2B5EF4-FFF2-40B4-BE49-F238E27FC236}">
                <a16:creationId xmlns:a16="http://schemas.microsoft.com/office/drawing/2014/main" id="{CEBEB313-BE46-D06E-C950-8D660560A8F5}"/>
              </a:ext>
            </a:extLst>
          </p:cNvPr>
          <p:cNvSpPr/>
          <p:nvPr/>
        </p:nvSpPr>
        <p:spPr>
          <a:xfrm>
            <a:off x="6299258" y="4506929"/>
            <a:ext cx="4819851" cy="400927"/>
          </a:xfrm>
          <a:prstGeom prst="roundRect">
            <a:avLst/>
          </a:prstGeom>
          <a:solidFill>
            <a:schemeClr val="accent3">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ptos" panose="020B0004020202020204"/>
              <a:ea typeface="+mn-ea"/>
              <a:cs typeface="+mn-cs"/>
            </a:endParaRPr>
          </a:p>
        </p:txBody>
      </p:sp>
      <p:sp>
        <p:nvSpPr>
          <p:cNvPr id="23" name="Rectangle: Rounded Corners 22">
            <a:extLst>
              <a:ext uri="{FF2B5EF4-FFF2-40B4-BE49-F238E27FC236}">
                <a16:creationId xmlns:a16="http://schemas.microsoft.com/office/drawing/2014/main" id="{17B69B81-2E7B-3689-9E88-282E45598234}"/>
              </a:ext>
            </a:extLst>
          </p:cNvPr>
          <p:cNvSpPr/>
          <p:nvPr/>
        </p:nvSpPr>
        <p:spPr>
          <a:xfrm>
            <a:off x="6285905" y="5007426"/>
            <a:ext cx="4819851" cy="434571"/>
          </a:xfrm>
          <a:prstGeom prst="roundRect">
            <a:avLst/>
          </a:prstGeom>
          <a:solidFill>
            <a:schemeClr val="accent3">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ptos" panose="020B0004020202020204"/>
              <a:ea typeface="+mn-ea"/>
              <a:cs typeface="+mn-cs"/>
            </a:endParaRPr>
          </a:p>
        </p:txBody>
      </p:sp>
      <p:sp>
        <p:nvSpPr>
          <p:cNvPr id="24" name="Rectangle: Rounded Corners 23">
            <a:extLst>
              <a:ext uri="{FF2B5EF4-FFF2-40B4-BE49-F238E27FC236}">
                <a16:creationId xmlns:a16="http://schemas.microsoft.com/office/drawing/2014/main" id="{B6767163-F69D-3158-41A8-4DB0828DFDE2}"/>
              </a:ext>
            </a:extLst>
          </p:cNvPr>
          <p:cNvSpPr/>
          <p:nvPr/>
        </p:nvSpPr>
        <p:spPr>
          <a:xfrm>
            <a:off x="3660571" y="5451511"/>
            <a:ext cx="7439790" cy="483732"/>
          </a:xfrm>
          <a:prstGeom prst="roundRect">
            <a:avLst/>
          </a:prstGeom>
          <a:solidFill>
            <a:schemeClr val="accent3">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ptos" panose="020B0004020202020204"/>
              <a:ea typeface="+mn-ea"/>
              <a:cs typeface="+mn-cs"/>
            </a:endParaRPr>
          </a:p>
        </p:txBody>
      </p:sp>
      <p:sp>
        <p:nvSpPr>
          <p:cNvPr id="4" name="Rectangle: Rounded Corners 3">
            <a:extLst>
              <a:ext uri="{FF2B5EF4-FFF2-40B4-BE49-F238E27FC236}">
                <a16:creationId xmlns:a16="http://schemas.microsoft.com/office/drawing/2014/main" id="{979D537E-3EA6-4076-78C6-5A7542D23F35}"/>
              </a:ext>
            </a:extLst>
          </p:cNvPr>
          <p:cNvSpPr/>
          <p:nvPr/>
        </p:nvSpPr>
        <p:spPr>
          <a:xfrm>
            <a:off x="7519749" y="2090466"/>
            <a:ext cx="1107639" cy="444223"/>
          </a:xfrm>
          <a:prstGeom prst="roundRect">
            <a:avLst/>
          </a:prstGeom>
          <a:solidFill>
            <a:schemeClr val="accent3">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ptos" panose="020B0004020202020204"/>
              <a:ea typeface="+mn-ea"/>
              <a:cs typeface="+mn-cs"/>
            </a:endParaRPr>
          </a:p>
        </p:txBody>
      </p:sp>
    </p:spTree>
    <p:extLst>
      <p:ext uri="{BB962C8B-B14F-4D97-AF65-F5344CB8AC3E}">
        <p14:creationId xmlns:p14="http://schemas.microsoft.com/office/powerpoint/2010/main" val="1098572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0"/>
            <a:ext cx="12191998" cy="1575955"/>
          </a:xfrm>
          <a:prstGeom prst="rect">
            <a:avLst/>
          </a:prstGeom>
          <a:gradFill>
            <a:gsLst>
              <a:gs pos="0">
                <a:srgbClr val="000000">
                  <a:alpha val="96000"/>
                </a:srgb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8857" y="0"/>
            <a:ext cx="4063143" cy="1576412"/>
          </a:xfrm>
          <a:prstGeom prst="rect">
            <a:avLst/>
          </a:prstGeom>
          <a:gradFill>
            <a:gsLst>
              <a:gs pos="19000">
                <a:schemeClr val="accent1">
                  <a:lumMod val="50000"/>
                  <a:alpha val="68000"/>
                </a:schemeClr>
              </a:gs>
              <a:gs pos="100000">
                <a:schemeClr val="accent1">
                  <a:alpha val="79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307777" y="-5307778"/>
            <a:ext cx="1576446" cy="12192002"/>
          </a:xfrm>
          <a:prstGeom prst="rect">
            <a:avLst/>
          </a:prstGeom>
          <a:gradFill>
            <a:gsLst>
              <a:gs pos="23000">
                <a:schemeClr val="accent1">
                  <a:alpha val="0"/>
                </a:schemeClr>
              </a:gs>
              <a:gs pos="99000">
                <a:srgbClr val="000000">
                  <a:alpha val="74000"/>
                </a:srgbClr>
              </a:gs>
            </a:gsLst>
            <a:lin ang="20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D089666E-758A-49C3-B6DE-10665CC558B3}"/>
              </a:ext>
            </a:extLst>
          </p:cNvPr>
          <p:cNvSpPr>
            <a:spLocks noGrp="1"/>
          </p:cNvSpPr>
          <p:nvPr>
            <p:ph type="title"/>
          </p:nvPr>
        </p:nvSpPr>
        <p:spPr>
          <a:xfrm>
            <a:off x="1371597" y="348865"/>
            <a:ext cx="10044023" cy="877729"/>
          </a:xfrm>
        </p:spPr>
        <p:txBody>
          <a:bodyPr anchor="ctr">
            <a:normAutofit/>
          </a:bodyPr>
          <a:lstStyle/>
          <a:p>
            <a:br>
              <a:rPr lang="en-GB" sz="1900">
                <a:solidFill>
                  <a:srgbClr val="FFFFFF"/>
                </a:solidFill>
              </a:rPr>
            </a:br>
            <a:r>
              <a:rPr lang="en-GB" sz="1900">
                <a:solidFill>
                  <a:srgbClr val="FFFFFF"/>
                </a:solidFill>
              </a:rPr>
              <a:t> 🏥 </a:t>
            </a:r>
            <a:r>
              <a:rPr lang="en-GB" sz="1900" b="1">
                <a:solidFill>
                  <a:srgbClr val="FFFFFF"/>
                </a:solidFill>
              </a:rPr>
              <a:t>What’s Going Well?</a:t>
            </a:r>
            <a:r>
              <a:rPr lang="en-GB" sz="1900">
                <a:solidFill>
                  <a:srgbClr val="FFFFFF"/>
                </a:solidFill>
              </a:rPr>
              <a:t>:</a:t>
            </a:r>
            <a:br>
              <a:rPr lang="en-GB" sz="1900">
                <a:solidFill>
                  <a:srgbClr val="FFFFFF"/>
                </a:solidFill>
              </a:rPr>
            </a:br>
            <a:endParaRPr lang="en-GB" sz="1900">
              <a:solidFill>
                <a:srgbClr val="FFFFFF"/>
              </a:solidFill>
            </a:endParaRPr>
          </a:p>
        </p:txBody>
      </p:sp>
      <p:graphicFrame>
        <p:nvGraphicFramePr>
          <p:cNvPr id="5" name="Content Placeholder 2">
            <a:extLst>
              <a:ext uri="{FF2B5EF4-FFF2-40B4-BE49-F238E27FC236}">
                <a16:creationId xmlns:a16="http://schemas.microsoft.com/office/drawing/2014/main" id="{83216228-087A-3081-1BE3-8E7AC4ED8106}"/>
              </a:ext>
            </a:extLst>
          </p:cNvPr>
          <p:cNvGraphicFramePr>
            <a:graphicFrameLocks noGrp="1"/>
          </p:cNvGraphicFramePr>
          <p:nvPr>
            <p:ph idx="1"/>
            <p:extLst>
              <p:ext uri="{D42A27DB-BD31-4B8C-83A1-F6EECF244321}">
                <p14:modId xmlns:p14="http://schemas.microsoft.com/office/powerpoint/2010/main" val="968944834"/>
              </p:ext>
            </p:extLst>
          </p:nvPr>
        </p:nvGraphicFramePr>
        <p:xfrm>
          <a:off x="644056" y="2112579"/>
          <a:ext cx="10927829" cy="41928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37360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0"/>
            <a:ext cx="12191998" cy="1575955"/>
          </a:xfrm>
          <a:prstGeom prst="rect">
            <a:avLst/>
          </a:prstGeom>
          <a:gradFill>
            <a:gsLst>
              <a:gs pos="0">
                <a:srgbClr val="000000">
                  <a:alpha val="96000"/>
                </a:srgb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8857" y="0"/>
            <a:ext cx="4063143" cy="1576412"/>
          </a:xfrm>
          <a:prstGeom prst="rect">
            <a:avLst/>
          </a:prstGeom>
          <a:gradFill>
            <a:gsLst>
              <a:gs pos="19000">
                <a:schemeClr val="accent1">
                  <a:lumMod val="50000"/>
                  <a:alpha val="68000"/>
                </a:schemeClr>
              </a:gs>
              <a:gs pos="100000">
                <a:schemeClr val="accent1">
                  <a:alpha val="79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307777" y="-5307778"/>
            <a:ext cx="1576446" cy="12192002"/>
          </a:xfrm>
          <a:prstGeom prst="rect">
            <a:avLst/>
          </a:prstGeom>
          <a:gradFill>
            <a:gsLst>
              <a:gs pos="23000">
                <a:schemeClr val="accent1">
                  <a:alpha val="0"/>
                </a:schemeClr>
              </a:gs>
              <a:gs pos="99000">
                <a:srgbClr val="000000">
                  <a:alpha val="74000"/>
                </a:srgbClr>
              </a:gs>
            </a:gsLst>
            <a:lin ang="20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2788972D-8363-4557-9549-4842A7B89B8E}"/>
              </a:ext>
            </a:extLst>
          </p:cNvPr>
          <p:cNvSpPr>
            <a:spLocks noGrp="1"/>
          </p:cNvSpPr>
          <p:nvPr>
            <p:ph type="title"/>
          </p:nvPr>
        </p:nvSpPr>
        <p:spPr>
          <a:xfrm>
            <a:off x="1371597" y="348865"/>
            <a:ext cx="10044023" cy="877729"/>
          </a:xfrm>
        </p:spPr>
        <p:txBody>
          <a:bodyPr anchor="ctr">
            <a:normAutofit/>
          </a:bodyPr>
          <a:lstStyle/>
          <a:p>
            <a:r>
              <a:rPr lang="en-GB" sz="4000">
                <a:solidFill>
                  <a:srgbClr val="FFFFFF"/>
                </a:solidFill>
              </a:rPr>
              <a:t>🏥 </a:t>
            </a:r>
            <a:r>
              <a:rPr lang="en-GB" sz="4000" b="1">
                <a:solidFill>
                  <a:srgbClr val="FFFFFF"/>
                </a:solidFill>
              </a:rPr>
              <a:t>What’s Going Well cont’d</a:t>
            </a:r>
            <a:endParaRPr lang="en-GB" sz="4000">
              <a:solidFill>
                <a:srgbClr val="FFFFFF"/>
              </a:solidFill>
            </a:endParaRPr>
          </a:p>
        </p:txBody>
      </p:sp>
      <p:graphicFrame>
        <p:nvGraphicFramePr>
          <p:cNvPr id="5" name="Content Placeholder 2">
            <a:extLst>
              <a:ext uri="{FF2B5EF4-FFF2-40B4-BE49-F238E27FC236}">
                <a16:creationId xmlns:a16="http://schemas.microsoft.com/office/drawing/2014/main" id="{C7411404-78D4-425C-F57A-DD2ED9313B6B}"/>
              </a:ext>
            </a:extLst>
          </p:cNvPr>
          <p:cNvGraphicFramePr>
            <a:graphicFrameLocks noGrp="1"/>
          </p:cNvGraphicFramePr>
          <p:nvPr>
            <p:ph idx="1"/>
            <p:extLst>
              <p:ext uri="{D42A27DB-BD31-4B8C-83A1-F6EECF244321}">
                <p14:modId xmlns:p14="http://schemas.microsoft.com/office/powerpoint/2010/main" val="827778016"/>
              </p:ext>
            </p:extLst>
          </p:nvPr>
        </p:nvGraphicFramePr>
        <p:xfrm>
          <a:off x="644056" y="2112579"/>
          <a:ext cx="10927829" cy="41928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001572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01FE83-2604-4969-8AA3-2F9F67CD2230}"/>
              </a:ext>
            </a:extLst>
          </p:cNvPr>
          <p:cNvSpPr>
            <a:spLocks noGrp="1"/>
          </p:cNvSpPr>
          <p:nvPr>
            <p:ph type="title"/>
          </p:nvPr>
        </p:nvSpPr>
        <p:spPr>
          <a:xfrm>
            <a:off x="1744133" y="2261659"/>
            <a:ext cx="8517467" cy="1325563"/>
          </a:xfrm>
        </p:spPr>
        <p:txBody>
          <a:bodyPr/>
          <a:lstStyle/>
          <a:p>
            <a:r>
              <a:rPr lang="en-GB" b="1" dirty="0"/>
              <a:t>What is the measurement telling us?</a:t>
            </a:r>
          </a:p>
        </p:txBody>
      </p:sp>
    </p:spTree>
    <p:extLst>
      <p:ext uri="{BB962C8B-B14F-4D97-AF65-F5344CB8AC3E}">
        <p14:creationId xmlns:p14="http://schemas.microsoft.com/office/powerpoint/2010/main" val="20519169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E5C573-F568-A249-5C1E-EA0F46E69ADE}"/>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DC5E48D2-8A88-5E4E-9B78-C076B339C427}"/>
              </a:ext>
            </a:extLst>
          </p:cNvPr>
          <p:cNvPicPr>
            <a:picLocks noChangeAspect="1"/>
          </p:cNvPicPr>
          <p:nvPr/>
        </p:nvPicPr>
        <p:blipFill>
          <a:blip r:embed="rId2"/>
          <a:stretch>
            <a:fillRect/>
          </a:stretch>
        </p:blipFill>
        <p:spPr>
          <a:xfrm>
            <a:off x="146648" y="212935"/>
            <a:ext cx="8531525" cy="6432130"/>
          </a:xfrm>
          <a:prstGeom prst="rect">
            <a:avLst/>
          </a:prstGeom>
        </p:spPr>
      </p:pic>
      <p:sp>
        <p:nvSpPr>
          <p:cNvPr id="5" name="TextBox 4">
            <a:extLst>
              <a:ext uri="{FF2B5EF4-FFF2-40B4-BE49-F238E27FC236}">
                <a16:creationId xmlns:a16="http://schemas.microsoft.com/office/drawing/2014/main" id="{18D46FDF-A70E-9369-8767-1CCD437F067B}"/>
              </a:ext>
            </a:extLst>
          </p:cNvPr>
          <p:cNvSpPr txBox="1"/>
          <p:nvPr/>
        </p:nvSpPr>
        <p:spPr>
          <a:xfrm>
            <a:off x="8860536" y="0"/>
            <a:ext cx="3109034" cy="6690550"/>
          </a:xfrm>
          <a:prstGeom prst="rect">
            <a:avLst/>
          </a:prstGeom>
          <a:noFill/>
        </p:spPr>
        <p:txBody>
          <a:bodyPr wrap="square" rtlCol="0">
            <a:spAutoFit/>
          </a:bodyPr>
          <a:lstStyle/>
          <a:p>
            <a:pPr marL="171450" marR="0" lvl="0" indent="-171450" algn="l" defTabSz="914400" rtl="0" eaLnBrk="1" fontAlgn="auto" latinLnBrk="0" hangingPunct="1">
              <a:lnSpc>
                <a:spcPct val="200000"/>
              </a:lnSpc>
              <a:spcBef>
                <a:spcPts val="0"/>
              </a:spcBef>
              <a:spcAft>
                <a:spcPts val="0"/>
              </a:spcAft>
              <a:buClrTx/>
              <a:buSzTx/>
              <a:buFont typeface="Arial" panose="020B0604020202020204" pitchFamily="34" charset="0"/>
              <a:buChar char="•"/>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ED Ambulance Attends</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a:t>
            </a:r>
            <a:r>
              <a:rPr kumimoji="0" lang="en-GB" sz="1200" b="1" i="0" u="none" strike="noStrike" kern="1200" cap="none" spc="0" normalizeH="0" baseline="0" noProof="0" dirty="0">
                <a:ln>
                  <a:noFill/>
                </a:ln>
                <a:solidFill>
                  <a:srgbClr val="00B050"/>
                </a:solidFill>
                <a:effectLst/>
                <a:uLnTx/>
                <a:uFillTx/>
                <a:latin typeface="Aptos" panose="02110004020202020204"/>
                <a:ea typeface="+mn-ea"/>
                <a:cs typeface="+mn-cs"/>
              </a:rPr>
              <a:t>Constant</a:t>
            </a:r>
          </a:p>
          <a:p>
            <a:pPr marL="171450" marR="0" lvl="0" indent="-171450" algn="l" defTabSz="914400" rtl="0" eaLnBrk="1" fontAlgn="auto" latinLnBrk="0" hangingPunct="1">
              <a:lnSpc>
                <a:spcPct val="200000"/>
              </a:lnSpc>
              <a:spcBef>
                <a:spcPts val="0"/>
              </a:spcBef>
              <a:spcAft>
                <a:spcPts val="0"/>
              </a:spcAft>
              <a:buClrTx/>
              <a:buSzTx/>
              <a:buFont typeface="Arial" panose="020B0604020202020204" pitchFamily="34" charset="0"/>
              <a:buChar char="•"/>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ED New Attends</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a:t>
            </a:r>
            <a:r>
              <a:rPr kumimoji="0" lang="en-GB" sz="1200" b="1" i="0" u="none" strike="noStrike" kern="1200" cap="none" spc="0" normalizeH="0" baseline="0" noProof="0" dirty="0">
                <a:ln>
                  <a:noFill/>
                </a:ln>
                <a:solidFill>
                  <a:srgbClr val="FF0000"/>
                </a:solidFill>
                <a:effectLst/>
                <a:uLnTx/>
                <a:uFillTx/>
                <a:latin typeface="Aptos" panose="02110004020202020204"/>
                <a:ea typeface="+mn-ea"/>
                <a:cs typeface="+mn-cs"/>
              </a:rPr>
              <a:t>Variable: 220 to 260</a:t>
            </a:r>
          </a:p>
          <a:p>
            <a:pPr marL="171450" marR="0" lvl="0" indent="-171450" algn="l" defTabSz="914400" rtl="0" eaLnBrk="1" fontAlgn="auto" latinLnBrk="0" hangingPunct="1">
              <a:lnSpc>
                <a:spcPct val="200000"/>
              </a:lnSpc>
              <a:spcBef>
                <a:spcPts val="0"/>
              </a:spcBef>
              <a:spcAft>
                <a:spcPts val="0"/>
              </a:spcAft>
              <a:buClrTx/>
              <a:buSzTx/>
              <a:buFont typeface="Arial" panose="020B0604020202020204" pitchFamily="34" charset="0"/>
              <a:buChar char="•"/>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&lt;45 Minute Handover</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STEP CHANGE IMPROVEMENT </a:t>
            </a:r>
          </a:p>
          <a:p>
            <a:pPr marL="171450" marR="0" lvl="0" indent="-171450" algn="l" defTabSz="914400" rtl="0" eaLnBrk="1" fontAlgn="auto" latinLnBrk="0" hangingPunct="1">
              <a:lnSpc>
                <a:spcPct val="200000"/>
              </a:lnSpc>
              <a:spcBef>
                <a:spcPts val="0"/>
              </a:spcBef>
              <a:spcAft>
                <a:spcPts val="0"/>
              </a:spcAft>
              <a:buClrTx/>
              <a:buSzTx/>
              <a:buFont typeface="Arial" panose="020B0604020202020204" pitchFamily="34" charset="0"/>
              <a:buChar char="•"/>
              <a:tabLst/>
              <a:defRPr/>
            </a:pPr>
            <a:r>
              <a:rPr lang="en-GB" sz="1200" dirty="0">
                <a:solidFill>
                  <a:prstClr val="black"/>
                </a:solidFill>
                <a:latin typeface="Aptos" panose="02110004020202020204"/>
              </a:rPr>
              <a:t>P</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re and post PDSA 80</a:t>
            </a:r>
            <a:r>
              <a:rPr kumimoji="0" lang="en-GB" sz="1200" b="0" i="0" u="none" strike="noStrike" kern="1200" cap="none" spc="0" normalizeH="0" baseline="30000" noProof="0" dirty="0">
                <a:ln>
                  <a:noFill/>
                </a:ln>
                <a:solidFill>
                  <a:prstClr val="black"/>
                </a:solidFill>
                <a:effectLst/>
                <a:uLnTx/>
                <a:uFillTx/>
                <a:latin typeface="Aptos" panose="02110004020202020204"/>
                <a:ea typeface="+mn-ea"/>
                <a:cs typeface="+mn-cs"/>
              </a:rPr>
              <a:t>th</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Centile cited)</a:t>
            </a:r>
          </a:p>
          <a:p>
            <a:pPr marL="628650" marR="0" lvl="1" indent="-171450" algn="l" defTabSz="914400" rtl="0" eaLnBrk="1" fontAlgn="auto" latinLnBrk="0" hangingPunct="1">
              <a:lnSpc>
                <a:spcPct val="200000"/>
              </a:lnSpc>
              <a:spcBef>
                <a:spcPts val="0"/>
              </a:spcBef>
              <a:spcAft>
                <a:spcPts val="0"/>
              </a:spcAft>
              <a:buClrTx/>
              <a:buSzTx/>
              <a:buFont typeface="Arial" panose="020B0604020202020204" pitchFamily="34" charset="0"/>
              <a:buChar char="•"/>
              <a:tabLst/>
              <a:defRPr/>
            </a:pPr>
            <a:r>
              <a:rPr kumimoji="0" lang="en-GB" sz="1200" b="1" i="1" u="none" strike="noStrike" kern="1200" cap="none" spc="0" normalizeH="0" baseline="0" noProof="0" dirty="0">
                <a:ln>
                  <a:noFill/>
                </a:ln>
                <a:solidFill>
                  <a:srgbClr val="00B050"/>
                </a:solidFill>
                <a:effectLst/>
                <a:uLnTx/>
                <a:uFillTx/>
                <a:latin typeface="Aptos" panose="02110004020202020204"/>
                <a:ea typeface="+mn-ea"/>
                <a:cs typeface="+mn-cs"/>
              </a:rPr>
              <a:t>P80th -</a:t>
            </a:r>
            <a:r>
              <a:rPr kumimoji="0" lang="en-GB" sz="1200" b="1" i="0" u="none" strike="noStrike" kern="1200" cap="none" spc="0" normalizeH="0" baseline="0" noProof="0" dirty="0">
                <a:ln>
                  <a:noFill/>
                </a:ln>
                <a:solidFill>
                  <a:srgbClr val="00B050"/>
                </a:solidFill>
                <a:effectLst/>
                <a:uLnTx/>
                <a:uFillTx/>
                <a:latin typeface="Aptos" panose="02110004020202020204"/>
                <a:ea typeface="+mn-ea"/>
                <a:cs typeface="+mn-cs"/>
              </a:rPr>
              <a:t> from 18 to 41, daily</a:t>
            </a:r>
          </a:p>
          <a:p>
            <a:pPr marL="628650" marR="0" lvl="1" indent="-171450" algn="l" defTabSz="914400" rtl="0" eaLnBrk="1" fontAlgn="auto" latinLnBrk="0" hangingPunct="1">
              <a:lnSpc>
                <a:spcPct val="200000"/>
              </a:lnSpc>
              <a:spcBef>
                <a:spcPts val="0"/>
              </a:spcBef>
              <a:spcAft>
                <a:spcPts val="0"/>
              </a:spcAft>
              <a:buClrTx/>
              <a:buSzTx/>
              <a:buFont typeface="Arial" panose="020B0604020202020204" pitchFamily="34" charset="0"/>
              <a:buChar char="•"/>
              <a:tabLst/>
              <a:defRPr/>
            </a:pPr>
            <a:r>
              <a:rPr kumimoji="0" lang="en-GB" sz="1200" b="1" i="0" u="none" strike="noStrike" kern="1200" cap="none" spc="0" normalizeH="0" baseline="0" noProof="0" dirty="0">
                <a:ln>
                  <a:noFill/>
                </a:ln>
                <a:solidFill>
                  <a:srgbClr val="00B050"/>
                </a:solidFill>
                <a:effectLst/>
                <a:uLnTx/>
                <a:uFillTx/>
                <a:latin typeface="Aptos" panose="02110004020202020204"/>
                <a:ea typeface="+mn-ea"/>
                <a:cs typeface="+mn-cs"/>
              </a:rPr>
              <a:t>average from 15 to 32 </a:t>
            </a:r>
          </a:p>
          <a:p>
            <a:pPr marL="171450" marR="0" lvl="0" indent="-171450" algn="l" defTabSz="914400" rtl="0" eaLnBrk="1" fontAlgn="auto" latinLnBrk="0" hangingPunct="1">
              <a:lnSpc>
                <a:spcPct val="200000"/>
              </a:lnSpc>
              <a:spcBef>
                <a:spcPts val="0"/>
              </a:spcBef>
              <a:spcAft>
                <a:spcPts val="0"/>
              </a:spcAft>
              <a:buClrTx/>
              <a:buSzTx/>
              <a:buFont typeface="Arial" panose="020B0604020202020204" pitchFamily="34" charset="0"/>
              <a:buChar char="•"/>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Hours Lost</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Significant reduction in lost hours (minutes shown): </a:t>
            </a:r>
          </a:p>
          <a:p>
            <a:pPr marL="171450" marR="0" lvl="0" indent="-171450" algn="l" defTabSz="914400" rtl="0" eaLnBrk="1" fontAlgn="auto" latinLnBrk="0" hangingPunct="1">
              <a:lnSpc>
                <a:spcPct val="200000"/>
              </a:lnSpc>
              <a:spcBef>
                <a:spcPts val="0"/>
              </a:spcBef>
              <a:spcAft>
                <a:spcPts val="0"/>
              </a:spcAft>
              <a:buClrTx/>
              <a:buSzTx/>
              <a:buFont typeface="Arial" panose="020B0604020202020204" pitchFamily="34" charset="0"/>
              <a:buChar char="•"/>
              <a:tabLst/>
              <a:defRPr/>
            </a:pPr>
            <a:r>
              <a:rPr kumimoji="0" lang="en-GB" sz="1200" b="1" i="1" u="none" strike="noStrike" kern="1200" cap="none" spc="0" normalizeH="0" baseline="0" noProof="0" dirty="0">
                <a:ln>
                  <a:noFill/>
                </a:ln>
                <a:solidFill>
                  <a:prstClr val="black"/>
                </a:solidFill>
                <a:effectLst/>
                <a:uLnTx/>
                <a:uFillTx/>
                <a:latin typeface="Aptos" panose="02110004020202020204"/>
                <a:ea typeface="+mn-ea"/>
                <a:cs typeface="+mn-cs"/>
              </a:rPr>
              <a:t>P80th</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 from 9,835 minutes (163Hrs) to 2,810 minutes (46 Hours) daily:  </a:t>
            </a:r>
            <a:r>
              <a:rPr kumimoji="0" lang="en-GB" sz="1200" b="1" i="0" u="none" strike="noStrike" kern="1200" cap="none" spc="0" normalizeH="0" baseline="0" noProof="0" dirty="0">
                <a:ln>
                  <a:noFill/>
                </a:ln>
                <a:solidFill>
                  <a:srgbClr val="00B050"/>
                </a:solidFill>
                <a:effectLst/>
                <a:uLnTx/>
                <a:uFillTx/>
                <a:latin typeface="Aptos" panose="02110004020202020204"/>
                <a:ea typeface="+mn-ea"/>
                <a:cs typeface="+mn-cs"/>
              </a:rPr>
              <a:t>66% improvement</a:t>
            </a:r>
          </a:p>
          <a:p>
            <a:pPr marL="171450" marR="0" lvl="0" indent="-171450" algn="l" defTabSz="914400" rtl="0" eaLnBrk="1" fontAlgn="auto" latinLnBrk="0" hangingPunct="1">
              <a:lnSpc>
                <a:spcPct val="200000"/>
              </a:lnSpc>
              <a:spcBef>
                <a:spcPts val="0"/>
              </a:spcBef>
              <a:spcAft>
                <a:spcPts val="0"/>
              </a:spcAft>
              <a:buClrTx/>
              <a:buSzTx/>
              <a:buFont typeface="Arial" panose="020B0604020202020204" pitchFamily="34" charset="0"/>
              <a:buChar char="•"/>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average from 7,669 (128hrs)  to 1,817 (29hrs) :  </a:t>
            </a:r>
            <a:r>
              <a:rPr kumimoji="0" lang="en-GB" sz="1200" b="1" i="0" u="none" strike="noStrike" kern="1200" cap="none" spc="0" normalizeH="0" baseline="0" noProof="0" dirty="0">
                <a:ln>
                  <a:noFill/>
                </a:ln>
                <a:solidFill>
                  <a:srgbClr val="00B050"/>
                </a:solidFill>
                <a:effectLst/>
                <a:uLnTx/>
                <a:uFillTx/>
                <a:latin typeface="Aptos" panose="02110004020202020204"/>
                <a:ea typeface="+mn-ea"/>
                <a:cs typeface="+mn-cs"/>
              </a:rPr>
              <a:t>76% Improvement</a:t>
            </a:r>
            <a:endParaRPr kumimoji="0" lang="en-GB" sz="1200" b="0" i="0" u="none" strike="noStrike" kern="1200" cap="none" spc="0" normalizeH="0" baseline="0" noProof="0" dirty="0">
              <a:ln>
                <a:noFill/>
              </a:ln>
              <a:solidFill>
                <a:srgbClr val="00B050"/>
              </a:solidFill>
              <a:effectLst/>
              <a:uLnTx/>
              <a:uFillTx/>
              <a:latin typeface="Aptos" panose="02110004020202020204"/>
              <a:ea typeface="+mn-ea"/>
              <a:cs typeface="+mn-cs"/>
            </a:endParaRPr>
          </a:p>
          <a:p>
            <a:pPr marL="171450" marR="0" lvl="0" indent="-171450" algn="l" defTabSz="914400" rtl="0" eaLnBrk="1" fontAlgn="auto" latinLnBrk="0" hangingPunct="1">
              <a:lnSpc>
                <a:spcPct val="200000"/>
              </a:lnSpc>
              <a:spcBef>
                <a:spcPts val="0"/>
              </a:spcBef>
              <a:spcAft>
                <a:spcPts val="0"/>
              </a:spcAft>
              <a:buClrTx/>
              <a:buSzTx/>
              <a:buFont typeface="Arial" panose="020B0604020202020204" pitchFamily="34" charset="0"/>
              <a:buChar char="•"/>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ED Attends &gt;4 Hrs</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a:t>
            </a:r>
            <a:r>
              <a:rPr kumimoji="0" lang="en-GB" sz="1200" b="1" i="0" u="none" strike="noStrike" kern="1200" cap="none" spc="0" normalizeH="0" baseline="0" noProof="0" dirty="0">
                <a:ln>
                  <a:noFill/>
                </a:ln>
                <a:solidFill>
                  <a:srgbClr val="00B050"/>
                </a:solidFill>
                <a:effectLst/>
                <a:uLnTx/>
                <a:uFillTx/>
                <a:latin typeface="Aptos" panose="02110004020202020204"/>
                <a:ea typeface="+mn-ea"/>
                <a:cs typeface="+mn-cs"/>
              </a:rPr>
              <a:t>Less Volatile</a:t>
            </a:r>
          </a:p>
          <a:p>
            <a:pPr marL="171450" marR="0" lvl="0" indent="-171450" algn="l" defTabSz="914400" rtl="0" eaLnBrk="1" fontAlgn="auto" latinLnBrk="0" hangingPunct="1">
              <a:lnSpc>
                <a:spcPct val="200000"/>
              </a:lnSpc>
              <a:spcBef>
                <a:spcPts val="0"/>
              </a:spcBef>
              <a:spcAft>
                <a:spcPts val="0"/>
              </a:spcAft>
              <a:buClrTx/>
              <a:buSzTx/>
              <a:buFont typeface="Arial" panose="020B0604020202020204" pitchFamily="34" charset="0"/>
              <a:buChar char="•"/>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ED Attends&gt; 12 Hrs</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a:t>
            </a:r>
            <a:r>
              <a:rPr kumimoji="0" lang="en-GB" sz="1000" b="0" i="0" u="none" strike="noStrike" kern="1200" cap="none" spc="0" normalizeH="0" baseline="0" noProof="0" dirty="0">
                <a:ln>
                  <a:noFill/>
                </a:ln>
                <a:solidFill>
                  <a:srgbClr val="FFC000"/>
                </a:solidFill>
                <a:effectLst/>
                <a:uLnTx/>
                <a:uFillTx/>
                <a:latin typeface="Aptos" panose="02110004020202020204"/>
                <a:ea typeface="+mn-ea"/>
                <a:cs typeface="+mn-cs"/>
              </a:rPr>
              <a:t> </a:t>
            </a:r>
            <a:r>
              <a:rPr kumimoji="0" lang="en-GB" sz="1000" b="1" i="0" u="none" strike="noStrike" kern="1200" cap="none" spc="0" normalizeH="0" baseline="0" noProof="0" dirty="0">
                <a:ln>
                  <a:noFill/>
                </a:ln>
                <a:solidFill>
                  <a:srgbClr val="FFC000"/>
                </a:solidFill>
                <a:effectLst/>
                <a:uLnTx/>
                <a:uFillTx/>
                <a:latin typeface="Aptos" panose="02110004020202020204"/>
                <a:ea typeface="+mn-ea"/>
                <a:cs typeface="+mn-cs"/>
              </a:rPr>
              <a:t>marginal improvement</a:t>
            </a:r>
          </a:p>
          <a:p>
            <a:pPr marL="628650" marR="0" lvl="1" indent="-171450" algn="l" defTabSz="914400" rtl="0" eaLnBrk="1" fontAlgn="auto" latinLnBrk="0" hangingPunct="1">
              <a:lnSpc>
                <a:spcPct val="200000"/>
              </a:lnSpc>
              <a:spcBef>
                <a:spcPts val="0"/>
              </a:spcBef>
              <a:spcAft>
                <a:spcPts val="0"/>
              </a:spcAft>
              <a:buClrTx/>
              <a:buSzTx/>
              <a:buFont typeface="Arial" panose="020B0604020202020204" pitchFamily="34" charset="0"/>
              <a:buChar char="•"/>
              <a:tabLst/>
              <a:defRPr/>
            </a:pPr>
            <a:r>
              <a:rPr kumimoji="0" lang="en-GB" sz="1200" b="1" i="1" u="none" strike="noStrike" kern="1200" cap="none" spc="0" normalizeH="0" baseline="0" noProof="0" dirty="0">
                <a:ln>
                  <a:noFill/>
                </a:ln>
                <a:solidFill>
                  <a:srgbClr val="FFC000"/>
                </a:solidFill>
                <a:effectLst/>
                <a:uLnTx/>
                <a:uFillTx/>
                <a:latin typeface="Aptos" panose="02110004020202020204"/>
                <a:ea typeface="+mn-ea"/>
                <a:cs typeface="+mn-cs"/>
              </a:rPr>
              <a:t>P80th -</a:t>
            </a:r>
            <a:r>
              <a:rPr kumimoji="0" lang="en-GB" sz="1200" b="1" i="0" u="none" strike="noStrike" kern="1200" cap="none" spc="0" normalizeH="0" baseline="0" noProof="0" dirty="0">
                <a:ln>
                  <a:noFill/>
                </a:ln>
                <a:solidFill>
                  <a:srgbClr val="FFC000"/>
                </a:solidFill>
                <a:effectLst/>
                <a:uLnTx/>
                <a:uFillTx/>
                <a:latin typeface="Aptos" panose="02110004020202020204"/>
                <a:ea typeface="+mn-ea"/>
                <a:cs typeface="+mn-cs"/>
              </a:rPr>
              <a:t> from 59 to 54, daily</a:t>
            </a:r>
          </a:p>
          <a:p>
            <a:pPr marL="628650" marR="0" lvl="1" indent="-171450" algn="l" defTabSz="914400" rtl="0" eaLnBrk="1" fontAlgn="auto" latinLnBrk="0" hangingPunct="1">
              <a:lnSpc>
                <a:spcPct val="200000"/>
              </a:lnSpc>
              <a:spcBef>
                <a:spcPts val="0"/>
              </a:spcBef>
              <a:spcAft>
                <a:spcPts val="0"/>
              </a:spcAft>
              <a:buClrTx/>
              <a:buSzTx/>
              <a:buFont typeface="Arial" panose="020B0604020202020204" pitchFamily="34" charset="0"/>
              <a:buChar char="•"/>
              <a:tabLst/>
              <a:defRPr/>
            </a:pPr>
            <a:r>
              <a:rPr kumimoji="0" lang="en-GB" sz="1200" b="1" i="0" u="none" strike="noStrike" kern="1200" cap="none" spc="0" normalizeH="0" baseline="0" noProof="0" dirty="0">
                <a:ln>
                  <a:noFill/>
                </a:ln>
                <a:solidFill>
                  <a:srgbClr val="FFC000"/>
                </a:solidFill>
                <a:effectLst/>
                <a:uLnTx/>
                <a:uFillTx/>
                <a:latin typeface="Aptos" panose="02110004020202020204"/>
                <a:ea typeface="+mn-ea"/>
                <a:cs typeface="+mn-cs"/>
              </a:rPr>
              <a:t>average from 48 to 44, daily</a:t>
            </a:r>
            <a:endParaRPr kumimoji="0" lang="en-GB" sz="1200" b="0" i="0" u="none" strike="noStrike" kern="1200" cap="none" spc="0" normalizeH="0" baseline="0" noProof="0" dirty="0">
              <a:ln>
                <a:noFill/>
              </a:ln>
              <a:solidFill>
                <a:srgbClr val="FFC000"/>
              </a:solidFill>
              <a:effectLst/>
              <a:uLnTx/>
              <a:uFillTx/>
              <a:latin typeface="Aptos" panose="02110004020202020204"/>
              <a:ea typeface="+mn-ea"/>
              <a:cs typeface="+mn-cs"/>
            </a:endParaRPr>
          </a:p>
        </p:txBody>
      </p:sp>
      <p:pic>
        <p:nvPicPr>
          <p:cNvPr id="10" name="Picture 9">
            <a:extLst>
              <a:ext uri="{FF2B5EF4-FFF2-40B4-BE49-F238E27FC236}">
                <a16:creationId xmlns:a16="http://schemas.microsoft.com/office/drawing/2014/main" id="{C859E37F-B336-8236-B26C-FDDF0ED11CED}"/>
              </a:ext>
            </a:extLst>
          </p:cNvPr>
          <p:cNvPicPr>
            <a:picLocks noChangeAspect="1"/>
          </p:cNvPicPr>
          <p:nvPr/>
        </p:nvPicPr>
        <p:blipFill>
          <a:blip r:embed="rId3"/>
          <a:stretch>
            <a:fillRect/>
          </a:stretch>
        </p:blipFill>
        <p:spPr>
          <a:xfrm>
            <a:off x="5046018" y="5017997"/>
            <a:ext cx="742846" cy="521208"/>
          </a:xfrm>
          <a:prstGeom prst="rect">
            <a:avLst/>
          </a:prstGeom>
        </p:spPr>
      </p:pic>
      <p:pic>
        <p:nvPicPr>
          <p:cNvPr id="7" name="Picture 6">
            <a:extLst>
              <a:ext uri="{FF2B5EF4-FFF2-40B4-BE49-F238E27FC236}">
                <a16:creationId xmlns:a16="http://schemas.microsoft.com/office/drawing/2014/main" id="{8D2F355C-CB75-E217-F95C-CBC873C0800E}"/>
              </a:ext>
            </a:extLst>
          </p:cNvPr>
          <p:cNvPicPr>
            <a:picLocks noChangeAspect="1"/>
          </p:cNvPicPr>
          <p:nvPr/>
        </p:nvPicPr>
        <p:blipFill>
          <a:blip r:embed="rId4"/>
          <a:stretch>
            <a:fillRect/>
          </a:stretch>
        </p:blipFill>
        <p:spPr>
          <a:xfrm rot="18704709">
            <a:off x="4321327" y="2376772"/>
            <a:ext cx="1676228" cy="737992"/>
          </a:xfrm>
          <a:prstGeom prst="rect">
            <a:avLst/>
          </a:prstGeom>
        </p:spPr>
      </p:pic>
      <p:pic>
        <p:nvPicPr>
          <p:cNvPr id="9" name="Picture 8">
            <a:extLst>
              <a:ext uri="{FF2B5EF4-FFF2-40B4-BE49-F238E27FC236}">
                <a16:creationId xmlns:a16="http://schemas.microsoft.com/office/drawing/2014/main" id="{8D1A5A7E-05EF-6BFE-2B76-25E84FC10379}"/>
              </a:ext>
            </a:extLst>
          </p:cNvPr>
          <p:cNvPicPr>
            <a:picLocks noChangeAspect="1"/>
          </p:cNvPicPr>
          <p:nvPr/>
        </p:nvPicPr>
        <p:blipFill>
          <a:blip r:embed="rId3"/>
          <a:stretch>
            <a:fillRect/>
          </a:stretch>
        </p:blipFill>
        <p:spPr>
          <a:xfrm>
            <a:off x="7769407" y="3271913"/>
            <a:ext cx="999947" cy="521208"/>
          </a:xfrm>
          <a:prstGeom prst="rect">
            <a:avLst/>
          </a:prstGeom>
        </p:spPr>
      </p:pic>
      <p:grpSp>
        <p:nvGrpSpPr>
          <p:cNvPr id="12" name="Group 11">
            <a:extLst>
              <a:ext uri="{FF2B5EF4-FFF2-40B4-BE49-F238E27FC236}">
                <a16:creationId xmlns:a16="http://schemas.microsoft.com/office/drawing/2014/main" id="{24CE249F-8A57-72DF-2C1B-BCC7D192A96A}"/>
              </a:ext>
            </a:extLst>
          </p:cNvPr>
          <p:cNvGrpSpPr/>
          <p:nvPr/>
        </p:nvGrpSpPr>
        <p:grpSpPr>
          <a:xfrm>
            <a:off x="4641701" y="1787881"/>
            <a:ext cx="481699" cy="1828899"/>
            <a:chOff x="4641701" y="1787881"/>
            <a:chExt cx="481699" cy="1828899"/>
          </a:xfrm>
        </p:grpSpPr>
        <p:sp>
          <p:nvSpPr>
            <p:cNvPr id="6" name="Arrow: Up-Down 5">
              <a:extLst>
                <a:ext uri="{FF2B5EF4-FFF2-40B4-BE49-F238E27FC236}">
                  <a16:creationId xmlns:a16="http://schemas.microsoft.com/office/drawing/2014/main" id="{50B292FC-0810-991E-B353-DB7FAFFEC255}"/>
                </a:ext>
              </a:extLst>
            </p:cNvPr>
            <p:cNvSpPr/>
            <p:nvPr/>
          </p:nvSpPr>
          <p:spPr>
            <a:xfrm>
              <a:off x="4839419" y="2070339"/>
              <a:ext cx="86264" cy="1546441"/>
            </a:xfrm>
            <a:prstGeom prst="upDownArrow">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E8F7CF09-4CAB-1B52-0695-AB3D6C3CEAF6}"/>
                </a:ext>
              </a:extLst>
            </p:cNvPr>
            <p:cNvSpPr txBox="1"/>
            <p:nvPr/>
          </p:nvSpPr>
          <p:spPr>
            <a:xfrm>
              <a:off x="4641701" y="1787881"/>
              <a:ext cx="481699" cy="369332"/>
            </a:xfrm>
            <a:prstGeom prst="rect">
              <a:avLst/>
            </a:prstGeom>
            <a:noFill/>
          </p:spPr>
          <p:txBody>
            <a:bodyPr wrap="square" rtlCol="0">
              <a:spAutoFit/>
            </a:bodyPr>
            <a:lstStyle/>
            <a:p>
              <a:r>
                <a:rPr lang="en-GB" sz="800" b="1" dirty="0"/>
                <a:t>PDSA</a:t>
              </a:r>
              <a:r>
                <a:rPr lang="en-GB" dirty="0"/>
                <a:t> </a:t>
              </a:r>
            </a:p>
          </p:txBody>
        </p:sp>
      </p:grpSp>
      <p:grpSp>
        <p:nvGrpSpPr>
          <p:cNvPr id="14" name="Group 13">
            <a:extLst>
              <a:ext uri="{FF2B5EF4-FFF2-40B4-BE49-F238E27FC236}">
                <a16:creationId xmlns:a16="http://schemas.microsoft.com/office/drawing/2014/main" id="{A468CA6B-7A77-5F1C-0CE1-63C3C647511D}"/>
              </a:ext>
            </a:extLst>
          </p:cNvPr>
          <p:cNvGrpSpPr/>
          <p:nvPr/>
        </p:nvGrpSpPr>
        <p:grpSpPr>
          <a:xfrm>
            <a:off x="7535338" y="1787881"/>
            <a:ext cx="481699" cy="1828899"/>
            <a:chOff x="4641701" y="1787881"/>
            <a:chExt cx="481699" cy="1828899"/>
          </a:xfrm>
        </p:grpSpPr>
        <p:sp>
          <p:nvSpPr>
            <p:cNvPr id="15" name="Arrow: Up-Down 14">
              <a:extLst>
                <a:ext uri="{FF2B5EF4-FFF2-40B4-BE49-F238E27FC236}">
                  <a16:creationId xmlns:a16="http://schemas.microsoft.com/office/drawing/2014/main" id="{6A869EE1-8D56-762C-BBA4-B828DDF490F8}"/>
                </a:ext>
              </a:extLst>
            </p:cNvPr>
            <p:cNvSpPr/>
            <p:nvPr/>
          </p:nvSpPr>
          <p:spPr>
            <a:xfrm>
              <a:off x="4839419" y="2070339"/>
              <a:ext cx="86264" cy="1546441"/>
            </a:xfrm>
            <a:prstGeom prst="upDownArrow">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a:extLst>
                <a:ext uri="{FF2B5EF4-FFF2-40B4-BE49-F238E27FC236}">
                  <a16:creationId xmlns:a16="http://schemas.microsoft.com/office/drawing/2014/main" id="{3D2F35DD-B512-74DC-3A94-D197D46B34BC}"/>
                </a:ext>
              </a:extLst>
            </p:cNvPr>
            <p:cNvSpPr txBox="1"/>
            <p:nvPr/>
          </p:nvSpPr>
          <p:spPr>
            <a:xfrm>
              <a:off x="4641701" y="1787881"/>
              <a:ext cx="481699" cy="369332"/>
            </a:xfrm>
            <a:prstGeom prst="rect">
              <a:avLst/>
            </a:prstGeom>
            <a:noFill/>
          </p:spPr>
          <p:txBody>
            <a:bodyPr wrap="square" rtlCol="0">
              <a:spAutoFit/>
            </a:bodyPr>
            <a:lstStyle/>
            <a:p>
              <a:r>
                <a:rPr lang="en-GB" sz="800" b="1" dirty="0"/>
                <a:t>PDSA</a:t>
              </a:r>
              <a:r>
                <a:rPr lang="en-GB" dirty="0"/>
                <a:t> </a:t>
              </a:r>
            </a:p>
          </p:txBody>
        </p:sp>
      </p:grpSp>
    </p:spTree>
    <p:extLst>
      <p:ext uri="{BB962C8B-B14F-4D97-AF65-F5344CB8AC3E}">
        <p14:creationId xmlns:p14="http://schemas.microsoft.com/office/powerpoint/2010/main" val="404980003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ptos" panose="020B0004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1C022EFBB18C64ABE3B9933434D2554" ma:contentTypeVersion="14" ma:contentTypeDescription="Create a new document." ma:contentTypeScope="" ma:versionID="188ece224c26576a60e2f56fb3fcd16f">
  <xsd:schema xmlns:xsd="http://www.w3.org/2001/XMLSchema" xmlns:xs="http://www.w3.org/2001/XMLSchema" xmlns:p="http://schemas.microsoft.com/office/2006/metadata/properties" xmlns:ns1="http://schemas.microsoft.com/sharepoint/v3" xmlns:ns2="60b0568e-e574-4342-a9c0-c22c6fec6509" xmlns:ns3="fdfaf355-f7ae-47f3-8f93-739a60756710" targetNamespace="http://schemas.microsoft.com/office/2006/metadata/properties" ma:root="true" ma:fieldsID="5e40defdafd741692f75719b5bdf3553" ns1:_="" ns2:_="" ns3:_="">
    <xsd:import namespace="http://schemas.microsoft.com/sharepoint/v3"/>
    <xsd:import namespace="60b0568e-e574-4342-a9c0-c22c6fec6509"/>
    <xsd:import namespace="fdfaf355-f7ae-47f3-8f93-739a60756710"/>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MediaServiceLocation" minOccurs="0"/>
                <xsd:element ref="ns2:MediaServiceBillingMetadata" minOccurs="0"/>
                <xsd:element ref="ns1:_ip_UnifiedCompliancePolicyProperties" minOccurs="0"/>
                <xsd:element ref="ns1:_ip_UnifiedCompliancePolicyUIAction"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7" nillable="true" ma:displayName="Unified Compliance Policy Properties" ma:hidden="true" ma:internalName="_ip_UnifiedCompliancePolicyProperties">
      <xsd:simpleType>
        <xsd:restriction base="dms:Note"/>
      </xsd:simpleType>
    </xsd:element>
    <xsd:element name="_ip_UnifiedCompliancePolicyUIAction" ma:index="18"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0b0568e-e574-4342-a9c0-c22c6fec650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Location" ma:index="15" nillable="true" ma:displayName="Location" ma:indexed="true" ma:internalName="MediaServiceLocation" ma:readOnly="true">
      <xsd:simpleType>
        <xsd:restriction base="dms:Text"/>
      </xsd:simpleType>
    </xsd:element>
    <xsd:element name="MediaServiceBillingMetadata" ma:index="16" nillable="true" ma:displayName="MediaServiceBillingMetadata" ma:hidden="true" ma:internalName="MediaServiceBillingMetadata" ma:readOnly="true">
      <xsd:simpleType>
        <xsd:restriction base="dms:Note"/>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fdfaf355-f7ae-47f3-8f93-739a60756710"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2c2f2e62-4dc6-41ef-ad8c-e640d42d75ed}" ma:internalName="TaxCatchAll" ma:showField="CatchAllData" ma:web="fdfaf355-f7ae-47f3-8f93-739a607567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lcf76f155ced4ddcb4097134ff3c332f xmlns="60b0568e-e574-4342-a9c0-c22c6fec6509">
      <Terms xmlns="http://schemas.microsoft.com/office/infopath/2007/PartnerControls"/>
    </lcf76f155ced4ddcb4097134ff3c332f>
    <TaxCatchAll xmlns="fdfaf355-f7ae-47f3-8f93-739a60756710" xsi:nil="true"/>
  </documentManagement>
</p:properties>
</file>

<file path=customXml/itemProps1.xml><?xml version="1.0" encoding="utf-8"?>
<ds:datastoreItem xmlns:ds="http://schemas.openxmlformats.org/officeDocument/2006/customXml" ds:itemID="{E8A374A0-3D5A-46E9-85F6-6D75A8519910}"/>
</file>

<file path=customXml/itemProps2.xml><?xml version="1.0" encoding="utf-8"?>
<ds:datastoreItem xmlns:ds="http://schemas.openxmlformats.org/officeDocument/2006/customXml" ds:itemID="{B3007416-02B3-4590-840D-1EAAC2A6901F}"/>
</file>

<file path=customXml/itemProps3.xml><?xml version="1.0" encoding="utf-8"?>
<ds:datastoreItem xmlns:ds="http://schemas.openxmlformats.org/officeDocument/2006/customXml" ds:itemID="{480F5A7F-1310-4F72-9652-38C519048B30}"/>
</file>

<file path=docProps/app.xml><?xml version="1.0" encoding="utf-8"?>
<Properties xmlns="http://schemas.openxmlformats.org/officeDocument/2006/extended-properties" xmlns:vt="http://schemas.openxmlformats.org/officeDocument/2006/docPropsVTypes">
  <TotalTime>4559</TotalTime>
  <Words>2298</Words>
  <Application>Microsoft Office PowerPoint</Application>
  <PresentationFormat>Widescreen</PresentationFormat>
  <Paragraphs>279</Paragraphs>
  <Slides>21</Slides>
  <Notes>2</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21</vt:i4>
      </vt:variant>
    </vt:vector>
  </HeadingPairs>
  <TitlesOfParts>
    <vt:vector size="28" baseType="lpstr">
      <vt:lpstr>Aptos</vt:lpstr>
      <vt:lpstr>Aptos Display</vt:lpstr>
      <vt:lpstr>Arial</vt:lpstr>
      <vt:lpstr>Calibri</vt:lpstr>
      <vt:lpstr>Calibri Light</vt:lpstr>
      <vt:lpstr>Office Theme</vt:lpstr>
      <vt:lpstr>1_office theme</vt:lpstr>
      <vt:lpstr>UEC Redesign –Morriston SBHUB  Patient Flow Tests of Change</vt:lpstr>
      <vt:lpstr> 🔍 Background: Why are we doing this?</vt:lpstr>
      <vt:lpstr>🔄 Tests of change…..</vt:lpstr>
      <vt:lpstr>🔄 Flow model..</vt:lpstr>
      <vt:lpstr>Anglesey Ward PDSAs</vt:lpstr>
      <vt:lpstr>  🏥 What’s Going Well?: </vt:lpstr>
      <vt:lpstr>🏥 What’s Going Well cont’d</vt:lpstr>
      <vt:lpstr>What is the measurement telling us?</vt:lpstr>
      <vt:lpstr>PowerPoint Presentation</vt:lpstr>
      <vt:lpstr>Patient Waits in the Emergency Department</vt:lpstr>
      <vt:lpstr>PowerPoint Presentation</vt:lpstr>
      <vt:lpstr>Clinically optimised patient numbers and occupancy</vt:lpstr>
      <vt:lpstr>Clinically Optimised - D2RA Pathway 3</vt:lpstr>
      <vt:lpstr>PowerPoint Presentation</vt:lpstr>
      <vt:lpstr>Test of Change: Safety Reporting Data Extract: 01/06/2025 to 27/07/2025 (based on Date Reported) Data items: 1313*</vt:lpstr>
      <vt:lpstr>PowerPoint Presentation</vt:lpstr>
      <vt:lpstr>🏥 What We Can Do Better?</vt:lpstr>
      <vt:lpstr>So where next.....</vt:lpstr>
      <vt:lpstr>Continuous improvement journey…</vt:lpstr>
      <vt:lpstr>PowerPoint Presentation</vt:lpstr>
      <vt:lpstr>What are people saying?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UEC Redesign – patient flow tests of change</dc:title>
  <dc:creator>Alison Gallagher (Swansea Bay UHB - Chief Operating Officers Department)</dc:creator>
  <cp:lastModifiedBy>Alison Gallagher (Swansea Bay UHB - Chief Operating Officers Department)</cp:lastModifiedBy>
  <cp:revision>73</cp:revision>
  <dcterms:created xsi:type="dcterms:W3CDTF">2025-05-08T09:10:14Z</dcterms:created>
  <dcterms:modified xsi:type="dcterms:W3CDTF">2025-07-30T13:54:04Z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0x01010001C022EFBB18C64ABE3B9933434D2554</vt:lpwstr>
  </property>
</Properties>
</file>