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Lst>
  <p:notesMasterIdLst>
    <p:notesMasterId r:id="rId67"/>
  </p:notesMasterIdLst>
  <p:handoutMasterIdLst>
    <p:handoutMasterId r:id="rId68"/>
  </p:handoutMasterIdLst>
  <p:sldIdLst>
    <p:sldId id="309" r:id="rId12"/>
    <p:sldId id="312" r:id="rId13"/>
    <p:sldId id="737" r:id="rId14"/>
    <p:sldId id="721" r:id="rId15"/>
    <p:sldId id="735" r:id="rId16"/>
    <p:sldId id="746" r:id="rId17"/>
    <p:sldId id="297" r:id="rId18"/>
    <p:sldId id="736" r:id="rId19"/>
    <p:sldId id="740" r:id="rId20"/>
    <p:sldId id="742" r:id="rId21"/>
    <p:sldId id="743" r:id="rId22"/>
    <p:sldId id="780" r:id="rId23"/>
    <p:sldId id="761" r:id="rId24"/>
    <p:sldId id="786" r:id="rId25"/>
    <p:sldId id="762" r:id="rId26"/>
    <p:sldId id="763" r:id="rId27"/>
    <p:sldId id="765" r:id="rId28"/>
    <p:sldId id="767" r:id="rId29"/>
    <p:sldId id="764" r:id="rId30"/>
    <p:sldId id="774" r:id="rId31"/>
    <p:sldId id="769" r:id="rId32"/>
    <p:sldId id="768" r:id="rId33"/>
    <p:sldId id="770" r:id="rId34"/>
    <p:sldId id="771" r:id="rId35"/>
    <p:sldId id="778" r:id="rId36"/>
    <p:sldId id="779" r:id="rId37"/>
    <p:sldId id="794" r:id="rId38"/>
    <p:sldId id="793" r:id="rId39"/>
    <p:sldId id="782" r:id="rId40"/>
    <p:sldId id="783" r:id="rId41"/>
    <p:sldId id="784" r:id="rId42"/>
    <p:sldId id="775" r:id="rId43"/>
    <p:sldId id="777" r:id="rId44"/>
    <p:sldId id="757" r:id="rId45"/>
    <p:sldId id="758" r:id="rId46"/>
    <p:sldId id="759" r:id="rId47"/>
    <p:sldId id="760" r:id="rId48"/>
    <p:sldId id="788" r:id="rId49"/>
    <p:sldId id="749" r:id="rId50"/>
    <p:sldId id="751" r:id="rId51"/>
    <p:sldId id="795" r:id="rId52"/>
    <p:sldId id="445" r:id="rId53"/>
    <p:sldId id="452" r:id="rId54"/>
    <p:sldId id="295" r:id="rId55"/>
    <p:sldId id="438" r:id="rId56"/>
    <p:sldId id="448" r:id="rId57"/>
    <p:sldId id="439" r:id="rId58"/>
    <p:sldId id="446" r:id="rId59"/>
    <p:sldId id="451" r:id="rId60"/>
    <p:sldId id="447" r:id="rId61"/>
    <p:sldId id="441" r:id="rId62"/>
    <p:sldId id="440" r:id="rId63"/>
    <p:sldId id="442" r:id="rId64"/>
    <p:sldId id="443" r:id="rId65"/>
    <p:sldId id="444" r:id="rId66"/>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7EB0DE"/>
    <a:srgbClr val="F8CD47"/>
    <a:srgbClr val="9E4ECA"/>
    <a:srgbClr val="79C5CD"/>
    <a:srgbClr val="1F355E"/>
    <a:srgbClr val="CE3636"/>
    <a:srgbClr val="181924"/>
    <a:srgbClr val="FFD550"/>
    <a:srgbClr val="325A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539" autoAdjust="0"/>
  </p:normalViewPr>
  <p:slideViewPr>
    <p:cSldViewPr>
      <p:cViewPr varScale="1">
        <p:scale>
          <a:sx n="88" d="100"/>
          <a:sy n="88" d="100"/>
        </p:scale>
        <p:origin x="66" y="6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5" Type="http://schemas.openxmlformats.org/officeDocument/2006/relationships/slideMaster" Target="slideMasters/slideMaster2.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40.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notesMaster" Target="notesMasters/notesMaster1.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7.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 Type="http://schemas.openxmlformats.org/officeDocument/2006/relationships/slideMaster" Target="slideMasters/slideMaster4.xml"/><Relationship Id="rId71"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rgbClr val="7EB0DE"/>
        </a:solidFill>
      </dgm:spPr>
      <dgm:t>
        <a:bodyPr/>
        <a:lstStyle/>
        <a:p>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3: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2" presStyleCnt="3" custLinFactNeighborX="4598" custLinFactNeighborY="-6907"/>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2" presStyleCnt="3"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2" destOrd="0" parTransId="{C3CC3D0E-E601-4CEC-A4EA-7040238D7147}" sibTransId="{77562E8B-2486-4DB2-A986-C3E6FF2E06A2}"/>
    <dgm:cxn modelId="{149C4ADC-DD30-48BD-8E18-57A2B525BED9}" type="presOf" srcId="{A234D1E4-870D-4C0F-95CE-D75C5CD14EC0}" destId="{2094783E-7C65-48B5-8ADA-5899B25B8974}" srcOrd="0" destOrd="0" presId="urn:microsoft.com/office/officeart/2005/8/layout/vList3"/>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4B26EECB-93B8-41C1-8A36-C87ACB643832}" type="presParOf" srcId="{FEFE71CE-EB5C-4199-8D48-4A7544A10A1A}" destId="{82E65E3F-32F9-4606-8767-4277B08337D8}" srcOrd="4"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1: </a:t>
          </a:r>
          <a:r>
            <a:rPr lang="en-GB" sz="46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rgbClr val="7EB0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2</a:t>
          </a:r>
          <a:r>
            <a:rPr lang="en-GB" sz="4600" kern="1200" dirty="0"/>
            <a:t>: Performance against the Health Board’s Strategic Objectives</a:t>
          </a:r>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495829" y="5613403"/>
          <a:ext cx="11502771" cy="2249379"/>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kern="1200" dirty="0"/>
            <a:t>Section 3: Updates on Ministerial Enabling Actions</a:t>
          </a:r>
        </a:p>
      </dsp:txBody>
      <dsp:txXfrm rot="10800000">
        <a:off x="5058174" y="5613403"/>
        <a:ext cx="10940426" cy="2249379"/>
      </dsp:txXfrm>
    </dsp:sp>
    <dsp:sp modelId="{4296A84E-6113-4C1F-9DB6-B4931C946519}">
      <dsp:nvSpPr>
        <dsp:cNvPr id="0" name=""/>
        <dsp:cNvSpPr/>
      </dsp:nvSpPr>
      <dsp:spPr>
        <a:xfrm>
          <a:off x="2438396" y="5689612"/>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25/07/2025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25/07/2025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E5665-D7E2-4142-E65D-EDEA30068F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CE3D84-3B6B-2B42-0FF2-182A2F1C09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7B740C-5550-D21D-5902-DB7B6CD23FD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725352B-EC2F-0FFE-2573-22FCB487293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3995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25/07/2025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25/07/2025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25/07/2025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25/07/2025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25/07/2025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25/07/2025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25/07/2025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25/07/2025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25/07/2025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25/07/2025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25/07/2025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6CFE9-C41D-A445-4F55-128CA8DC916D}"/>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EE74575-6FD2-2BC4-7FEB-16BCF870AFE2}"/>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4E7E365-0114-0F47-C537-C3BF1828E037}"/>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5" name="Footer Placeholder 4">
            <a:extLst>
              <a:ext uri="{FF2B5EF4-FFF2-40B4-BE49-F238E27FC236}">
                <a16:creationId xmlns:a16="http://schemas.microsoft.com/office/drawing/2014/main" id="{DA85798B-DA4C-B22F-BB7C-D23523BBCB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07650-BEC2-0AB4-B7BD-364596AA4CC8}"/>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2457446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FB274-8381-B6F0-AE86-877B53AE4B4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8BFDBD-F8D4-7F03-FA32-6A4D007A9A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72B7C7-390D-ABA9-1AEF-F0E64A65880C}"/>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5" name="Footer Placeholder 4">
            <a:extLst>
              <a:ext uri="{FF2B5EF4-FFF2-40B4-BE49-F238E27FC236}">
                <a16:creationId xmlns:a16="http://schemas.microsoft.com/office/drawing/2014/main" id="{0991F440-0562-0225-167A-9708344276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754A47-4DBC-CF58-945A-6F1FAF65220B}"/>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34375543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F94DB-AD74-3A19-5A8D-4F16DC1C2515}"/>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5524A5D-5E49-B6D6-1A7C-37DDFF80AA54}"/>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02DC32-0A91-7065-DA8F-AE1A44C42CA6}"/>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5" name="Footer Placeholder 4">
            <a:extLst>
              <a:ext uri="{FF2B5EF4-FFF2-40B4-BE49-F238E27FC236}">
                <a16:creationId xmlns:a16="http://schemas.microsoft.com/office/drawing/2014/main" id="{3B9C688B-9656-44BF-F7DB-0041929B0D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D0171D-B240-A3E9-50D8-EE949E992428}"/>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26606074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7CAF9-2657-7ECD-72E3-312087CCC1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7AD55E-4EE8-9D5E-5A65-5F87699F30F4}"/>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0F8F15A-D6C7-A1C2-2B14-19CA6B4507E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45AC92A-E774-86F9-DB46-14BB1680E9B2}"/>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6" name="Footer Placeholder 5">
            <a:extLst>
              <a:ext uri="{FF2B5EF4-FFF2-40B4-BE49-F238E27FC236}">
                <a16:creationId xmlns:a16="http://schemas.microsoft.com/office/drawing/2014/main" id="{FDF5E6D4-6E45-B009-E965-0EB0C03276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E0625EB-3DB9-CDAD-B908-C27FAB2CFA79}"/>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1843050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517C3-E2D3-48F3-5E0A-6D0279EE6B02}"/>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216931-E831-BCD6-CC80-EA85BA6DB777}"/>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CBECF731-A738-6099-429C-9E2B2BC5FE7E}"/>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297102D-E7AB-EF68-C894-3189595AC69C}"/>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768A6DCD-3933-6F76-051C-9979AC4C3175}"/>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5E7BCED-CA06-8579-25F3-21B2E3752BD1}"/>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8" name="Footer Placeholder 7">
            <a:extLst>
              <a:ext uri="{FF2B5EF4-FFF2-40B4-BE49-F238E27FC236}">
                <a16:creationId xmlns:a16="http://schemas.microsoft.com/office/drawing/2014/main" id="{646C7AF6-4FF9-40A0-B3D0-4247AB4297B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89DBE73-E538-CABF-D762-ACBF1E3B2565}"/>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11823644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1215-DB3C-168C-AFA7-6D0CFE40B2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EBC8132-130B-D94D-DDD2-177A74428A0A}"/>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4" name="Footer Placeholder 3">
            <a:extLst>
              <a:ext uri="{FF2B5EF4-FFF2-40B4-BE49-F238E27FC236}">
                <a16:creationId xmlns:a16="http://schemas.microsoft.com/office/drawing/2014/main" id="{FF529B11-70CF-3372-89B6-9B1C0957BA6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BDB6BAD-A160-52AA-8506-64158A2421FB}"/>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16061353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F5A6F8-86E3-4AB2-F4D5-2DB07313A098}"/>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3" name="Footer Placeholder 2">
            <a:extLst>
              <a:ext uri="{FF2B5EF4-FFF2-40B4-BE49-F238E27FC236}">
                <a16:creationId xmlns:a16="http://schemas.microsoft.com/office/drawing/2014/main" id="{6C0715E7-7F2E-D8D1-4E0D-34C32EC5295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B2DF406-D54D-C1F0-1534-E995D6A905D5}"/>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22656242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11FD0-D420-F42B-349C-2C63348FF4A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4B07D7-1EE9-26E7-523D-49F36B8A06E6}"/>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DBAE921-2CDC-4BFB-C358-0B3997614F1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472C8F73-6B6B-7BF8-60AE-95BD48C2F89F}"/>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6" name="Footer Placeholder 5">
            <a:extLst>
              <a:ext uri="{FF2B5EF4-FFF2-40B4-BE49-F238E27FC236}">
                <a16:creationId xmlns:a16="http://schemas.microsoft.com/office/drawing/2014/main" id="{2FBEF826-E4FE-FBE5-3F52-B1DC3CA7016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6A494E-62A3-2CFF-9288-084AF9C12245}"/>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25973840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78ACA-63C0-3388-EACE-EF9A4197053A}"/>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88F7A2E-CD6A-C7FA-411D-306D7A27E1C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53166B47-3E90-4AA8-770D-F09415B63131}"/>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DF7CBFBD-E363-6E37-4E0B-BA794E7F9BDF}"/>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6" name="Footer Placeholder 5">
            <a:extLst>
              <a:ext uri="{FF2B5EF4-FFF2-40B4-BE49-F238E27FC236}">
                <a16:creationId xmlns:a16="http://schemas.microsoft.com/office/drawing/2014/main" id="{7E4FDEBD-13D0-8161-A9EA-8CF39FE2E4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7B867D5-36E3-13ED-96C4-1E06827E06B0}"/>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114299050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81050-22A2-60B8-57DF-B88C7C1F17A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F8EA6B1-89B7-7727-9F9E-373A74D13F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A96293-9F9B-83E4-6BB4-95E175F648D1}"/>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5" name="Footer Placeholder 4">
            <a:extLst>
              <a:ext uri="{FF2B5EF4-FFF2-40B4-BE49-F238E27FC236}">
                <a16:creationId xmlns:a16="http://schemas.microsoft.com/office/drawing/2014/main" id="{0CB960B9-993C-A11B-E172-6F82472ABA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7E69B0-77C7-F279-9000-002677A76500}"/>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37203919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305E04-3475-0C42-5F1B-2545A7085DBB}"/>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FEBBE19-36ED-635E-B82D-1C8815710917}"/>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D4ABCD-7872-9A8A-595F-15E6E8A19755}"/>
              </a:ext>
            </a:extLst>
          </p:cNvPr>
          <p:cNvSpPr>
            <a:spLocks noGrp="1"/>
          </p:cNvSpPr>
          <p:nvPr>
            <p:ph type="dt" sz="half" idx="10"/>
          </p:nvPr>
        </p:nvSpPr>
        <p:spPr/>
        <p:txBody>
          <a:bodyPr/>
          <a:lstStyle/>
          <a:p>
            <a:fld id="{18E64F27-5ABD-4DDF-BA43-CD7444833908}" type="datetimeFigureOut">
              <a:rPr lang="en-GB" smtClean="0"/>
              <a:t>25/07/2025</a:t>
            </a:fld>
            <a:endParaRPr lang="en-GB"/>
          </a:p>
        </p:txBody>
      </p:sp>
      <p:sp>
        <p:nvSpPr>
          <p:cNvPr id="5" name="Footer Placeholder 4">
            <a:extLst>
              <a:ext uri="{FF2B5EF4-FFF2-40B4-BE49-F238E27FC236}">
                <a16:creationId xmlns:a16="http://schemas.microsoft.com/office/drawing/2014/main" id="{5A0D119F-0164-C19D-C565-D8BEAEB61F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94626E-395A-4F59-BC9C-79ADE7CD3350}"/>
              </a:ext>
            </a:extLst>
          </p:cNvPr>
          <p:cNvSpPr>
            <a:spLocks noGrp="1"/>
          </p:cNvSpPr>
          <p:nvPr>
            <p:ph type="sldNum" sz="quarter" idx="12"/>
          </p:nvPr>
        </p:nvSpPr>
        <p:spPr/>
        <p:txBody>
          <a:bodyPr/>
          <a:lstStyle/>
          <a:p>
            <a:fld id="{59B56050-B67B-4207-AD1D-97ECB8139EBB}" type="slidenum">
              <a:rPr lang="en-GB" smtClean="0"/>
              <a:t>‹#›</a:t>
            </a:fld>
            <a:endParaRPr lang="en-GB"/>
          </a:p>
        </p:txBody>
      </p:sp>
    </p:spTree>
    <p:extLst>
      <p:ext uri="{BB962C8B-B14F-4D97-AF65-F5344CB8AC3E}">
        <p14:creationId xmlns:p14="http://schemas.microsoft.com/office/powerpoint/2010/main" val="4158224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25/07/2025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92ABE1-B22A-48B8-0F2F-1C9E200ABDF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352919-0872-BD1D-8D02-91DDF9A0C1F6}"/>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3E742E-7141-29FE-C0E4-10BB4FB9334E}"/>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18E64F27-5ABD-4DDF-BA43-CD7444833908}" type="datetimeFigureOut">
              <a:rPr lang="en-GB" smtClean="0"/>
              <a:t>25/07/2025</a:t>
            </a:fld>
            <a:endParaRPr lang="en-GB"/>
          </a:p>
        </p:txBody>
      </p:sp>
      <p:sp>
        <p:nvSpPr>
          <p:cNvPr id="5" name="Footer Placeholder 4">
            <a:extLst>
              <a:ext uri="{FF2B5EF4-FFF2-40B4-BE49-F238E27FC236}">
                <a16:creationId xmlns:a16="http://schemas.microsoft.com/office/drawing/2014/main" id="{D698A4B5-F0FF-32E1-59C8-4E5F358CF62D}"/>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F704855-6184-E15D-070D-A4C13365C47C}"/>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59B56050-B67B-4207-AD1D-97ECB8139EBB}" type="slidenum">
              <a:rPr lang="en-GB" smtClean="0"/>
              <a:t>‹#›</a:t>
            </a:fld>
            <a:endParaRPr lang="en-GB"/>
          </a:p>
        </p:txBody>
      </p:sp>
    </p:spTree>
    <p:extLst>
      <p:ext uri="{BB962C8B-B14F-4D97-AF65-F5344CB8AC3E}">
        <p14:creationId xmlns:p14="http://schemas.microsoft.com/office/powerpoint/2010/main" val="1152664440"/>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0.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5.png"/><Relationship Id="rId7" Type="http://schemas.openxmlformats.org/officeDocument/2006/relationships/image" Target="../media/image33.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6.svg"/></Relationships>
</file>

<file path=ppt/slides/_rels/slide14.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 Id="rId14" Type="http://schemas.openxmlformats.org/officeDocument/2006/relationships/image" Target="../media/image44.png"/></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5.png"/><Relationship Id="rId7" Type="http://schemas.openxmlformats.org/officeDocument/2006/relationships/image" Target="../media/image47.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6.sv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4.xml"/><Relationship Id="rId5" Type="http://schemas.openxmlformats.org/officeDocument/2006/relationships/image" Target="../media/image52.pn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15.png"/><Relationship Id="rId7" Type="http://schemas.openxmlformats.org/officeDocument/2006/relationships/image" Target="../media/image55.png"/><Relationship Id="rId2"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15.png"/><Relationship Id="rId7" Type="http://schemas.openxmlformats.org/officeDocument/2006/relationships/image" Target="../media/image61.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16.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4.xml"/><Relationship Id="rId5" Type="http://schemas.openxmlformats.org/officeDocument/2006/relationships/image" Target="../media/image69.png"/><Relationship Id="rId4" Type="http://schemas.openxmlformats.org/officeDocument/2006/relationships/image" Target="../media/image68.png"/></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4.xml"/><Relationship Id="rId5" Type="http://schemas.openxmlformats.org/officeDocument/2006/relationships/image" Target="../media/image73.png"/><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34.xml"/><Relationship Id="rId5" Type="http://schemas.openxmlformats.org/officeDocument/2006/relationships/image" Target="../media/image77.png"/><Relationship Id="rId4" Type="http://schemas.openxmlformats.org/officeDocument/2006/relationships/image" Target="../media/image76.png"/></Relationships>
</file>

<file path=ppt/slides/_rels/slide2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34.xml"/><Relationship Id="rId5" Type="http://schemas.openxmlformats.org/officeDocument/2006/relationships/image" Target="../media/image81.png"/><Relationship Id="rId4" Type="http://schemas.openxmlformats.org/officeDocument/2006/relationships/image" Target="../media/image80.png"/></Relationships>
</file>

<file path=ppt/slides/_rels/slide2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34.xml"/><Relationship Id="rId5" Type="http://schemas.openxmlformats.org/officeDocument/2006/relationships/image" Target="../media/image85.png"/><Relationship Id="rId4" Type="http://schemas.openxmlformats.org/officeDocument/2006/relationships/image" Target="../media/image84.png"/></Relationships>
</file>

<file path=ppt/slides/_rels/slide2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4.xml"/><Relationship Id="rId5" Type="http://schemas.openxmlformats.org/officeDocument/2006/relationships/image" Target="../media/image89.png"/><Relationship Id="rId4" Type="http://schemas.openxmlformats.org/officeDocument/2006/relationships/image" Target="../media/image88.png"/></Relationships>
</file>

<file path=ppt/slides/_rels/slide28.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90.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4.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91.png"/><Relationship Id="rId1" Type="http://schemas.openxmlformats.org/officeDocument/2006/relationships/slideLayout" Target="../slideLayouts/slideLayout34.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31.xml.rels><?xml version="1.0" encoding="UTF-8" standalone="yes"?>
<Relationships xmlns="http://schemas.openxmlformats.org/package/2006/relationships"><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34.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3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3" Type="http://schemas.openxmlformats.org/officeDocument/2006/relationships/hyperlink" Target="https://app.powerbi.com/groups/me/reports/8df0bdaa-716f-4f38-ae5a-e355db1c9496/ReportSectionab0307511235a56572da?ctid=bb5628b8-e328-4082-a856-433c9edc8fae&amp;experience=power-bi" TargetMode="External"/><Relationship Id="rId7" Type="http://schemas.openxmlformats.org/officeDocument/2006/relationships/image" Target="../media/image106.png"/><Relationship Id="rId2" Type="http://schemas.openxmlformats.org/officeDocument/2006/relationships/image" Target="../media/image104.png"/><Relationship Id="rId1" Type="http://schemas.openxmlformats.org/officeDocument/2006/relationships/slideLayout" Target="../slideLayouts/slideLayout34.xml"/><Relationship Id="rId6" Type="http://schemas.openxmlformats.org/officeDocument/2006/relationships/image" Target="../media/image105.png"/><Relationship Id="rId5" Type="http://schemas.openxmlformats.org/officeDocument/2006/relationships/image" Target="../media/image16.svg"/><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6.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9.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5400" dirty="0">
                <a:latin typeface="Arial" panose="020B0604020202020204" pitchFamily="34" charset="0"/>
                <a:cs typeface="Arial" panose="020B0604020202020204" pitchFamily="34" charset="0"/>
              </a:rPr>
              <a:t>July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1939339172"/>
              </p:ext>
            </p:extLst>
          </p:nvPr>
        </p:nvGraphicFramePr>
        <p:xfrm>
          <a:off x="375444" y="2295625"/>
          <a:ext cx="19050000" cy="6574745"/>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June-25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68.76%</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1,314</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12,067 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192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22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88.17%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emergency response to red calls arriving within (and including) 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53.4%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response time to amber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12-month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125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88.1%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690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423915571"/>
              </p:ext>
            </p:extLst>
          </p:nvPr>
        </p:nvGraphicFramePr>
        <p:xfrm>
          <a:off x="527844" y="1006475"/>
          <a:ext cx="19050000" cy="776271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March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June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71.18%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73.66%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June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2,246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2,089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284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1210583500"/>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June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69,701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41,276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154,821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May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88%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June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6,862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63% (April-25)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795058"/>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95058"/>
            <a:ext cx="19812000" cy="253056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Revised flow operating model/Anglesey Ward</a:t>
            </a:r>
            <a:r>
              <a:rPr lang="en-GB" sz="1800" dirty="0">
                <a:effectLst/>
                <a:latin typeface="Verdana" panose="020B0604030504040204" pitchFamily="34" charset="0"/>
                <a:ea typeface="Calibri" panose="020F0502020204030204" pitchFamily="34" charset="0"/>
                <a:cs typeface="Arial" panose="020B0604020202020204" pitchFamily="34" charset="0"/>
              </a:rPr>
              <a:t>: Anglesey ward test of change commenced 2</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nd</a:t>
            </a:r>
            <a:r>
              <a:rPr lang="en-GB" sz="1800" dirty="0">
                <a:effectLst/>
                <a:latin typeface="Verdana" panose="020B0604030504040204" pitchFamily="34" charset="0"/>
                <a:ea typeface="Calibri" panose="020F0502020204030204" pitchFamily="34" charset="0"/>
                <a:cs typeface="Arial" panose="020B0604020202020204" pitchFamily="34" charset="0"/>
              </a:rPr>
              <a:t> June. 25 bedded general medical ward has been opened as a key enabler to test changes in the operating model across the UEC pathway. Significant improvements already realised, particularly in respect of ambulance handover, lost hours, ED patient turnaround time. 8 PDSA’s in total scheduled during the next 6-week period. Executive approval to sustain the test of change model at Morriston Hospital has been provided. Agreed to extend to end of October 2025 to identify and maximise benefits.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UEC capital redesign</a:t>
            </a:r>
            <a:r>
              <a:rPr lang="en-GB" sz="1800" dirty="0">
                <a:effectLst/>
                <a:latin typeface="Verdana" panose="020B0604030504040204" pitchFamily="34" charset="0"/>
                <a:ea typeface="Calibri" panose="020F0502020204030204" pitchFamily="34" charset="0"/>
                <a:cs typeface="Arial" panose="020B0604020202020204" pitchFamily="34" charset="0"/>
              </a:rPr>
              <a:t> – Following executive discussion, letters sent from CEO to Judith Paget (NHS Wales CEO) to outline the current tests of change in progress that will influence the capital request. There is also an expression of interest to pursue a digital platform to underpin the UEC pathway and has been supported by a demonstration to clinical operational staff. Capital and Estates Task Force updated on current position </a:t>
            </a:r>
            <a:r>
              <a:rPr lang="en-GB" dirty="0">
                <a:latin typeface="Verdana" panose="020B0604030504040204" pitchFamily="34" charset="0"/>
                <a:ea typeface="Calibri" panose="020F0502020204030204" pitchFamily="34" charset="0"/>
                <a:cs typeface="Arial" panose="020B0604020202020204" pitchFamily="34" charset="0"/>
              </a:rPr>
              <a:t>in terms of capital optimisation.</a:t>
            </a:r>
            <a:endParaRPr lang="en-GB" dirty="0"/>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6" name="Picture 5">
            <a:extLst>
              <a:ext uri="{FF2B5EF4-FFF2-40B4-BE49-F238E27FC236}">
                <a16:creationId xmlns:a16="http://schemas.microsoft.com/office/drawing/2014/main" id="{D0A140B9-A0FF-153F-902B-43488A2B68EF}"/>
              </a:ext>
            </a:extLst>
          </p:cNvPr>
          <p:cNvPicPr>
            <a:picLocks noChangeAspect="1"/>
          </p:cNvPicPr>
          <p:nvPr/>
        </p:nvPicPr>
        <p:blipFill>
          <a:blip r:embed="rId5"/>
          <a:stretch>
            <a:fillRect/>
          </a:stretch>
        </p:blipFill>
        <p:spPr>
          <a:xfrm>
            <a:off x="2661444" y="766418"/>
            <a:ext cx="6609794" cy="3619107"/>
          </a:xfrm>
          <a:prstGeom prst="rect">
            <a:avLst/>
          </a:prstGeom>
        </p:spPr>
      </p:pic>
      <p:pic>
        <p:nvPicPr>
          <p:cNvPr id="8" name="Picture 7">
            <a:extLst>
              <a:ext uri="{FF2B5EF4-FFF2-40B4-BE49-F238E27FC236}">
                <a16:creationId xmlns:a16="http://schemas.microsoft.com/office/drawing/2014/main" id="{29DD96E7-1FE8-0874-371B-5BCFBB01CC62}"/>
              </a:ext>
            </a:extLst>
          </p:cNvPr>
          <p:cNvPicPr>
            <a:picLocks noChangeAspect="1"/>
          </p:cNvPicPr>
          <p:nvPr/>
        </p:nvPicPr>
        <p:blipFill>
          <a:blip r:embed="rId6"/>
          <a:stretch>
            <a:fillRect/>
          </a:stretch>
        </p:blipFill>
        <p:spPr>
          <a:xfrm>
            <a:off x="10586244" y="882388"/>
            <a:ext cx="6442348" cy="3619102"/>
          </a:xfrm>
          <a:prstGeom prst="rect">
            <a:avLst/>
          </a:prstGeom>
        </p:spPr>
      </p:pic>
      <p:pic>
        <p:nvPicPr>
          <p:cNvPr id="10" name="Picture 9">
            <a:extLst>
              <a:ext uri="{FF2B5EF4-FFF2-40B4-BE49-F238E27FC236}">
                <a16:creationId xmlns:a16="http://schemas.microsoft.com/office/drawing/2014/main" id="{91ACDF76-BC45-0FB5-9F8B-F815D049DFE8}"/>
              </a:ext>
            </a:extLst>
          </p:cNvPr>
          <p:cNvPicPr>
            <a:picLocks noChangeAspect="1"/>
          </p:cNvPicPr>
          <p:nvPr/>
        </p:nvPicPr>
        <p:blipFill>
          <a:blip r:embed="rId7"/>
          <a:stretch>
            <a:fillRect/>
          </a:stretch>
        </p:blipFill>
        <p:spPr>
          <a:xfrm>
            <a:off x="2790610" y="4900537"/>
            <a:ext cx="6507155" cy="3668125"/>
          </a:xfrm>
          <a:prstGeom prst="rect">
            <a:avLst/>
          </a:prstGeom>
        </p:spPr>
      </p:pic>
      <p:pic>
        <p:nvPicPr>
          <p:cNvPr id="12" name="Picture 11">
            <a:extLst>
              <a:ext uri="{FF2B5EF4-FFF2-40B4-BE49-F238E27FC236}">
                <a16:creationId xmlns:a16="http://schemas.microsoft.com/office/drawing/2014/main" id="{397B7001-F693-2BE8-A43F-49D1CB9352C3}"/>
              </a:ext>
            </a:extLst>
          </p:cNvPr>
          <p:cNvPicPr>
            <a:picLocks noChangeAspect="1"/>
          </p:cNvPicPr>
          <p:nvPr/>
        </p:nvPicPr>
        <p:blipFill>
          <a:blip r:embed="rId8"/>
          <a:stretch>
            <a:fillRect/>
          </a:stretch>
        </p:blipFill>
        <p:spPr>
          <a:xfrm>
            <a:off x="10834452" y="4900537"/>
            <a:ext cx="6194140" cy="3619103"/>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10302042" y="7101712"/>
            <a:ext cx="9336274" cy="3783571"/>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10669619" y="8237232"/>
            <a:ext cx="8968697" cy="1933713"/>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solidFill>
                  <a:srgbClr val="0070C0"/>
                </a:solidFill>
                <a:latin typeface="Verdana" panose="020B0604030504040204" pitchFamily="34" charset="0"/>
                <a:ea typeface="Verdana" panose="020B0604030504040204" pitchFamily="34" charset="0"/>
              </a:rPr>
              <a:t>What is currently supporting the reduction:</a:t>
            </a:r>
            <a:endPar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Review of Action Plan June/July 2025</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Completed weekly deep dive to identify and mitigate issues </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Reduced P3 allocation from an acute bed</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Agreed 3 week period of recovery for P2 patients </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Held a workshop to identify improvements to reporting and performance management</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Developed Daily SITREP</a:t>
            </a:r>
          </a:p>
          <a:p>
            <a:pPr marL="342900" lvl="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Developed weekly performance scorecard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10560141" y="7173894"/>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750242" y="7173894"/>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pic>
        <p:nvPicPr>
          <p:cNvPr id="3" name="Picture 2">
            <a:extLst>
              <a:ext uri="{FF2B5EF4-FFF2-40B4-BE49-F238E27FC236}">
                <a16:creationId xmlns:a16="http://schemas.microsoft.com/office/drawing/2014/main" id="{C80B2F7A-AEA3-868C-60D0-DD0BA1E7B423}"/>
              </a:ext>
            </a:extLst>
          </p:cNvPr>
          <p:cNvPicPr>
            <a:picLocks noChangeAspect="1"/>
          </p:cNvPicPr>
          <p:nvPr/>
        </p:nvPicPr>
        <p:blipFill>
          <a:blip r:embed="rId13"/>
          <a:stretch>
            <a:fillRect/>
          </a:stretch>
        </p:blipFill>
        <p:spPr>
          <a:xfrm>
            <a:off x="1258406" y="2047266"/>
            <a:ext cx="7886928" cy="4606095"/>
          </a:xfrm>
          <a:prstGeom prst="rect">
            <a:avLst/>
          </a:prstGeom>
        </p:spPr>
      </p:pic>
      <p:graphicFrame>
        <p:nvGraphicFramePr>
          <p:cNvPr id="5" name="Table 4">
            <a:extLst>
              <a:ext uri="{FF2B5EF4-FFF2-40B4-BE49-F238E27FC236}">
                <a16:creationId xmlns:a16="http://schemas.microsoft.com/office/drawing/2014/main" id="{5D91FF68-5025-6A57-1E19-474C89F2FD95}"/>
              </a:ext>
            </a:extLst>
          </p:cNvPr>
          <p:cNvGraphicFramePr>
            <a:graphicFrameLocks noGrp="1"/>
          </p:cNvGraphicFramePr>
          <p:nvPr>
            <p:extLst>
              <p:ext uri="{D42A27DB-BD31-4B8C-83A1-F6EECF244321}">
                <p14:modId xmlns:p14="http://schemas.microsoft.com/office/powerpoint/2010/main" val="2454036548"/>
              </p:ext>
            </p:extLst>
          </p:nvPr>
        </p:nvGraphicFramePr>
        <p:xfrm>
          <a:off x="10302042" y="2239853"/>
          <a:ext cx="9390869" cy="4413508"/>
        </p:xfrm>
        <a:graphic>
          <a:graphicData uri="http://schemas.openxmlformats.org/drawingml/2006/table">
            <a:tbl>
              <a:tblPr>
                <a:tableStyleId>{5C22544A-7EE6-4342-B048-85BDC9FD1C3A}</a:tableStyleId>
              </a:tblPr>
              <a:tblGrid>
                <a:gridCol w="3663329">
                  <a:extLst>
                    <a:ext uri="{9D8B030D-6E8A-4147-A177-3AD203B41FA5}">
                      <a16:colId xmlns:a16="http://schemas.microsoft.com/office/drawing/2014/main" val="3247674933"/>
                    </a:ext>
                  </a:extLst>
                </a:gridCol>
                <a:gridCol w="1173129">
                  <a:extLst>
                    <a:ext uri="{9D8B030D-6E8A-4147-A177-3AD203B41FA5}">
                      <a16:colId xmlns:a16="http://schemas.microsoft.com/office/drawing/2014/main" val="140265843"/>
                    </a:ext>
                  </a:extLst>
                </a:gridCol>
                <a:gridCol w="1119937">
                  <a:extLst>
                    <a:ext uri="{9D8B030D-6E8A-4147-A177-3AD203B41FA5}">
                      <a16:colId xmlns:a16="http://schemas.microsoft.com/office/drawing/2014/main" val="2719411723"/>
                    </a:ext>
                  </a:extLst>
                </a:gridCol>
                <a:gridCol w="1119937">
                  <a:extLst>
                    <a:ext uri="{9D8B030D-6E8A-4147-A177-3AD203B41FA5}">
                      <a16:colId xmlns:a16="http://schemas.microsoft.com/office/drawing/2014/main" val="2084420212"/>
                    </a:ext>
                  </a:extLst>
                </a:gridCol>
                <a:gridCol w="1194599">
                  <a:extLst>
                    <a:ext uri="{9D8B030D-6E8A-4147-A177-3AD203B41FA5}">
                      <a16:colId xmlns:a16="http://schemas.microsoft.com/office/drawing/2014/main" val="4208053448"/>
                    </a:ext>
                  </a:extLst>
                </a:gridCol>
                <a:gridCol w="1119938">
                  <a:extLst>
                    <a:ext uri="{9D8B030D-6E8A-4147-A177-3AD203B41FA5}">
                      <a16:colId xmlns:a16="http://schemas.microsoft.com/office/drawing/2014/main" val="868613879"/>
                    </a:ext>
                  </a:extLst>
                </a:gridCol>
              </a:tblGrid>
              <a:tr h="703274">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Top 5 Delays</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3rd</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9th</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16th</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23rd</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1" u="none" strike="noStrike" kern="1200" dirty="0">
                          <a:solidFill>
                            <a:schemeClr val="dk1"/>
                          </a:solidFill>
                          <a:effectLst/>
                          <a:latin typeface="Verdana" panose="020B0604030504040204" pitchFamily="34" charset="0"/>
                          <a:ea typeface="Verdana" panose="020B0604030504040204" pitchFamily="34" charset="0"/>
                          <a:cs typeface="+mn-cs"/>
                        </a:rPr>
                        <a:t>June 30th</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9252464"/>
                  </a:ext>
                </a:extLst>
              </a:tr>
              <a:tr h="703274">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Reablement community care package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33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5538458"/>
                  </a:ext>
                </a:extLst>
              </a:tr>
              <a:tr h="703274">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completion of assessment by social care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2045838"/>
                  </a:ext>
                </a:extLst>
              </a:tr>
              <a:tr h="703274">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Completion of AHP Allied Health Professional Assessment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20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6363609"/>
                  </a:ext>
                </a:extLst>
              </a:tr>
              <a:tr h="703274">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start of new community care package funded by social care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0925608"/>
                  </a:ext>
                </a:extLst>
              </a:tr>
              <a:tr h="897138">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Awaiting joint assessment</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17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1507937" rtl="0" eaLnBrk="1" fontAlgn="t" latinLnBrk="0" hangingPunct="1"/>
                      <a:r>
                        <a:rPr lang="en-GB" sz="1400" b="0" u="none" strike="noStrike" kern="1200" dirty="0">
                          <a:solidFill>
                            <a:schemeClr val="dk1"/>
                          </a:solidFill>
                          <a:effectLst/>
                          <a:latin typeface="Verdana" panose="020B0604030504040204" pitchFamily="34" charset="0"/>
                          <a:ea typeface="Verdana" panose="020B0604030504040204" pitchFamily="34" charset="0"/>
                          <a:cs typeface="+mn-cs"/>
                        </a:rPr>
                        <a:t>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8178559"/>
                  </a:ext>
                </a:extLst>
              </a:tr>
            </a:tbl>
          </a:graphicData>
        </a:graphic>
      </p:graphicFrame>
      <p:sp>
        <p:nvSpPr>
          <p:cNvPr id="11" name="TextBox 10">
            <a:extLst>
              <a:ext uri="{FF2B5EF4-FFF2-40B4-BE49-F238E27FC236}">
                <a16:creationId xmlns:a16="http://schemas.microsoft.com/office/drawing/2014/main" id="{F947B763-2CBD-A9D6-C588-4EE13CCD86BA}"/>
              </a:ext>
            </a:extLst>
          </p:cNvPr>
          <p:cNvSpPr txBox="1"/>
          <p:nvPr/>
        </p:nvSpPr>
        <p:spPr>
          <a:xfrm>
            <a:off x="1312027" y="7205239"/>
            <a:ext cx="5892703" cy="369332"/>
          </a:xfrm>
          <a:prstGeom prst="rect">
            <a:avLst/>
          </a:prstGeom>
          <a:noFill/>
        </p:spPr>
        <p:txBody>
          <a:bodyPr wrap="none" rtlCol="0">
            <a:spAutoFit/>
          </a:bodyPr>
          <a:lstStyle/>
          <a:p>
            <a:r>
              <a:rPr lang="en-GB" dirty="0"/>
              <a:t>Trends for sites reporting on Signal, June highlighted in </a:t>
            </a:r>
            <a:r>
              <a:rPr lang="en-GB" b="1" dirty="0">
                <a:solidFill>
                  <a:schemeClr val="accent1">
                    <a:lumMod val="60000"/>
                    <a:lumOff val="40000"/>
                  </a:schemeClr>
                </a:solidFill>
              </a:rPr>
              <a:t>blue:</a:t>
            </a:r>
            <a:r>
              <a:rPr lang="en-GB" b="1" dirty="0"/>
              <a:t> </a:t>
            </a:r>
          </a:p>
        </p:txBody>
      </p:sp>
      <p:pic>
        <p:nvPicPr>
          <p:cNvPr id="14" name="Picture 13">
            <a:extLst>
              <a:ext uri="{FF2B5EF4-FFF2-40B4-BE49-F238E27FC236}">
                <a16:creationId xmlns:a16="http://schemas.microsoft.com/office/drawing/2014/main" id="{AC0A9243-913D-E550-4390-D3ED7D4B7607}"/>
              </a:ext>
            </a:extLst>
          </p:cNvPr>
          <p:cNvPicPr>
            <a:picLocks noChangeAspect="1"/>
          </p:cNvPicPr>
          <p:nvPr/>
        </p:nvPicPr>
        <p:blipFill>
          <a:blip r:embed="rId14"/>
          <a:stretch>
            <a:fillRect/>
          </a:stretch>
        </p:blipFill>
        <p:spPr>
          <a:xfrm>
            <a:off x="1615420" y="7725570"/>
            <a:ext cx="7575238" cy="3159713"/>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9353057"/>
            <a:ext cx="19583400" cy="26103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Grip &amp; control operational management</a:t>
            </a:r>
            <a:r>
              <a:rPr lang="en-GB" sz="1800" dirty="0">
                <a:effectLst/>
                <a:latin typeface="Verdana" panose="020B0604030504040204" pitchFamily="34" charset="0"/>
                <a:ea typeface="Calibri" panose="020F0502020204030204" pitchFamily="34" charset="0"/>
                <a:cs typeface="Arial" panose="020B0604020202020204" pitchFamily="34" charset="0"/>
              </a:rPr>
              <a:t> – Full Capacity protocol and zero tolerance on chair and trolley waits in full operation with additional 3:30 huddle now in situ at Morriston Hospital but with reduced measures in place. Health Board launch of ‘your next patient’ commenced on Monday 16</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th</a:t>
            </a:r>
            <a:r>
              <a:rPr lang="en-GB" sz="1800" dirty="0">
                <a:effectLst/>
                <a:latin typeface="Verdana" panose="020B0604030504040204" pitchFamily="34" charset="0"/>
                <a:ea typeface="Calibri" panose="020F0502020204030204" pitchFamily="34" charset="0"/>
                <a:cs typeface="Arial" panose="020B0604020202020204" pitchFamily="34" charset="0"/>
              </a:rPr>
              <a:t> June 2025 and it has shown significant improvements across patient flow.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UEC Care co-ordination Hub</a:t>
            </a:r>
            <a:r>
              <a:rPr lang="en-GB" sz="1800" dirty="0">
                <a:effectLst/>
                <a:latin typeface="Verdana" panose="020B0604030504040204" pitchFamily="34" charset="0"/>
                <a:ea typeface="Calibri" panose="020F0502020204030204" pitchFamily="34" charset="0"/>
                <a:cs typeface="Arial" panose="020B0604020202020204" pitchFamily="34" charset="0"/>
              </a:rPr>
              <a:t> – Funding application submitted to Six Goals to extend the role and function of the UEC care coordination hub over the seven-day period. Initial priority to deliver five day single point of access and to implement the national ticket to ride framework.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a:extLst>
              <a:ext uri="{FF2B5EF4-FFF2-40B4-BE49-F238E27FC236}">
                <a16:creationId xmlns:a16="http://schemas.microsoft.com/office/drawing/2014/main" id="{1DFA62E2-0EAC-AA02-387F-620B7EEBEFE0}"/>
              </a:ext>
            </a:extLst>
          </p:cNvPr>
          <p:cNvPicPr>
            <a:picLocks noChangeAspect="1"/>
          </p:cNvPicPr>
          <p:nvPr/>
        </p:nvPicPr>
        <p:blipFill>
          <a:blip r:embed="rId5"/>
          <a:stretch>
            <a:fillRect/>
          </a:stretch>
        </p:blipFill>
        <p:spPr>
          <a:xfrm>
            <a:off x="2813844" y="813018"/>
            <a:ext cx="6854681" cy="3924436"/>
          </a:xfrm>
          <a:prstGeom prst="rect">
            <a:avLst/>
          </a:prstGeom>
        </p:spPr>
      </p:pic>
      <p:pic>
        <p:nvPicPr>
          <p:cNvPr id="11" name="Picture 10">
            <a:extLst>
              <a:ext uri="{FF2B5EF4-FFF2-40B4-BE49-F238E27FC236}">
                <a16:creationId xmlns:a16="http://schemas.microsoft.com/office/drawing/2014/main" id="{700A9D27-F3F5-631F-0A9E-155F9C628075}"/>
              </a:ext>
            </a:extLst>
          </p:cNvPr>
          <p:cNvPicPr>
            <a:picLocks noChangeAspect="1"/>
          </p:cNvPicPr>
          <p:nvPr/>
        </p:nvPicPr>
        <p:blipFill>
          <a:blip r:embed="rId6"/>
          <a:stretch>
            <a:fillRect/>
          </a:stretch>
        </p:blipFill>
        <p:spPr>
          <a:xfrm>
            <a:off x="10621662" y="911269"/>
            <a:ext cx="6517782" cy="3826185"/>
          </a:xfrm>
          <a:prstGeom prst="rect">
            <a:avLst/>
          </a:prstGeom>
        </p:spPr>
      </p:pic>
      <p:pic>
        <p:nvPicPr>
          <p:cNvPr id="13" name="Picture 12">
            <a:extLst>
              <a:ext uri="{FF2B5EF4-FFF2-40B4-BE49-F238E27FC236}">
                <a16:creationId xmlns:a16="http://schemas.microsoft.com/office/drawing/2014/main" id="{068927D3-B3F4-980B-CDD9-17B9A9FA53CB}"/>
              </a:ext>
            </a:extLst>
          </p:cNvPr>
          <p:cNvPicPr>
            <a:picLocks noChangeAspect="1"/>
          </p:cNvPicPr>
          <p:nvPr/>
        </p:nvPicPr>
        <p:blipFill>
          <a:blip r:embed="rId7"/>
          <a:stretch>
            <a:fillRect/>
          </a:stretch>
        </p:blipFill>
        <p:spPr>
          <a:xfrm>
            <a:off x="2966244" y="5172701"/>
            <a:ext cx="6702281" cy="3678696"/>
          </a:xfrm>
          <a:prstGeom prst="rect">
            <a:avLst/>
          </a:prstGeom>
        </p:spPr>
      </p:pic>
      <p:pic>
        <p:nvPicPr>
          <p:cNvPr id="6" name="Picture 5">
            <a:extLst>
              <a:ext uri="{FF2B5EF4-FFF2-40B4-BE49-F238E27FC236}">
                <a16:creationId xmlns:a16="http://schemas.microsoft.com/office/drawing/2014/main" id="{90447387-84EF-B9B0-DE71-6B2F5D2C67FA}"/>
              </a:ext>
            </a:extLst>
          </p:cNvPr>
          <p:cNvPicPr>
            <a:picLocks noChangeAspect="1"/>
          </p:cNvPicPr>
          <p:nvPr/>
        </p:nvPicPr>
        <p:blipFill>
          <a:blip r:embed="rId8"/>
          <a:stretch>
            <a:fillRect/>
          </a:stretch>
        </p:blipFill>
        <p:spPr>
          <a:xfrm>
            <a:off x="10529413" y="5045932"/>
            <a:ext cx="6702279" cy="3860513"/>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DB86902-CDD8-EDC4-D16F-F4802A52703A}"/>
              </a:ext>
            </a:extLst>
          </p:cNvPr>
          <p:cNvPicPr>
            <a:picLocks noChangeAspect="1"/>
          </p:cNvPicPr>
          <p:nvPr/>
        </p:nvPicPr>
        <p:blipFill>
          <a:blip r:embed="rId2"/>
          <a:stretch>
            <a:fillRect/>
          </a:stretch>
        </p:blipFill>
        <p:spPr>
          <a:xfrm>
            <a:off x="2992772" y="784995"/>
            <a:ext cx="6248400" cy="3792141"/>
          </a:xfrm>
          <a:prstGeom prst="rect">
            <a:avLst/>
          </a:prstGeom>
        </p:spPr>
      </p:pic>
      <p:pic>
        <p:nvPicPr>
          <p:cNvPr id="9" name="Picture 8">
            <a:extLst>
              <a:ext uri="{FF2B5EF4-FFF2-40B4-BE49-F238E27FC236}">
                <a16:creationId xmlns:a16="http://schemas.microsoft.com/office/drawing/2014/main" id="{B57D5BF9-8A7A-920A-825C-D0EFF15FB5C8}"/>
              </a:ext>
            </a:extLst>
          </p:cNvPr>
          <p:cNvPicPr>
            <a:picLocks noChangeAspect="1"/>
          </p:cNvPicPr>
          <p:nvPr/>
        </p:nvPicPr>
        <p:blipFill>
          <a:blip r:embed="rId3"/>
          <a:stretch>
            <a:fillRect/>
          </a:stretch>
        </p:blipFill>
        <p:spPr>
          <a:xfrm>
            <a:off x="2992772" y="5053016"/>
            <a:ext cx="6248400" cy="3835150"/>
          </a:xfrm>
          <a:prstGeom prst="rect">
            <a:avLst/>
          </a:prstGeom>
        </p:spPr>
      </p:pic>
      <p:pic>
        <p:nvPicPr>
          <p:cNvPr id="11" name="Picture 10">
            <a:extLst>
              <a:ext uri="{FF2B5EF4-FFF2-40B4-BE49-F238E27FC236}">
                <a16:creationId xmlns:a16="http://schemas.microsoft.com/office/drawing/2014/main" id="{8DF59EF9-432D-16A4-E2FF-53A3798DA03B}"/>
              </a:ext>
            </a:extLst>
          </p:cNvPr>
          <p:cNvPicPr>
            <a:picLocks noChangeAspect="1"/>
          </p:cNvPicPr>
          <p:nvPr/>
        </p:nvPicPr>
        <p:blipFill>
          <a:blip r:embed="rId4"/>
          <a:stretch>
            <a:fillRect/>
          </a:stretch>
        </p:blipFill>
        <p:spPr>
          <a:xfrm>
            <a:off x="10433844" y="784995"/>
            <a:ext cx="6182581" cy="3849703"/>
          </a:xfrm>
          <a:prstGeom prst="rect">
            <a:avLst/>
          </a:prstGeom>
        </p:spPr>
      </p:pic>
      <p:pic>
        <p:nvPicPr>
          <p:cNvPr id="13" name="Picture 12">
            <a:extLst>
              <a:ext uri="{FF2B5EF4-FFF2-40B4-BE49-F238E27FC236}">
                <a16:creationId xmlns:a16="http://schemas.microsoft.com/office/drawing/2014/main" id="{A7083105-D6ED-373D-1307-C2862EC370AE}"/>
              </a:ext>
            </a:extLst>
          </p:cNvPr>
          <p:cNvPicPr>
            <a:picLocks noChangeAspect="1"/>
          </p:cNvPicPr>
          <p:nvPr/>
        </p:nvPicPr>
        <p:blipFill>
          <a:blip r:embed="rId5"/>
          <a:stretch>
            <a:fillRect/>
          </a:stretch>
        </p:blipFill>
        <p:spPr>
          <a:xfrm>
            <a:off x="10433844" y="5053016"/>
            <a:ext cx="6248400" cy="3835148"/>
          </a:xfrm>
          <a:prstGeom prst="rect">
            <a:avLst/>
          </a:prstGeom>
        </p:spPr>
      </p:pic>
      <p:sp>
        <p:nvSpPr>
          <p:cNvPr id="15" name="TextBox 14">
            <a:extLst>
              <a:ext uri="{FF2B5EF4-FFF2-40B4-BE49-F238E27FC236}">
                <a16:creationId xmlns:a16="http://schemas.microsoft.com/office/drawing/2014/main" id="{72700BF0-5C30-1839-D234-D29E5C0EFD0B}"/>
              </a:ext>
            </a:extLst>
          </p:cNvPr>
          <p:cNvSpPr txBox="1"/>
          <p:nvPr/>
        </p:nvSpPr>
        <p:spPr>
          <a:xfrm>
            <a:off x="146844" y="9117007"/>
            <a:ext cx="19583400" cy="320305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Despite this progress, the NHS Executives’ Quality Improvement Measures (QIM) portal will not be operational until June 2025 therefore this data will not be included in this report. In the interim, the service has implemented local arrangements to extract and report relevant data which is included within this report. Additionally, the digital team is actively developing a BI dashboard to provide comprehensive reporting on both national indicators and local performance metrics. This initiative aims to identify constraints and bottlenecks, ensuring targeted improvements in patient care and service delivery.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176106"/>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June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June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a:p>
            <a:pPr marL="285750" indent="-285750">
              <a:buFont typeface="Arial" panose="020B0604020202020204" pitchFamily="34" charset="0"/>
              <a:buChar char="•"/>
            </a:pPr>
            <a:endParaRPr lang="en-GB" dirty="0"/>
          </a:p>
        </p:txBody>
      </p:sp>
      <p:sp>
        <p:nvSpPr>
          <p:cNvPr id="17" name="Rectangle: Rounded Corners 16">
            <a:hlinkClick r:id="rId2"/>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11" name="Picture 10">
            <a:extLst>
              <a:ext uri="{FF2B5EF4-FFF2-40B4-BE49-F238E27FC236}">
                <a16:creationId xmlns:a16="http://schemas.microsoft.com/office/drawing/2014/main" id="{8FDAEDBF-CE3A-AE2E-CE41-CA230B047C7C}"/>
              </a:ext>
            </a:extLst>
          </p:cNvPr>
          <p:cNvPicPr>
            <a:picLocks noChangeAspect="1"/>
          </p:cNvPicPr>
          <p:nvPr/>
        </p:nvPicPr>
        <p:blipFill>
          <a:blip r:embed="rId5"/>
          <a:stretch>
            <a:fillRect/>
          </a:stretch>
        </p:blipFill>
        <p:spPr>
          <a:xfrm>
            <a:off x="3158204" y="790993"/>
            <a:ext cx="6437440" cy="3763886"/>
          </a:xfrm>
          <a:prstGeom prst="rect">
            <a:avLst/>
          </a:prstGeom>
        </p:spPr>
      </p:pic>
      <p:pic>
        <p:nvPicPr>
          <p:cNvPr id="13" name="Picture 12">
            <a:extLst>
              <a:ext uri="{FF2B5EF4-FFF2-40B4-BE49-F238E27FC236}">
                <a16:creationId xmlns:a16="http://schemas.microsoft.com/office/drawing/2014/main" id="{E2B6274B-9FA2-6CE9-D4AD-93046A0D6CAB}"/>
              </a:ext>
            </a:extLst>
          </p:cNvPr>
          <p:cNvPicPr>
            <a:picLocks noChangeAspect="1"/>
          </p:cNvPicPr>
          <p:nvPr/>
        </p:nvPicPr>
        <p:blipFill>
          <a:blip r:embed="rId6"/>
          <a:stretch>
            <a:fillRect/>
          </a:stretch>
        </p:blipFill>
        <p:spPr>
          <a:xfrm>
            <a:off x="10510046" y="787817"/>
            <a:ext cx="6437438" cy="3763885"/>
          </a:xfrm>
          <a:prstGeom prst="rect">
            <a:avLst/>
          </a:prstGeom>
        </p:spPr>
      </p:pic>
      <p:pic>
        <p:nvPicPr>
          <p:cNvPr id="20" name="Picture 19">
            <a:extLst>
              <a:ext uri="{FF2B5EF4-FFF2-40B4-BE49-F238E27FC236}">
                <a16:creationId xmlns:a16="http://schemas.microsoft.com/office/drawing/2014/main" id="{FBA0B9ED-C9D7-5AB7-9533-4730F494C90C}"/>
              </a:ext>
            </a:extLst>
          </p:cNvPr>
          <p:cNvPicPr>
            <a:picLocks noChangeAspect="1"/>
          </p:cNvPicPr>
          <p:nvPr/>
        </p:nvPicPr>
        <p:blipFill>
          <a:blip r:embed="rId7"/>
          <a:stretch>
            <a:fillRect/>
          </a:stretch>
        </p:blipFill>
        <p:spPr>
          <a:xfrm>
            <a:off x="3215354" y="4916381"/>
            <a:ext cx="6380290" cy="3947008"/>
          </a:xfrm>
          <a:prstGeom prst="rect">
            <a:avLst/>
          </a:prstGeom>
        </p:spPr>
      </p:pic>
      <p:pic>
        <p:nvPicPr>
          <p:cNvPr id="23" name="Picture 22">
            <a:extLst>
              <a:ext uri="{FF2B5EF4-FFF2-40B4-BE49-F238E27FC236}">
                <a16:creationId xmlns:a16="http://schemas.microsoft.com/office/drawing/2014/main" id="{2A8E84DF-F29B-D406-671F-023371C8F733}"/>
              </a:ext>
            </a:extLst>
          </p:cNvPr>
          <p:cNvPicPr>
            <a:picLocks noChangeAspect="1"/>
          </p:cNvPicPr>
          <p:nvPr/>
        </p:nvPicPr>
        <p:blipFill>
          <a:blip r:embed="rId8"/>
          <a:stretch>
            <a:fillRect/>
          </a:stretch>
        </p:blipFill>
        <p:spPr>
          <a:xfrm>
            <a:off x="10510046" y="4916381"/>
            <a:ext cx="6437438" cy="3767080"/>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702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821940"/>
            <a:ext cx="19583400" cy="2246769"/>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decreased in June 2025 to 2,246, compared to 2,462 in May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A noticeable reduction in patients waiting over 8 weeks for diagnostics has been recorded. Focussed </a:t>
            </a:r>
            <a:r>
              <a:rPr lang="en-GB" sz="2000" dirty="0">
                <a:latin typeface="Verdana" panose="020B0604030504040204" pitchFamily="34" charset="0"/>
                <a:ea typeface="Verdana" panose="020B0604030504040204" pitchFamily="34" charset="0"/>
                <a:cs typeface="Aptos" panose="020B0004020202020204" pitchFamily="34" charset="0"/>
              </a:rPr>
              <a:t>actions continue to be undertaken to improve the Endoscopy position.</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remained low in June 2025, with 3 patients waiting in Speech and Language Therapy</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7" name="Picture 6">
            <a:extLst>
              <a:ext uri="{FF2B5EF4-FFF2-40B4-BE49-F238E27FC236}">
                <a16:creationId xmlns:a16="http://schemas.microsoft.com/office/drawing/2014/main" id="{F0255A84-D3FA-A29B-B842-D676A6031B1A}"/>
              </a:ext>
            </a:extLst>
          </p:cNvPr>
          <p:cNvPicPr>
            <a:picLocks noChangeAspect="1"/>
          </p:cNvPicPr>
          <p:nvPr/>
        </p:nvPicPr>
        <p:blipFill>
          <a:blip r:embed="rId2"/>
          <a:stretch>
            <a:fillRect/>
          </a:stretch>
        </p:blipFill>
        <p:spPr>
          <a:xfrm>
            <a:off x="840582" y="2125030"/>
            <a:ext cx="8915400" cy="5367377"/>
          </a:xfrm>
          <a:prstGeom prst="rect">
            <a:avLst/>
          </a:prstGeom>
        </p:spPr>
      </p:pic>
      <p:pic>
        <p:nvPicPr>
          <p:cNvPr id="12" name="Picture 11">
            <a:extLst>
              <a:ext uri="{FF2B5EF4-FFF2-40B4-BE49-F238E27FC236}">
                <a16:creationId xmlns:a16="http://schemas.microsoft.com/office/drawing/2014/main" id="{8D7CE58C-56EF-0C30-D64F-38EE701797E9}"/>
              </a:ext>
            </a:extLst>
          </p:cNvPr>
          <p:cNvPicPr>
            <a:picLocks noChangeAspect="1"/>
          </p:cNvPicPr>
          <p:nvPr/>
        </p:nvPicPr>
        <p:blipFill>
          <a:blip r:embed="rId3"/>
          <a:stretch>
            <a:fillRect/>
          </a:stretch>
        </p:blipFill>
        <p:spPr>
          <a:xfrm>
            <a:off x="10349708" y="2078122"/>
            <a:ext cx="8915398" cy="5414285"/>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8933002"/>
            <a:ext cx="19563435" cy="224375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Gold </a:t>
            </a:r>
            <a:r>
              <a:rPr lang="en-GB" sz="16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High Incidence Management Group continues, with Silver Groups reporting into Gold.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The Digital App for HCAI incident case reviews user acceptability testing continues.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New </a:t>
            </a:r>
            <a:r>
              <a:rPr lang="en-GB" sz="16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Standards: Risk Assessment &amp; Governance Framework agreed by Management Board. Multi-channel approach for dissemination and promotion at local level to support adoption.</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Continued focus on improving antimicrobial stewardship, reducing Primary Care and Secondary Care total antibiotics by documented daily doses, and reducing high risk 4C antibiotic use.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Review and undertake financial impact assessment of new National Cleaning Standards 2025.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7" name="Picture 6">
            <a:extLst>
              <a:ext uri="{FF2B5EF4-FFF2-40B4-BE49-F238E27FC236}">
                <a16:creationId xmlns:a16="http://schemas.microsoft.com/office/drawing/2014/main" id="{ECF3CBAA-ACCA-F32D-F6A7-F08B37B656B5}"/>
              </a:ext>
            </a:extLst>
          </p:cNvPr>
          <p:cNvPicPr>
            <a:picLocks noChangeAspect="1"/>
          </p:cNvPicPr>
          <p:nvPr/>
        </p:nvPicPr>
        <p:blipFill>
          <a:blip r:embed="rId5"/>
          <a:stretch>
            <a:fillRect/>
          </a:stretch>
        </p:blipFill>
        <p:spPr>
          <a:xfrm>
            <a:off x="2331116" y="777668"/>
            <a:ext cx="6748291" cy="3724536"/>
          </a:xfrm>
          <a:prstGeom prst="rect">
            <a:avLst/>
          </a:prstGeom>
        </p:spPr>
      </p:pic>
      <p:pic>
        <p:nvPicPr>
          <p:cNvPr id="10" name="Picture 9">
            <a:extLst>
              <a:ext uri="{FF2B5EF4-FFF2-40B4-BE49-F238E27FC236}">
                <a16:creationId xmlns:a16="http://schemas.microsoft.com/office/drawing/2014/main" id="{20706B61-DF5C-7298-CCF1-9FF231E6B545}"/>
              </a:ext>
            </a:extLst>
          </p:cNvPr>
          <p:cNvPicPr>
            <a:picLocks noChangeAspect="1"/>
          </p:cNvPicPr>
          <p:nvPr/>
        </p:nvPicPr>
        <p:blipFill>
          <a:blip r:embed="rId6"/>
          <a:stretch>
            <a:fillRect/>
          </a:stretch>
        </p:blipFill>
        <p:spPr>
          <a:xfrm>
            <a:off x="10295853" y="777668"/>
            <a:ext cx="6538792" cy="3724536"/>
          </a:xfrm>
          <a:prstGeom prst="rect">
            <a:avLst/>
          </a:prstGeom>
        </p:spPr>
      </p:pic>
      <p:pic>
        <p:nvPicPr>
          <p:cNvPr id="13" name="Picture 12">
            <a:extLst>
              <a:ext uri="{FF2B5EF4-FFF2-40B4-BE49-F238E27FC236}">
                <a16:creationId xmlns:a16="http://schemas.microsoft.com/office/drawing/2014/main" id="{9E9BA890-2087-8311-C30B-5D1AD8F83A72}"/>
              </a:ext>
            </a:extLst>
          </p:cNvPr>
          <p:cNvPicPr>
            <a:picLocks noChangeAspect="1"/>
          </p:cNvPicPr>
          <p:nvPr/>
        </p:nvPicPr>
        <p:blipFill>
          <a:blip r:embed="rId7"/>
          <a:stretch>
            <a:fillRect/>
          </a:stretch>
        </p:blipFill>
        <p:spPr>
          <a:xfrm>
            <a:off x="2363661" y="4835238"/>
            <a:ext cx="6748292" cy="3749365"/>
          </a:xfrm>
          <a:prstGeom prst="rect">
            <a:avLst/>
          </a:prstGeom>
        </p:spPr>
      </p:pic>
      <p:pic>
        <p:nvPicPr>
          <p:cNvPr id="16" name="Picture 15">
            <a:extLst>
              <a:ext uri="{FF2B5EF4-FFF2-40B4-BE49-F238E27FC236}">
                <a16:creationId xmlns:a16="http://schemas.microsoft.com/office/drawing/2014/main" id="{7FC2BEE6-315D-C292-3CF4-904EF566C476}"/>
              </a:ext>
            </a:extLst>
          </p:cNvPr>
          <p:cNvPicPr>
            <a:picLocks noChangeAspect="1"/>
          </p:cNvPicPr>
          <p:nvPr/>
        </p:nvPicPr>
        <p:blipFill>
          <a:blip r:embed="rId8"/>
          <a:stretch>
            <a:fillRect/>
          </a:stretch>
        </p:blipFill>
        <p:spPr>
          <a:xfrm>
            <a:off x="10351071" y="4775448"/>
            <a:ext cx="6635973" cy="3724536"/>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688962152"/>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146844" y="8955852"/>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In </a:t>
            </a:r>
            <a:r>
              <a:rPr lang="en-GB" dirty="0">
                <a:latin typeface="Verdana" panose="020B0604030504040204" pitchFamily="34" charset="0"/>
                <a:ea typeface="Calibri" panose="020F0502020204030204" pitchFamily="34" charset="0"/>
                <a:cs typeface="Arial" panose="020B0604020202020204" pitchFamily="34" charset="0"/>
              </a:rPr>
              <a:t>May</a:t>
            </a:r>
            <a:r>
              <a:rPr lang="en-GB" sz="1800" dirty="0">
                <a:effectLst/>
                <a:latin typeface="Verdana" panose="020B0604030504040204" pitchFamily="34" charset="0"/>
                <a:ea typeface="Calibri" panose="020F0502020204030204" pitchFamily="34" charset="0"/>
                <a:cs typeface="Arial" panose="020B0604020202020204" pitchFamily="34" charset="0"/>
              </a:rPr>
              <a:t> 2025, the service reported 57% of patients had started treatment within 62 days which is below the Welsh Government TI target of 60%. Additional actions are being undertaken to improve performance; </a:t>
            </a: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Continued focus on front end of pathway for all specialties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Continued focus on cellular pathology, further discussions to address backlogs that impact performance.  Exploring use of planned care funding more proactively to improve performance, e.g. targeting in the most pressured areas such as urology.</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2E660A8D-2D4F-CA07-112D-BE611582C12B}"/>
              </a:ext>
            </a:extLst>
          </p:cNvPr>
          <p:cNvPicPr>
            <a:picLocks noChangeAspect="1"/>
          </p:cNvPicPr>
          <p:nvPr/>
        </p:nvPicPr>
        <p:blipFill>
          <a:blip r:embed="rId2"/>
          <a:srcRect r="24964"/>
          <a:stretch>
            <a:fillRect/>
          </a:stretch>
        </p:blipFill>
        <p:spPr>
          <a:xfrm>
            <a:off x="11531641" y="1380659"/>
            <a:ext cx="7062012" cy="6080991"/>
          </a:xfrm>
          <a:prstGeom prst="rect">
            <a:avLst/>
          </a:prstGeom>
        </p:spPr>
      </p:pic>
      <p:pic>
        <p:nvPicPr>
          <p:cNvPr id="8" name="Picture 7">
            <a:extLst>
              <a:ext uri="{FF2B5EF4-FFF2-40B4-BE49-F238E27FC236}">
                <a16:creationId xmlns:a16="http://schemas.microsoft.com/office/drawing/2014/main" id="{945021CA-B6FF-D148-835F-87855958E068}"/>
              </a:ext>
            </a:extLst>
          </p:cNvPr>
          <p:cNvPicPr>
            <a:picLocks noChangeAspect="1"/>
          </p:cNvPicPr>
          <p:nvPr/>
        </p:nvPicPr>
        <p:blipFill>
          <a:blip r:embed="rId3"/>
          <a:stretch>
            <a:fillRect/>
          </a:stretch>
        </p:blipFill>
        <p:spPr>
          <a:xfrm>
            <a:off x="922545" y="1565800"/>
            <a:ext cx="9130299" cy="5710711"/>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261144" y="9438045"/>
            <a:ext cx="19583400" cy="1846659"/>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backlog has seen a recent increase, but the service continues to undertake additional actions to improve performance:</a:t>
            </a: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Identify additional surgical capacity, increase preassessment capacity to support theatres scheduling.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Additional chemotherapy capacity – now in recruitment and training phase, improvements in performance expected towards the end of the year.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Further actions/improvement in Skin as seasonal demand increases, LGI, Urology – meetings with services arranged for July 2025</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2C8A0C5C-06B3-DE9B-D0D3-2582C4F043D5}"/>
              </a:ext>
            </a:extLst>
          </p:cNvPr>
          <p:cNvPicPr>
            <a:picLocks noChangeAspect="1"/>
          </p:cNvPicPr>
          <p:nvPr/>
        </p:nvPicPr>
        <p:blipFill>
          <a:blip r:embed="rId2"/>
          <a:stretch>
            <a:fillRect/>
          </a:stretch>
        </p:blipFill>
        <p:spPr>
          <a:xfrm>
            <a:off x="154737" y="1818100"/>
            <a:ext cx="19796214" cy="6732169"/>
          </a:xfrm>
          <a:prstGeom prst="rect">
            <a:avLst/>
          </a:prstGeom>
        </p:spPr>
      </p:pic>
    </p:spTree>
    <p:extLst>
      <p:ext uri="{BB962C8B-B14F-4D97-AF65-F5344CB8AC3E}">
        <p14:creationId xmlns:p14="http://schemas.microsoft.com/office/powerpoint/2010/main" val="2447850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Follow-Ups &amp; Activity</a:t>
            </a:r>
          </a:p>
        </p:txBody>
      </p:sp>
      <p:pic>
        <p:nvPicPr>
          <p:cNvPr id="6" name="Picture 5">
            <a:extLst>
              <a:ext uri="{FF2B5EF4-FFF2-40B4-BE49-F238E27FC236}">
                <a16:creationId xmlns:a16="http://schemas.microsoft.com/office/drawing/2014/main" id="{98D6B3DC-5DD4-D6B4-906B-BA439BCDB229}"/>
              </a:ext>
            </a:extLst>
          </p:cNvPr>
          <p:cNvPicPr>
            <a:picLocks noChangeAspect="1"/>
          </p:cNvPicPr>
          <p:nvPr/>
        </p:nvPicPr>
        <p:blipFill>
          <a:blip r:embed="rId2"/>
          <a:stretch>
            <a:fillRect/>
          </a:stretch>
        </p:blipFill>
        <p:spPr>
          <a:xfrm>
            <a:off x="2212925" y="991350"/>
            <a:ext cx="7609103" cy="4236332"/>
          </a:xfrm>
          <a:prstGeom prst="rect">
            <a:avLst/>
          </a:prstGeom>
        </p:spPr>
      </p:pic>
      <p:pic>
        <p:nvPicPr>
          <p:cNvPr id="9" name="Picture 8">
            <a:extLst>
              <a:ext uri="{FF2B5EF4-FFF2-40B4-BE49-F238E27FC236}">
                <a16:creationId xmlns:a16="http://schemas.microsoft.com/office/drawing/2014/main" id="{5E7601CB-B8E4-BD6C-60E4-C3B705B5849E}"/>
              </a:ext>
            </a:extLst>
          </p:cNvPr>
          <p:cNvPicPr>
            <a:picLocks noChangeAspect="1"/>
          </p:cNvPicPr>
          <p:nvPr/>
        </p:nvPicPr>
        <p:blipFill>
          <a:blip r:embed="rId3"/>
          <a:stretch>
            <a:fillRect/>
          </a:stretch>
        </p:blipFill>
        <p:spPr>
          <a:xfrm>
            <a:off x="10586244" y="991350"/>
            <a:ext cx="7430266" cy="4129929"/>
          </a:xfrm>
          <a:prstGeom prst="rect">
            <a:avLst/>
          </a:prstGeom>
        </p:spPr>
      </p:pic>
      <p:pic>
        <p:nvPicPr>
          <p:cNvPr id="12" name="Picture 11">
            <a:extLst>
              <a:ext uri="{FF2B5EF4-FFF2-40B4-BE49-F238E27FC236}">
                <a16:creationId xmlns:a16="http://schemas.microsoft.com/office/drawing/2014/main" id="{DB767252-CF85-EBE4-255E-8B0425BC7F44}"/>
              </a:ext>
            </a:extLst>
          </p:cNvPr>
          <p:cNvPicPr>
            <a:picLocks noChangeAspect="1"/>
          </p:cNvPicPr>
          <p:nvPr/>
        </p:nvPicPr>
        <p:blipFill>
          <a:blip r:embed="rId4"/>
          <a:stretch>
            <a:fillRect/>
          </a:stretch>
        </p:blipFill>
        <p:spPr>
          <a:xfrm>
            <a:off x="2274798" y="6078493"/>
            <a:ext cx="7485356" cy="4236332"/>
          </a:xfrm>
          <a:prstGeom prst="rect">
            <a:avLst/>
          </a:prstGeom>
        </p:spPr>
      </p:pic>
      <p:pic>
        <p:nvPicPr>
          <p:cNvPr id="14" name="Picture 13">
            <a:extLst>
              <a:ext uri="{FF2B5EF4-FFF2-40B4-BE49-F238E27FC236}">
                <a16:creationId xmlns:a16="http://schemas.microsoft.com/office/drawing/2014/main" id="{7B363D66-9DC9-1953-DD4F-5B53D9E16DB0}"/>
              </a:ext>
            </a:extLst>
          </p:cNvPr>
          <p:cNvPicPr>
            <a:picLocks noChangeAspect="1"/>
          </p:cNvPicPr>
          <p:nvPr/>
        </p:nvPicPr>
        <p:blipFill>
          <a:blip r:embed="rId5"/>
          <a:stretch>
            <a:fillRect/>
          </a:stretch>
        </p:blipFill>
        <p:spPr>
          <a:xfrm>
            <a:off x="10586244" y="6078494"/>
            <a:ext cx="7430266" cy="4129930"/>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BF79D7EF-653B-CC2D-5159-92F5BEFE2755}"/>
              </a:ext>
            </a:extLst>
          </p:cNvPr>
          <p:cNvPicPr>
            <a:picLocks noChangeAspect="1"/>
          </p:cNvPicPr>
          <p:nvPr/>
        </p:nvPicPr>
        <p:blipFill>
          <a:blip r:embed="rId2"/>
          <a:stretch>
            <a:fillRect/>
          </a:stretch>
        </p:blipFill>
        <p:spPr>
          <a:xfrm>
            <a:off x="3118645" y="5052928"/>
            <a:ext cx="6934198" cy="3917972"/>
          </a:xfrm>
          <a:prstGeom prst="rect">
            <a:avLst/>
          </a:prstGeom>
        </p:spPr>
      </p:pic>
      <p:pic>
        <p:nvPicPr>
          <p:cNvPr id="7" name="Picture 6">
            <a:extLst>
              <a:ext uri="{FF2B5EF4-FFF2-40B4-BE49-F238E27FC236}">
                <a16:creationId xmlns:a16="http://schemas.microsoft.com/office/drawing/2014/main" id="{7FD93E6F-3130-0246-75AF-2E9A8629158D}"/>
              </a:ext>
            </a:extLst>
          </p:cNvPr>
          <p:cNvPicPr>
            <a:picLocks noChangeAspect="1"/>
          </p:cNvPicPr>
          <p:nvPr/>
        </p:nvPicPr>
        <p:blipFill>
          <a:blip r:embed="rId3"/>
          <a:stretch>
            <a:fillRect/>
          </a:stretch>
        </p:blipFill>
        <p:spPr>
          <a:xfrm>
            <a:off x="3118645" y="941706"/>
            <a:ext cx="6934198" cy="3621246"/>
          </a:xfrm>
          <a:prstGeom prst="rect">
            <a:avLst/>
          </a:prstGeom>
        </p:spPr>
      </p:pic>
      <p:pic>
        <p:nvPicPr>
          <p:cNvPr id="10" name="Picture 9">
            <a:extLst>
              <a:ext uri="{FF2B5EF4-FFF2-40B4-BE49-F238E27FC236}">
                <a16:creationId xmlns:a16="http://schemas.microsoft.com/office/drawing/2014/main" id="{D8A69B9A-27E0-05B7-5D10-69DFF942315C}"/>
              </a:ext>
            </a:extLst>
          </p:cNvPr>
          <p:cNvPicPr>
            <a:picLocks noChangeAspect="1"/>
          </p:cNvPicPr>
          <p:nvPr/>
        </p:nvPicPr>
        <p:blipFill>
          <a:blip r:embed="rId4"/>
          <a:stretch>
            <a:fillRect/>
          </a:stretch>
        </p:blipFill>
        <p:spPr>
          <a:xfrm>
            <a:off x="10834815" y="941707"/>
            <a:ext cx="6759432" cy="3621246"/>
          </a:xfrm>
          <a:prstGeom prst="rect">
            <a:avLst/>
          </a:prstGeom>
        </p:spPr>
      </p:pic>
      <p:pic>
        <p:nvPicPr>
          <p:cNvPr id="17" name="Picture 16">
            <a:extLst>
              <a:ext uri="{FF2B5EF4-FFF2-40B4-BE49-F238E27FC236}">
                <a16:creationId xmlns:a16="http://schemas.microsoft.com/office/drawing/2014/main" id="{6E0C8528-C5AD-31C7-CF62-41EE3D806418}"/>
              </a:ext>
            </a:extLst>
          </p:cNvPr>
          <p:cNvPicPr>
            <a:picLocks noChangeAspect="1"/>
          </p:cNvPicPr>
          <p:nvPr/>
        </p:nvPicPr>
        <p:blipFill>
          <a:blip r:embed="rId5"/>
          <a:stretch>
            <a:fillRect/>
          </a:stretch>
        </p:blipFill>
        <p:spPr>
          <a:xfrm>
            <a:off x="10834815" y="5099504"/>
            <a:ext cx="6759432" cy="3917972"/>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pic>
        <p:nvPicPr>
          <p:cNvPr id="5" name="Picture 4">
            <a:extLst>
              <a:ext uri="{FF2B5EF4-FFF2-40B4-BE49-F238E27FC236}">
                <a16:creationId xmlns:a16="http://schemas.microsoft.com/office/drawing/2014/main" id="{93709AB6-2EF4-119F-FF9D-10738688A49B}"/>
              </a:ext>
            </a:extLst>
          </p:cNvPr>
          <p:cNvPicPr>
            <a:picLocks noChangeAspect="1"/>
          </p:cNvPicPr>
          <p:nvPr/>
        </p:nvPicPr>
        <p:blipFill>
          <a:blip r:embed="rId2"/>
          <a:stretch>
            <a:fillRect/>
          </a:stretch>
        </p:blipFill>
        <p:spPr>
          <a:xfrm>
            <a:off x="2089178" y="854075"/>
            <a:ext cx="7239000" cy="3651081"/>
          </a:xfrm>
          <a:prstGeom prst="rect">
            <a:avLst/>
          </a:prstGeom>
        </p:spPr>
      </p:pic>
      <p:cxnSp>
        <p:nvCxnSpPr>
          <p:cNvPr id="12" name="Straight Connector 11">
            <a:extLst>
              <a:ext uri="{FF2B5EF4-FFF2-40B4-BE49-F238E27FC236}">
                <a16:creationId xmlns:a16="http://schemas.microsoft.com/office/drawing/2014/main" id="{FE2E330C-A9AE-72DE-9F6E-56F0B4129880}"/>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652280"/>
            <a:ext cx="19583400" cy="147732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Calibri" panose="020F0502020204030204" pitchFamily="34" charset="0"/>
                <a:cs typeface="Arial" panose="020B0604020202020204" pitchFamily="34" charset="0"/>
              </a:rPr>
              <a:t>CAMHS Part 1B – Data Recording Error </a:t>
            </a:r>
            <a:r>
              <a:rPr lang="en-GB" dirty="0">
                <a:latin typeface="Verdana" panose="020B0604030504040204" pitchFamily="34" charset="0"/>
                <a:ea typeface="Calibri" panose="020F0502020204030204" pitchFamily="34" charset="0"/>
                <a:cs typeface="Arial" panose="020B0604020202020204" pitchFamily="34" charset="0"/>
              </a:rPr>
              <a:t>-The coding and logic applied to data being pulled was erroneous and this was rectified from 1 April 2025.  It was only including assessment and treatments booked together in the same month, not those that were assessed in a previous month with treatment in month so that was pulling through in reported figures.  </a:t>
            </a:r>
          </a:p>
          <a:p>
            <a:pPr marL="285750" lvl="0"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Further work is underway to manage capacity issues within the Part 1B team, utilising agency staff where required, this will be reviewed on a rolling monthly basis.</a:t>
            </a:r>
          </a:p>
        </p:txBody>
      </p:sp>
      <p:pic>
        <p:nvPicPr>
          <p:cNvPr id="7" name="Picture 6">
            <a:extLst>
              <a:ext uri="{FF2B5EF4-FFF2-40B4-BE49-F238E27FC236}">
                <a16:creationId xmlns:a16="http://schemas.microsoft.com/office/drawing/2014/main" id="{8284C3EE-2137-51C0-5176-A7394D1C9E8C}"/>
              </a:ext>
            </a:extLst>
          </p:cNvPr>
          <p:cNvPicPr>
            <a:picLocks noChangeAspect="1"/>
          </p:cNvPicPr>
          <p:nvPr/>
        </p:nvPicPr>
        <p:blipFill>
          <a:blip r:embed="rId3"/>
          <a:stretch>
            <a:fillRect/>
          </a:stretch>
        </p:blipFill>
        <p:spPr>
          <a:xfrm>
            <a:off x="11337073" y="1006476"/>
            <a:ext cx="6756389" cy="3498676"/>
          </a:xfrm>
          <a:prstGeom prst="rect">
            <a:avLst/>
          </a:prstGeom>
        </p:spPr>
      </p:pic>
      <p:pic>
        <p:nvPicPr>
          <p:cNvPr id="10" name="Picture 9">
            <a:extLst>
              <a:ext uri="{FF2B5EF4-FFF2-40B4-BE49-F238E27FC236}">
                <a16:creationId xmlns:a16="http://schemas.microsoft.com/office/drawing/2014/main" id="{D5A880F1-9FE2-FC18-DA9D-AEF903056CCF}"/>
              </a:ext>
            </a:extLst>
          </p:cNvPr>
          <p:cNvPicPr>
            <a:picLocks noChangeAspect="1"/>
          </p:cNvPicPr>
          <p:nvPr/>
        </p:nvPicPr>
        <p:blipFill>
          <a:blip r:embed="rId4"/>
          <a:stretch>
            <a:fillRect/>
          </a:stretch>
        </p:blipFill>
        <p:spPr>
          <a:xfrm>
            <a:off x="2336672" y="5176980"/>
            <a:ext cx="6991506" cy="3688892"/>
          </a:xfrm>
          <a:prstGeom prst="rect">
            <a:avLst/>
          </a:prstGeom>
        </p:spPr>
      </p:pic>
      <p:pic>
        <p:nvPicPr>
          <p:cNvPr id="15" name="Picture 14">
            <a:extLst>
              <a:ext uri="{FF2B5EF4-FFF2-40B4-BE49-F238E27FC236}">
                <a16:creationId xmlns:a16="http://schemas.microsoft.com/office/drawing/2014/main" id="{FFF77169-A5D2-6817-D2FE-754C507EABF2}"/>
              </a:ext>
            </a:extLst>
          </p:cNvPr>
          <p:cNvPicPr>
            <a:picLocks noChangeAspect="1"/>
          </p:cNvPicPr>
          <p:nvPr/>
        </p:nvPicPr>
        <p:blipFill>
          <a:blip r:embed="rId5"/>
          <a:stretch>
            <a:fillRect/>
          </a:stretch>
        </p:blipFill>
        <p:spPr>
          <a:xfrm>
            <a:off x="11369617" y="5176980"/>
            <a:ext cx="6723845" cy="3688891"/>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5,792 friends and family surveys completed in </a:t>
            </a:r>
            <a:r>
              <a:rPr lang="en-GB" dirty="0">
                <a:latin typeface="Verdana" panose="020B0604030504040204" pitchFamily="34" charset="0"/>
                <a:ea typeface="Calibri" panose="020F0502020204030204" pitchFamily="34" charset="0"/>
                <a:cs typeface="Arial" panose="020B0604020202020204" pitchFamily="34" charset="0"/>
              </a:rPr>
              <a:t>June</a:t>
            </a:r>
            <a:r>
              <a:rPr lang="en-GB" sz="1800" dirty="0">
                <a:effectLst/>
                <a:latin typeface="Verdana" panose="020B0604030504040204" pitchFamily="34" charset="0"/>
                <a:ea typeface="Calibri" panose="020F0502020204030204" pitchFamily="34" charset="0"/>
                <a:cs typeface="Arial" panose="020B0604020202020204" pitchFamily="34" charset="0"/>
              </a:rPr>
              <a:t> 2025 which is a slight increase on the previous month where </a:t>
            </a:r>
            <a:r>
              <a:rPr lang="en-GB" dirty="0">
                <a:latin typeface="Verdana" panose="020B0604030504040204" pitchFamily="34" charset="0"/>
                <a:ea typeface="Calibri" panose="020F0502020204030204" pitchFamily="34" charset="0"/>
                <a:cs typeface="Arial" panose="020B0604020202020204" pitchFamily="34" charset="0"/>
              </a:rPr>
              <a:t>5,707</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92%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 There were 202 concerns receive in May 2025, and 63% of those concerns had responses sent within 30 days in April (May data is not </a:t>
            </a:r>
            <a:r>
              <a:rPr lang="en-GB" dirty="0">
                <a:latin typeface="Verdana" panose="020B0604030504040204" pitchFamily="34" charset="0"/>
                <a:ea typeface="Calibri" panose="020F0502020204030204" pitchFamily="34" charset="0"/>
                <a:cs typeface="Arial" panose="020B0604020202020204" pitchFamily="34" charset="0"/>
              </a:rPr>
              <a:t>y</a:t>
            </a:r>
            <a:r>
              <a:rPr lang="en-GB" sz="1800" dirty="0">
                <a:effectLst/>
                <a:latin typeface="Verdana" panose="020B0604030504040204" pitchFamily="34" charset="0"/>
                <a:ea typeface="Calibri" panose="020F0502020204030204" pitchFamily="34" charset="0"/>
                <a:cs typeface="Arial" panose="020B0604020202020204" pitchFamily="34" charset="0"/>
              </a:rPr>
              <a:t>et available).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B1B23620-3204-E3B8-897D-F7F05AE4A364}"/>
              </a:ext>
            </a:extLst>
          </p:cNvPr>
          <p:cNvPicPr>
            <a:picLocks noChangeAspect="1"/>
          </p:cNvPicPr>
          <p:nvPr/>
        </p:nvPicPr>
        <p:blipFill>
          <a:blip r:embed="rId2"/>
          <a:stretch>
            <a:fillRect/>
          </a:stretch>
        </p:blipFill>
        <p:spPr>
          <a:xfrm>
            <a:off x="2890044" y="5254772"/>
            <a:ext cx="7162800" cy="3829462"/>
          </a:xfrm>
          <a:prstGeom prst="rect">
            <a:avLst/>
          </a:prstGeom>
        </p:spPr>
      </p:pic>
      <p:pic>
        <p:nvPicPr>
          <p:cNvPr id="7" name="Picture 6">
            <a:extLst>
              <a:ext uri="{FF2B5EF4-FFF2-40B4-BE49-F238E27FC236}">
                <a16:creationId xmlns:a16="http://schemas.microsoft.com/office/drawing/2014/main" id="{7A907F0D-D0C1-13C2-3521-D108829CFDB3}"/>
              </a:ext>
            </a:extLst>
          </p:cNvPr>
          <p:cNvPicPr>
            <a:picLocks noChangeAspect="1"/>
          </p:cNvPicPr>
          <p:nvPr/>
        </p:nvPicPr>
        <p:blipFill>
          <a:blip r:embed="rId3"/>
          <a:stretch>
            <a:fillRect/>
          </a:stretch>
        </p:blipFill>
        <p:spPr>
          <a:xfrm>
            <a:off x="2890044" y="800987"/>
            <a:ext cx="7162800" cy="3908507"/>
          </a:xfrm>
          <a:prstGeom prst="rect">
            <a:avLst/>
          </a:prstGeom>
        </p:spPr>
      </p:pic>
      <p:pic>
        <p:nvPicPr>
          <p:cNvPr id="10" name="Picture 9">
            <a:extLst>
              <a:ext uri="{FF2B5EF4-FFF2-40B4-BE49-F238E27FC236}">
                <a16:creationId xmlns:a16="http://schemas.microsoft.com/office/drawing/2014/main" id="{17F646A7-7AD7-9C0A-F1A3-37E124E08900}"/>
              </a:ext>
            </a:extLst>
          </p:cNvPr>
          <p:cNvPicPr>
            <a:picLocks noChangeAspect="1"/>
          </p:cNvPicPr>
          <p:nvPr/>
        </p:nvPicPr>
        <p:blipFill>
          <a:blip r:embed="rId4"/>
          <a:stretch>
            <a:fillRect/>
          </a:stretch>
        </p:blipFill>
        <p:spPr>
          <a:xfrm>
            <a:off x="10982680" y="975256"/>
            <a:ext cx="6461564" cy="3789893"/>
          </a:xfrm>
          <a:prstGeom prst="rect">
            <a:avLst/>
          </a:prstGeom>
        </p:spPr>
      </p:pic>
      <p:pic>
        <p:nvPicPr>
          <p:cNvPr id="15" name="Picture 14">
            <a:extLst>
              <a:ext uri="{FF2B5EF4-FFF2-40B4-BE49-F238E27FC236}">
                <a16:creationId xmlns:a16="http://schemas.microsoft.com/office/drawing/2014/main" id="{17926815-3F2B-535A-376D-88BE31CFDAC3}"/>
              </a:ext>
            </a:extLst>
          </p:cNvPr>
          <p:cNvPicPr>
            <a:picLocks noChangeAspect="1"/>
          </p:cNvPicPr>
          <p:nvPr/>
        </p:nvPicPr>
        <p:blipFill>
          <a:blip r:embed="rId5"/>
          <a:stretch>
            <a:fillRect/>
          </a:stretch>
        </p:blipFill>
        <p:spPr>
          <a:xfrm>
            <a:off x="10985144" y="5186959"/>
            <a:ext cx="6459099" cy="3829463"/>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61144" y="9652280"/>
            <a:ext cx="19583400" cy="1450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nine</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June 2025 and there were two new never events reported</a:t>
            </a: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 </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June 2025, there were 133 open risks with a score &gt;20 recorded for the Health Bord and there were 289 open risks with a score &gt;16.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157 hospital falls recorded in June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53B39DEE-DFE5-60C4-AA37-553EDBC29426}"/>
              </a:ext>
            </a:extLst>
          </p:cNvPr>
          <p:cNvPicPr>
            <a:picLocks noChangeAspect="1"/>
          </p:cNvPicPr>
          <p:nvPr/>
        </p:nvPicPr>
        <p:blipFill>
          <a:blip r:embed="rId2"/>
          <a:stretch>
            <a:fillRect/>
          </a:stretch>
        </p:blipFill>
        <p:spPr>
          <a:xfrm>
            <a:off x="3182960" y="794255"/>
            <a:ext cx="6458106" cy="3717420"/>
          </a:xfrm>
          <a:prstGeom prst="rect">
            <a:avLst/>
          </a:prstGeom>
        </p:spPr>
      </p:pic>
      <p:pic>
        <p:nvPicPr>
          <p:cNvPr id="11" name="Picture 10">
            <a:extLst>
              <a:ext uri="{FF2B5EF4-FFF2-40B4-BE49-F238E27FC236}">
                <a16:creationId xmlns:a16="http://schemas.microsoft.com/office/drawing/2014/main" id="{99156D84-060A-FE80-57F3-5DB9612CA132}"/>
              </a:ext>
            </a:extLst>
          </p:cNvPr>
          <p:cNvPicPr>
            <a:picLocks noChangeAspect="1"/>
          </p:cNvPicPr>
          <p:nvPr/>
        </p:nvPicPr>
        <p:blipFill>
          <a:blip r:embed="rId3"/>
          <a:stretch>
            <a:fillRect/>
          </a:stretch>
        </p:blipFill>
        <p:spPr>
          <a:xfrm>
            <a:off x="10844224" y="938466"/>
            <a:ext cx="6477000" cy="3573209"/>
          </a:xfrm>
          <a:prstGeom prst="rect">
            <a:avLst/>
          </a:prstGeom>
        </p:spPr>
      </p:pic>
      <p:pic>
        <p:nvPicPr>
          <p:cNvPr id="16" name="Picture 15">
            <a:extLst>
              <a:ext uri="{FF2B5EF4-FFF2-40B4-BE49-F238E27FC236}">
                <a16:creationId xmlns:a16="http://schemas.microsoft.com/office/drawing/2014/main" id="{76D68D23-6916-6C7F-66E7-D1522965F2AA}"/>
              </a:ext>
            </a:extLst>
          </p:cNvPr>
          <p:cNvPicPr>
            <a:picLocks noChangeAspect="1"/>
          </p:cNvPicPr>
          <p:nvPr/>
        </p:nvPicPr>
        <p:blipFill>
          <a:blip r:embed="rId4"/>
          <a:stretch>
            <a:fillRect/>
          </a:stretch>
        </p:blipFill>
        <p:spPr>
          <a:xfrm>
            <a:off x="3182960" y="4995610"/>
            <a:ext cx="6573663" cy="3851059"/>
          </a:xfrm>
          <a:prstGeom prst="rect">
            <a:avLst/>
          </a:prstGeom>
        </p:spPr>
      </p:pic>
      <p:pic>
        <p:nvPicPr>
          <p:cNvPr id="19" name="Picture 18">
            <a:extLst>
              <a:ext uri="{FF2B5EF4-FFF2-40B4-BE49-F238E27FC236}">
                <a16:creationId xmlns:a16="http://schemas.microsoft.com/office/drawing/2014/main" id="{AC205319-8037-A3C6-9B00-68808910BD2C}"/>
              </a:ext>
            </a:extLst>
          </p:cNvPr>
          <p:cNvPicPr>
            <a:picLocks noChangeAspect="1"/>
          </p:cNvPicPr>
          <p:nvPr/>
        </p:nvPicPr>
        <p:blipFill>
          <a:blip r:embed="rId5"/>
          <a:stretch>
            <a:fillRect/>
          </a:stretch>
        </p:blipFill>
        <p:spPr>
          <a:xfrm>
            <a:off x="10844223" y="5109434"/>
            <a:ext cx="6476999" cy="3737242"/>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saw a reduction in </a:t>
            </a:r>
            <a:r>
              <a:rPr lang="en-GB" dirty="0">
                <a:latin typeface="Verdana" panose="020B0604030504040204" pitchFamily="34" charset="0"/>
                <a:ea typeface="Calibri" panose="020F0502020204030204" pitchFamily="34" charset="0"/>
                <a:cs typeface="Arial" panose="020B0604020202020204" pitchFamily="34" charset="0"/>
              </a:rPr>
              <a:t>June</a:t>
            </a:r>
            <a:r>
              <a:rPr lang="en-GB" sz="1800" dirty="0">
                <a:effectLst/>
                <a:latin typeface="Verdana" panose="020B0604030504040204" pitchFamily="34" charset="0"/>
                <a:ea typeface="Calibri" panose="020F0502020204030204" pitchFamily="34" charset="0"/>
                <a:cs typeface="Arial" panose="020B0604020202020204" pitchFamily="34" charset="0"/>
              </a:rPr>
              <a:t> 2025, decreasing to 63% from 66% in May 2025</a:t>
            </a:r>
          </a:p>
          <a:p>
            <a:pPr marL="285750" indent="-285750">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124 Pressure Ulcers reported in May 2025, of which 53 were recorded in the Community. </a:t>
            </a:r>
          </a:p>
          <a:p>
            <a:pPr marL="285750"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Crude mortality rates increased in April 2025 to 0.72% from 0.68% in March 2025 – May data was not available at the date of the report being published</a:t>
            </a: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A39CECE0-25D9-6B9C-1DE1-A18B304D03CB}"/>
              </a:ext>
            </a:extLst>
          </p:cNvPr>
          <p:cNvPicPr>
            <a:picLocks noChangeAspect="1"/>
          </p:cNvPicPr>
          <p:nvPr/>
        </p:nvPicPr>
        <p:blipFill>
          <a:blip r:embed="rId2"/>
          <a:stretch>
            <a:fillRect/>
          </a:stretch>
        </p:blipFill>
        <p:spPr>
          <a:xfrm>
            <a:off x="10136466" y="5173631"/>
            <a:ext cx="6774378" cy="3882345"/>
          </a:xfrm>
          <a:prstGeom prst="rect">
            <a:avLst/>
          </a:prstGeom>
        </p:spPr>
      </p:pic>
      <p:pic>
        <p:nvPicPr>
          <p:cNvPr id="8" name="Picture 7">
            <a:extLst>
              <a:ext uri="{FF2B5EF4-FFF2-40B4-BE49-F238E27FC236}">
                <a16:creationId xmlns:a16="http://schemas.microsoft.com/office/drawing/2014/main" id="{B56EBFC4-1461-33B1-0A59-400F02F8960B}"/>
              </a:ext>
            </a:extLst>
          </p:cNvPr>
          <p:cNvPicPr>
            <a:picLocks noChangeAspect="1"/>
          </p:cNvPicPr>
          <p:nvPr/>
        </p:nvPicPr>
        <p:blipFill>
          <a:blip r:embed="rId3"/>
          <a:stretch>
            <a:fillRect/>
          </a:stretch>
        </p:blipFill>
        <p:spPr>
          <a:xfrm>
            <a:off x="2585244" y="977975"/>
            <a:ext cx="6568028" cy="3802833"/>
          </a:xfrm>
          <a:prstGeom prst="rect">
            <a:avLst/>
          </a:prstGeom>
        </p:spPr>
      </p:pic>
      <p:pic>
        <p:nvPicPr>
          <p:cNvPr id="11" name="Picture 10">
            <a:extLst>
              <a:ext uri="{FF2B5EF4-FFF2-40B4-BE49-F238E27FC236}">
                <a16:creationId xmlns:a16="http://schemas.microsoft.com/office/drawing/2014/main" id="{EAA04F96-AE45-3D0F-A2E5-93074909496B}"/>
              </a:ext>
            </a:extLst>
          </p:cNvPr>
          <p:cNvPicPr>
            <a:picLocks noChangeAspect="1"/>
          </p:cNvPicPr>
          <p:nvPr/>
        </p:nvPicPr>
        <p:blipFill>
          <a:blip r:embed="rId4"/>
          <a:stretch>
            <a:fillRect/>
          </a:stretch>
        </p:blipFill>
        <p:spPr>
          <a:xfrm>
            <a:off x="10136466" y="977975"/>
            <a:ext cx="6774378" cy="3929751"/>
          </a:xfrm>
          <a:prstGeom prst="rect">
            <a:avLst/>
          </a:prstGeom>
        </p:spPr>
      </p:pic>
      <p:pic>
        <p:nvPicPr>
          <p:cNvPr id="16" name="Picture 15">
            <a:extLst>
              <a:ext uri="{FF2B5EF4-FFF2-40B4-BE49-F238E27FC236}">
                <a16:creationId xmlns:a16="http://schemas.microsoft.com/office/drawing/2014/main" id="{D5C6DEF1-3F95-8287-865B-60F9439E6986}"/>
              </a:ext>
            </a:extLst>
          </p:cNvPr>
          <p:cNvPicPr>
            <a:picLocks noChangeAspect="1"/>
          </p:cNvPicPr>
          <p:nvPr/>
        </p:nvPicPr>
        <p:blipFill>
          <a:blip r:embed="rId5"/>
          <a:stretch>
            <a:fillRect/>
          </a:stretch>
        </p:blipFill>
        <p:spPr>
          <a:xfrm>
            <a:off x="2585244" y="5346941"/>
            <a:ext cx="6568028" cy="3709033"/>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88B9A-99A1-6CBA-4730-2C22C7E6D8B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5CE26B01-0C75-6679-74F8-DD226746F9EA}"/>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20645A7-42D2-9BF5-4D15-C14A9DA282FC}"/>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3575FEB0-3EE8-942C-9DD6-BB5A91E22EF9}"/>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5AB11549-967D-A767-43D6-A2F5EC57CA5A}"/>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271F09F3-B82A-96BD-E682-0688107B9940}"/>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FF04D362-C422-0160-E31B-B4C40C00408F}"/>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DEEFB3A4-3FC1-182A-7FAB-F090B54D2F8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A6804094-0A40-7527-B038-391057B895F1}"/>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Clinical Coding: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5" name="Oval 14" descr="Checklist with solid fill">
            <a:extLst>
              <a:ext uri="{FF2B5EF4-FFF2-40B4-BE49-F238E27FC236}">
                <a16:creationId xmlns:a16="http://schemas.microsoft.com/office/drawing/2014/main" id="{903EA2FC-088E-67B3-1D8E-7539B40314DC}"/>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1918B4DE-D95D-8445-C214-2768A04602C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0CE5F9B8-FC0D-D8D7-69F4-0AC1A162A08E}"/>
              </a:ext>
              <a:ext uri="{C183D7F6-B498-43B3-948B-1728B52AA6E4}">
                <adec:decorative xmlns:adec="http://schemas.microsoft.com/office/drawing/2017/decorative" val="1"/>
              </a:ext>
            </a:extLst>
          </p:cNvPr>
          <p:cNvSpPr/>
          <p:nvPr/>
        </p:nvSpPr>
        <p:spPr>
          <a:xfrm>
            <a:off x="10538606" y="2000215"/>
            <a:ext cx="9237551" cy="446719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1507937"/>
            <a:r>
              <a:rPr lang="en-GB" sz="2000" b="1" dirty="0">
                <a:solidFill>
                  <a:srgbClr val="4472C4">
                    <a:lumMod val="75000"/>
                  </a:srgbClr>
                </a:solidFill>
                <a:latin typeface="Verdana" panose="020B0604030504040204" pitchFamily="34" charset="0"/>
                <a:ea typeface="Verdana" panose="020B0604030504040204" pitchFamily="34" charset="0"/>
              </a:rPr>
              <a:t>What are the main risks impacting reaching 95% Tier One Target?</a:t>
            </a:r>
          </a:p>
          <a:p>
            <a:pPr defTabSz="1507937"/>
            <a:endParaRPr lang="en-GB" sz="2000" b="1" dirty="0">
              <a:solidFill>
                <a:prstClr val="black"/>
              </a:solidFill>
              <a:latin typeface="Verdana" panose="020B0604030504040204" pitchFamily="34" charset="0"/>
              <a:ea typeface="Verdana" panose="020B0604030504040204" pitchFamily="34" charset="0"/>
            </a:endParaRP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Qualified Coders are a higher band in NHS England resulting in challenges around staff retention with approximately 8WTE qualified coders being lost to other Health Organisations in recent years.</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Qualified Coders are typically replaced by trainees who can take over two years to become qualified and until then code at a reduced hourly rate (1.5 per hour compared to 4 per hour). </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Still a reliance on the paper record to code many specialties due to lack of electronic data (EPR system) and inadequate completion of discharge advice letters.  </a:t>
            </a:r>
          </a:p>
        </p:txBody>
      </p:sp>
      <p:pic>
        <p:nvPicPr>
          <p:cNvPr id="20" name="Graphic 19" descr="Bullseye with solid fill">
            <a:extLst>
              <a:ext uri="{FF2B5EF4-FFF2-40B4-BE49-F238E27FC236}">
                <a16:creationId xmlns:a16="http://schemas.microsoft.com/office/drawing/2014/main" id="{2DEE410E-16DE-7437-4EA1-D7F9783B814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89" y="7633633"/>
            <a:ext cx="731170" cy="731170"/>
          </a:xfrm>
          <a:prstGeom prst="rect">
            <a:avLst/>
          </a:prstGeom>
        </p:spPr>
      </p:pic>
      <p:pic>
        <p:nvPicPr>
          <p:cNvPr id="22" name="Graphic 21" descr="Bullseye with solid fill">
            <a:extLst>
              <a:ext uri="{FF2B5EF4-FFF2-40B4-BE49-F238E27FC236}">
                <a16:creationId xmlns:a16="http://schemas.microsoft.com/office/drawing/2014/main" id="{2BF26989-47CF-A235-AC08-5261C50EDD3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90870" y="7612398"/>
            <a:ext cx="780020" cy="731170"/>
          </a:xfrm>
          <a:prstGeom prst="rect">
            <a:avLst/>
          </a:prstGeom>
        </p:spPr>
      </p:pic>
      <p:sp>
        <p:nvSpPr>
          <p:cNvPr id="23" name="Rectangle: Rounded Corners 22">
            <a:extLst>
              <a:ext uri="{FF2B5EF4-FFF2-40B4-BE49-F238E27FC236}">
                <a16:creationId xmlns:a16="http://schemas.microsoft.com/office/drawing/2014/main" id="{4772C8BB-820B-5336-6A68-C84481A31DF4}"/>
              </a:ext>
              <a:ext uri="{C183D7F6-B498-43B3-948B-1728B52AA6E4}">
                <adec:decorative xmlns:adec="http://schemas.microsoft.com/office/drawing/2017/decorative" val="1"/>
              </a:ext>
            </a:extLst>
          </p:cNvPr>
          <p:cNvSpPr/>
          <p:nvPr/>
        </p:nvSpPr>
        <p:spPr>
          <a:xfrm>
            <a:off x="10528651" y="6799608"/>
            <a:ext cx="9237552" cy="4296994"/>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25" name="TextBox 24">
            <a:extLst>
              <a:ext uri="{FF2B5EF4-FFF2-40B4-BE49-F238E27FC236}">
                <a16:creationId xmlns:a16="http://schemas.microsoft.com/office/drawing/2014/main" id="{4524917D-0182-2543-0858-41A2B313A9AC}"/>
              </a:ext>
            </a:extLst>
          </p:cNvPr>
          <p:cNvSpPr txBox="1">
            <a:spLocks/>
          </p:cNvSpPr>
          <p:nvPr/>
        </p:nvSpPr>
        <p:spPr>
          <a:xfrm>
            <a:off x="10645100" y="6901391"/>
            <a:ext cx="9121103" cy="4093428"/>
          </a:xfrm>
          <a:prstGeom prst="rect">
            <a:avLst/>
          </a:prstGeom>
          <a:noFill/>
        </p:spPr>
        <p:txBody>
          <a:bodyPr wrap="square">
            <a:spAutoFit/>
          </a:bodyPr>
          <a:lstStyle/>
          <a:p>
            <a:pPr defTabSz="1507937"/>
            <a:r>
              <a:rPr lang="en-GB" sz="2000" b="1" dirty="0">
                <a:solidFill>
                  <a:srgbClr val="4472C4">
                    <a:lumMod val="75000"/>
                  </a:srgbClr>
                </a:solidFill>
                <a:latin typeface="Verdana" panose="020B0604030504040204" pitchFamily="34" charset="0"/>
                <a:ea typeface="Verdana" panose="020B0604030504040204" pitchFamily="34" charset="0"/>
              </a:rPr>
              <a:t>What actions are being taken to improve Completeness?</a:t>
            </a:r>
          </a:p>
          <a:p>
            <a:pPr defTabSz="1507937"/>
            <a:endParaRPr lang="en-GB" sz="2000" b="1" dirty="0">
              <a:solidFill>
                <a:prstClr val="black"/>
              </a:solidFill>
              <a:latin typeface="Verdana" panose="020B0604030504040204" pitchFamily="34" charset="0"/>
              <a:ea typeface="Verdana" panose="020B0604030504040204" pitchFamily="34" charset="0"/>
            </a:endParaRP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Coding Modernisation Plan approved by Executive Committee in February 2025 to implement an auto-coding software solution and re-band qualified coders to NHS England equivalent grades. </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OCP currently taking place for re-banding and is expected to be completed in September 2025.</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Proposal to only code Primary Condition and Procedure to be taken to Information Governance and Cyber Assurance Group in August 2025 which will increase coding rates from 4 per hour to 6 per hour.</a:t>
            </a:r>
          </a:p>
          <a:p>
            <a:pPr marL="285754" indent="-285754" defTabSz="1507937">
              <a:buFontTx/>
              <a:buChar char="-"/>
            </a:pPr>
            <a:r>
              <a:rPr lang="en-GB" sz="2000" dirty="0">
                <a:solidFill>
                  <a:prstClr val="black"/>
                </a:solidFill>
                <a:latin typeface="Verdana" panose="020B0604030504040204" pitchFamily="34" charset="0"/>
                <a:ea typeface="Verdana" panose="020B0604030504040204" pitchFamily="34" charset="0"/>
              </a:rPr>
              <a:t>Two specialties anticipated to be live with auto-coding solution by the end of the year.</a:t>
            </a:r>
            <a:endParaRPr lang="en-GB" sz="1801" b="1" dirty="0">
              <a:solidFill>
                <a:srgbClr val="FF0000"/>
              </a:solidFill>
              <a:highlight>
                <a:srgbClr val="FFFF00"/>
              </a:highlight>
              <a:latin typeface="Calibri" panose="020F0502020204030204"/>
            </a:endParaRPr>
          </a:p>
        </p:txBody>
      </p:sp>
      <p:pic>
        <p:nvPicPr>
          <p:cNvPr id="26" name="Picture 25">
            <a:extLst>
              <a:ext uri="{FF2B5EF4-FFF2-40B4-BE49-F238E27FC236}">
                <a16:creationId xmlns:a16="http://schemas.microsoft.com/office/drawing/2014/main" id="{08523017-F54F-A35D-252A-A93BCFC060E8}"/>
              </a:ext>
            </a:extLst>
          </p:cNvPr>
          <p:cNvPicPr>
            <a:picLocks noChangeAspect="1"/>
          </p:cNvPicPr>
          <p:nvPr/>
        </p:nvPicPr>
        <p:blipFill>
          <a:blip r:embed="rId13"/>
          <a:stretch>
            <a:fillRect/>
          </a:stretch>
        </p:blipFill>
        <p:spPr>
          <a:xfrm>
            <a:off x="84318" y="2541217"/>
            <a:ext cx="10329208" cy="4997140"/>
          </a:xfrm>
          <a:prstGeom prst="rect">
            <a:avLst/>
          </a:prstGeom>
        </p:spPr>
      </p:pic>
      <p:sp>
        <p:nvSpPr>
          <p:cNvPr id="29" name="TextBox 28">
            <a:extLst>
              <a:ext uri="{FF2B5EF4-FFF2-40B4-BE49-F238E27FC236}">
                <a16:creationId xmlns:a16="http://schemas.microsoft.com/office/drawing/2014/main" id="{900847AE-CD54-006E-0E88-3C50EC2F0AF5}"/>
              </a:ext>
            </a:extLst>
          </p:cNvPr>
          <p:cNvSpPr txBox="1"/>
          <p:nvPr/>
        </p:nvSpPr>
        <p:spPr>
          <a:xfrm>
            <a:off x="414749" y="7787815"/>
            <a:ext cx="10055678" cy="1569660"/>
          </a:xfrm>
          <a:prstGeom prst="rect">
            <a:avLst/>
          </a:prstGeom>
          <a:noFill/>
        </p:spPr>
        <p:txBody>
          <a:bodyPr wrap="square">
            <a:spAutoFit/>
          </a:bodyPr>
          <a:lstStyle/>
          <a:p>
            <a:pPr defTabSz="1507937"/>
            <a:r>
              <a:rPr lang="en-GB" sz="2400" i="1" dirty="0">
                <a:solidFill>
                  <a:prstClr val="black"/>
                </a:solidFill>
                <a:latin typeface="Verdana" panose="020B0604030504040204" pitchFamily="34" charset="0"/>
                <a:ea typeface="Verdana" panose="020B0604030504040204" pitchFamily="34" charset="0"/>
              </a:rPr>
              <a:t>Please note Apr-Jun 2025 coding completeness rates are reduced due to coding backlog from the previous financial year until the end of June 2025 and they will increase throughout the year.</a:t>
            </a:r>
          </a:p>
        </p:txBody>
      </p:sp>
    </p:spTree>
    <p:extLst>
      <p:ext uri="{BB962C8B-B14F-4D97-AF65-F5344CB8AC3E}">
        <p14:creationId xmlns:p14="http://schemas.microsoft.com/office/powerpoint/2010/main" val="3463424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377884"/>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endParaRPr lang="en-GB" dirty="0">
              <a:latin typeface="Verdana" panose="020B0604030504040204" pitchFamily="34" charset="0"/>
              <a:ea typeface="Verdana" panose="020B060403050404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Verdana" panose="020B0604030504040204" pitchFamily="34" charset="0"/>
              </a:rPr>
              <a:t>During June 2025 there were 3,444 total cases completed across all sites, of which 499 were recorded as ‘trauma’ cases.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0E1DEFA6-82DB-9048-79A1-878E3030F804}"/>
              </a:ext>
            </a:extLst>
          </p:cNvPr>
          <p:cNvSpPr txBox="1"/>
          <p:nvPr/>
        </p:nvSpPr>
        <p:spPr>
          <a:xfrm>
            <a:off x="2336672" y="2987675"/>
            <a:ext cx="14878972" cy="2308324"/>
          </a:xfrm>
          <a:prstGeom prst="rect">
            <a:avLst/>
          </a:prstGeom>
          <a:noFill/>
        </p:spPr>
        <p:txBody>
          <a:bodyPr wrap="square" rtlCol="0">
            <a:spAutoFit/>
          </a:bodyPr>
          <a:lstStyle/>
          <a:p>
            <a:pPr algn="ctr"/>
            <a:r>
              <a:rPr lang="en-GB" sz="7200" dirty="0">
                <a:solidFill>
                  <a:srgbClr val="0070C0"/>
                </a:solidFill>
              </a:rPr>
              <a:t>Data being reviewed and will be updated for next report</a:t>
            </a:r>
          </a:p>
        </p:txBody>
      </p:sp>
    </p:spTree>
    <p:extLst>
      <p:ext uri="{BB962C8B-B14F-4D97-AF65-F5344CB8AC3E}">
        <p14:creationId xmlns:p14="http://schemas.microsoft.com/office/powerpoint/2010/main" val="1261138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a:extLst>
              <a:ext uri="{FF2B5EF4-FFF2-40B4-BE49-F238E27FC236}">
                <a16:creationId xmlns:a16="http://schemas.microsoft.com/office/drawing/2014/main" id="{55EA8438-D0C3-9B97-CE22-CBFE130048EE}"/>
              </a:ext>
            </a:extLst>
          </p:cNvPr>
          <p:cNvPicPr>
            <a:picLocks noChangeAspect="1"/>
          </p:cNvPicPr>
          <p:nvPr/>
        </p:nvPicPr>
        <p:blipFill>
          <a:blip r:embed="rId2"/>
          <a:stretch>
            <a:fillRect/>
          </a:stretch>
        </p:blipFill>
        <p:spPr>
          <a:xfrm>
            <a:off x="2454621" y="757670"/>
            <a:ext cx="7143525" cy="2992006"/>
          </a:xfrm>
          <a:prstGeom prst="rect">
            <a:avLst/>
          </a:prstGeom>
        </p:spPr>
      </p:pic>
      <p:pic>
        <p:nvPicPr>
          <p:cNvPr id="9" name="Picture 8">
            <a:extLst>
              <a:ext uri="{FF2B5EF4-FFF2-40B4-BE49-F238E27FC236}">
                <a16:creationId xmlns:a16="http://schemas.microsoft.com/office/drawing/2014/main" id="{C8EB3453-1F7C-76F2-A437-7E47A1B6CBA7}"/>
              </a:ext>
            </a:extLst>
          </p:cNvPr>
          <p:cNvPicPr>
            <a:picLocks noChangeAspect="1"/>
          </p:cNvPicPr>
          <p:nvPr/>
        </p:nvPicPr>
        <p:blipFill>
          <a:blip r:embed="rId3"/>
          <a:stretch>
            <a:fillRect/>
          </a:stretch>
        </p:blipFill>
        <p:spPr>
          <a:xfrm>
            <a:off x="10901473" y="757670"/>
            <a:ext cx="6818743" cy="2992006"/>
          </a:xfrm>
          <a:prstGeom prst="rect">
            <a:avLst/>
          </a:prstGeom>
        </p:spPr>
      </p:pic>
      <p:pic>
        <p:nvPicPr>
          <p:cNvPr id="13" name="Picture 12">
            <a:extLst>
              <a:ext uri="{FF2B5EF4-FFF2-40B4-BE49-F238E27FC236}">
                <a16:creationId xmlns:a16="http://schemas.microsoft.com/office/drawing/2014/main" id="{1AF2E739-9EE2-BC11-3DEC-36E7E2734FDC}"/>
              </a:ext>
            </a:extLst>
          </p:cNvPr>
          <p:cNvPicPr>
            <a:picLocks noChangeAspect="1"/>
          </p:cNvPicPr>
          <p:nvPr/>
        </p:nvPicPr>
        <p:blipFill>
          <a:blip r:embed="rId4"/>
          <a:stretch>
            <a:fillRect/>
          </a:stretch>
        </p:blipFill>
        <p:spPr>
          <a:xfrm>
            <a:off x="2661444" y="7826272"/>
            <a:ext cx="6936702" cy="3229703"/>
          </a:xfrm>
          <a:prstGeom prst="rect">
            <a:avLst/>
          </a:prstGeom>
        </p:spPr>
      </p:pic>
      <p:pic>
        <p:nvPicPr>
          <p:cNvPr id="16" name="Picture 15">
            <a:extLst>
              <a:ext uri="{FF2B5EF4-FFF2-40B4-BE49-F238E27FC236}">
                <a16:creationId xmlns:a16="http://schemas.microsoft.com/office/drawing/2014/main" id="{125330A5-DE1A-6244-8778-B2A52BB3E55C}"/>
              </a:ext>
            </a:extLst>
          </p:cNvPr>
          <p:cNvPicPr>
            <a:picLocks noChangeAspect="1"/>
          </p:cNvPicPr>
          <p:nvPr/>
        </p:nvPicPr>
        <p:blipFill>
          <a:blip r:embed="rId5"/>
          <a:stretch>
            <a:fillRect/>
          </a:stretch>
        </p:blipFill>
        <p:spPr>
          <a:xfrm>
            <a:off x="2661444" y="4239400"/>
            <a:ext cx="7143525" cy="2992007"/>
          </a:xfrm>
          <a:prstGeom prst="rect">
            <a:avLst/>
          </a:prstGeom>
        </p:spPr>
      </p:pic>
      <p:pic>
        <p:nvPicPr>
          <p:cNvPr id="19" name="Picture 18">
            <a:extLst>
              <a:ext uri="{FF2B5EF4-FFF2-40B4-BE49-F238E27FC236}">
                <a16:creationId xmlns:a16="http://schemas.microsoft.com/office/drawing/2014/main" id="{48E0F949-9D10-9663-6DF5-E89053BF707E}"/>
              </a:ext>
            </a:extLst>
          </p:cNvPr>
          <p:cNvPicPr>
            <a:picLocks noChangeAspect="1"/>
          </p:cNvPicPr>
          <p:nvPr/>
        </p:nvPicPr>
        <p:blipFill>
          <a:blip r:embed="rId6"/>
          <a:stretch>
            <a:fillRect/>
          </a:stretch>
        </p:blipFill>
        <p:spPr>
          <a:xfrm>
            <a:off x="10901472" y="4234086"/>
            <a:ext cx="6818743" cy="2992007"/>
          </a:xfrm>
          <a:prstGeom prst="rect">
            <a:avLst/>
          </a:prstGeom>
        </p:spPr>
      </p:pic>
      <p:pic>
        <p:nvPicPr>
          <p:cNvPr id="22" name="Picture 21">
            <a:extLst>
              <a:ext uri="{FF2B5EF4-FFF2-40B4-BE49-F238E27FC236}">
                <a16:creationId xmlns:a16="http://schemas.microsoft.com/office/drawing/2014/main" id="{8C54E504-FD6F-EE38-FE40-27EEA2D46FBA}"/>
              </a:ext>
            </a:extLst>
          </p:cNvPr>
          <p:cNvPicPr>
            <a:picLocks noChangeAspect="1"/>
          </p:cNvPicPr>
          <p:nvPr/>
        </p:nvPicPr>
        <p:blipFill>
          <a:blip r:embed="rId7"/>
          <a:stretch>
            <a:fillRect/>
          </a:stretch>
        </p:blipFill>
        <p:spPr>
          <a:xfrm>
            <a:off x="10901471" y="7826271"/>
            <a:ext cx="6818743" cy="3229703"/>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5" name="Picture 4">
            <a:extLst>
              <a:ext uri="{FF2B5EF4-FFF2-40B4-BE49-F238E27FC236}">
                <a16:creationId xmlns:a16="http://schemas.microsoft.com/office/drawing/2014/main" id="{206F11F4-7C42-BB9E-33E5-1CCB0EAB7CF0}"/>
              </a:ext>
            </a:extLst>
          </p:cNvPr>
          <p:cNvPicPr>
            <a:picLocks noChangeAspect="1"/>
          </p:cNvPicPr>
          <p:nvPr/>
        </p:nvPicPr>
        <p:blipFill>
          <a:blip r:embed="rId2"/>
          <a:stretch>
            <a:fillRect/>
          </a:stretch>
        </p:blipFill>
        <p:spPr>
          <a:xfrm>
            <a:off x="453850" y="1487437"/>
            <a:ext cx="5824905" cy="3510475"/>
          </a:xfrm>
          <a:prstGeom prst="rect">
            <a:avLst/>
          </a:prstGeom>
        </p:spPr>
      </p:pic>
      <p:pic>
        <p:nvPicPr>
          <p:cNvPr id="7" name="Picture 6">
            <a:extLst>
              <a:ext uri="{FF2B5EF4-FFF2-40B4-BE49-F238E27FC236}">
                <a16:creationId xmlns:a16="http://schemas.microsoft.com/office/drawing/2014/main" id="{3370BAB6-7695-DD60-68A5-428CAAFEC996}"/>
              </a:ext>
            </a:extLst>
          </p:cNvPr>
          <p:cNvPicPr>
            <a:picLocks noChangeAspect="1"/>
          </p:cNvPicPr>
          <p:nvPr/>
        </p:nvPicPr>
        <p:blipFill>
          <a:blip r:embed="rId3"/>
          <a:stretch>
            <a:fillRect/>
          </a:stretch>
        </p:blipFill>
        <p:spPr>
          <a:xfrm>
            <a:off x="6916538" y="1523365"/>
            <a:ext cx="6184305" cy="3474547"/>
          </a:xfrm>
          <a:prstGeom prst="rect">
            <a:avLst/>
          </a:prstGeom>
        </p:spPr>
      </p:pic>
      <p:pic>
        <p:nvPicPr>
          <p:cNvPr id="9" name="Picture 8">
            <a:extLst>
              <a:ext uri="{FF2B5EF4-FFF2-40B4-BE49-F238E27FC236}">
                <a16:creationId xmlns:a16="http://schemas.microsoft.com/office/drawing/2014/main" id="{7B7C21AA-C5FA-C618-624C-066A35193347}"/>
              </a:ext>
            </a:extLst>
          </p:cNvPr>
          <p:cNvPicPr>
            <a:picLocks noChangeAspect="1"/>
          </p:cNvPicPr>
          <p:nvPr/>
        </p:nvPicPr>
        <p:blipFill>
          <a:blip r:embed="rId4"/>
          <a:stretch>
            <a:fillRect/>
          </a:stretch>
        </p:blipFill>
        <p:spPr>
          <a:xfrm>
            <a:off x="13738626" y="1487436"/>
            <a:ext cx="5663333" cy="3510475"/>
          </a:xfrm>
          <a:prstGeom prst="rect">
            <a:avLst/>
          </a:prstGeom>
        </p:spPr>
      </p:pic>
      <p:pic>
        <p:nvPicPr>
          <p:cNvPr id="12" name="Picture 11">
            <a:extLst>
              <a:ext uri="{FF2B5EF4-FFF2-40B4-BE49-F238E27FC236}">
                <a16:creationId xmlns:a16="http://schemas.microsoft.com/office/drawing/2014/main" id="{A4D39E5B-45B3-0DC5-2A32-AF367B9E2943}"/>
              </a:ext>
            </a:extLst>
          </p:cNvPr>
          <p:cNvPicPr>
            <a:picLocks noChangeAspect="1"/>
          </p:cNvPicPr>
          <p:nvPr/>
        </p:nvPicPr>
        <p:blipFill>
          <a:blip r:embed="rId5"/>
          <a:stretch>
            <a:fillRect/>
          </a:stretch>
        </p:blipFill>
        <p:spPr>
          <a:xfrm>
            <a:off x="432252" y="6435206"/>
            <a:ext cx="5846503" cy="3551087"/>
          </a:xfrm>
          <a:prstGeom prst="rect">
            <a:avLst/>
          </a:prstGeom>
        </p:spPr>
      </p:pic>
      <p:pic>
        <p:nvPicPr>
          <p:cNvPr id="14" name="Picture 13">
            <a:extLst>
              <a:ext uri="{FF2B5EF4-FFF2-40B4-BE49-F238E27FC236}">
                <a16:creationId xmlns:a16="http://schemas.microsoft.com/office/drawing/2014/main" id="{3AAC43B3-4EA3-5039-B783-E2F813833D1E}"/>
              </a:ext>
            </a:extLst>
          </p:cNvPr>
          <p:cNvPicPr>
            <a:picLocks noChangeAspect="1"/>
          </p:cNvPicPr>
          <p:nvPr/>
        </p:nvPicPr>
        <p:blipFill>
          <a:blip r:embed="rId6"/>
          <a:stretch>
            <a:fillRect/>
          </a:stretch>
        </p:blipFill>
        <p:spPr>
          <a:xfrm>
            <a:off x="7079424" y="6378123"/>
            <a:ext cx="6021419" cy="3608170"/>
          </a:xfrm>
          <a:prstGeom prst="rect">
            <a:avLst/>
          </a:prstGeom>
        </p:spPr>
      </p:pic>
      <p:pic>
        <p:nvPicPr>
          <p:cNvPr id="16" name="Picture 15">
            <a:extLst>
              <a:ext uri="{FF2B5EF4-FFF2-40B4-BE49-F238E27FC236}">
                <a16:creationId xmlns:a16="http://schemas.microsoft.com/office/drawing/2014/main" id="{A7829A2E-0DE6-E8E7-08B0-D36E64DE88F8}"/>
              </a:ext>
            </a:extLst>
          </p:cNvPr>
          <p:cNvPicPr>
            <a:picLocks noChangeAspect="1"/>
          </p:cNvPicPr>
          <p:nvPr/>
        </p:nvPicPr>
        <p:blipFill>
          <a:blip r:embed="rId7"/>
          <a:stretch>
            <a:fillRect/>
          </a:stretch>
        </p:blipFill>
        <p:spPr>
          <a:xfrm>
            <a:off x="13907987" y="6440418"/>
            <a:ext cx="5493971" cy="3333104"/>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extLst>
              <p:ext uri="{D42A27DB-BD31-4B8C-83A1-F6EECF244321}">
                <p14:modId xmlns:p14="http://schemas.microsoft.com/office/powerpoint/2010/main" val="4214341815"/>
              </p:ext>
            </p:extLst>
          </p:nvPr>
        </p:nvGraphicFramePr>
        <p:xfrm>
          <a:off x="57789" y="2339011"/>
          <a:ext cx="19882644" cy="82753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 patient adoption of the Swansea Bay Patient Portal (SBPO). </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Empowering patients to make informed and meaningful choices about their health.</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0" indent="0">
                        <a:buFont typeface="Arial" panose="020B0604020202020204" pitchFamily="34" charset="0"/>
                        <a:buNone/>
                      </a:pPr>
                      <a:endParaRPr lang="en-GB" sz="2000" kern="1200" dirty="0">
                        <a:solidFill>
                          <a:schemeClr val="dk1"/>
                        </a:solidFill>
                        <a:latin typeface="Verdana" panose="020B0604030504040204" pitchFamily="34" charset="0"/>
                        <a:ea typeface="Verdana" panose="020B0604030504040204" pitchFamily="34" charset="0"/>
                        <a:cs typeface="+mn-cs"/>
                      </a:endParaRPr>
                    </a:p>
                    <a:p>
                      <a:pPr marL="0" indent="0">
                        <a:buFont typeface="Arial" panose="020B0604020202020204" pitchFamily="34" charset="0"/>
                        <a:buNone/>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203264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extLst>
              <p:ext uri="{D42A27DB-BD31-4B8C-83A1-F6EECF244321}">
                <p14:modId xmlns:p14="http://schemas.microsoft.com/office/powerpoint/2010/main" val="3633418649"/>
              </p:ext>
            </p:extLst>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754798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2"/>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improved slightly in June 2025 to 72.82% from 71.12% in May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to 89.07% in June 2025 from 88.71 in May 2025. </a:t>
            </a:r>
          </a:p>
        </p:txBody>
      </p:sp>
      <p:sp>
        <p:nvSpPr>
          <p:cNvPr id="5" name="Rectangle: Rounded Corners 4">
            <a:hlinkClick r:id="rId3"/>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a:extLst>
              <a:ext uri="{FF2B5EF4-FFF2-40B4-BE49-F238E27FC236}">
                <a16:creationId xmlns:a16="http://schemas.microsoft.com/office/drawing/2014/main" id="{71894F07-27D0-3A99-07E0-77C0F92ADF73}"/>
              </a:ext>
            </a:extLst>
          </p:cNvPr>
          <p:cNvPicPr>
            <a:picLocks noChangeAspect="1"/>
          </p:cNvPicPr>
          <p:nvPr/>
        </p:nvPicPr>
        <p:blipFill>
          <a:blip r:embed="rId6"/>
          <a:stretch>
            <a:fillRect/>
          </a:stretch>
        </p:blipFill>
        <p:spPr>
          <a:xfrm>
            <a:off x="604044" y="2703599"/>
            <a:ext cx="9067798" cy="5781216"/>
          </a:xfrm>
          <a:prstGeom prst="rect">
            <a:avLst/>
          </a:prstGeom>
        </p:spPr>
      </p:pic>
      <p:pic>
        <p:nvPicPr>
          <p:cNvPr id="15" name="Picture 14">
            <a:extLst>
              <a:ext uri="{FF2B5EF4-FFF2-40B4-BE49-F238E27FC236}">
                <a16:creationId xmlns:a16="http://schemas.microsoft.com/office/drawing/2014/main" id="{92F5425B-5EE4-F6D4-49D9-A5275CFD0A2B}"/>
              </a:ext>
            </a:extLst>
          </p:cNvPr>
          <p:cNvPicPr>
            <a:picLocks noChangeAspect="1"/>
          </p:cNvPicPr>
          <p:nvPr/>
        </p:nvPicPr>
        <p:blipFill>
          <a:blip r:embed="rId7"/>
          <a:stretch>
            <a:fillRect/>
          </a:stretch>
        </p:blipFill>
        <p:spPr>
          <a:xfrm>
            <a:off x="10052844" y="2703600"/>
            <a:ext cx="9448800" cy="5781216"/>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1695504890"/>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May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11,494.00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3,508.00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2,395.00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1,811.00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1,607.00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deteriorated slightly in June 2025 to 6.82% from 6.41% in May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increased marginally to 7.01% in June 2025 from 7.04% in May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6" name="Picture 5">
            <a:extLst>
              <a:ext uri="{FF2B5EF4-FFF2-40B4-BE49-F238E27FC236}">
                <a16:creationId xmlns:a16="http://schemas.microsoft.com/office/drawing/2014/main" id="{2790C0E3-6CDC-F831-41D6-FBEE7B7B7BCE}"/>
              </a:ext>
            </a:extLst>
          </p:cNvPr>
          <p:cNvPicPr>
            <a:picLocks noChangeAspect="1"/>
          </p:cNvPicPr>
          <p:nvPr/>
        </p:nvPicPr>
        <p:blipFill>
          <a:blip r:embed="rId2"/>
          <a:stretch>
            <a:fillRect/>
          </a:stretch>
        </p:blipFill>
        <p:spPr>
          <a:xfrm>
            <a:off x="569956" y="1315826"/>
            <a:ext cx="10168688" cy="6752316"/>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825857" y="2618587"/>
            <a:ext cx="9279831" cy="7534370"/>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lvl="0"/>
            <a:r>
              <a:rPr lang="en-GB" sz="2400" dirty="0"/>
              <a:t>The Plan submitted at the end of March, which has not been approved reported a £58.7m deficit with a requirement to deliver £55.4m of savings. </a:t>
            </a:r>
          </a:p>
          <a:p>
            <a:r>
              <a:rPr lang="en-GB" sz="2400" dirty="0"/>
              <a:t> </a:t>
            </a:r>
          </a:p>
          <a:p>
            <a:pPr lvl="0"/>
            <a:r>
              <a:rPr lang="en-GB" sz="2400" dirty="0"/>
              <a:t>The control total for 2025/26 set by Welsh Government (WG) remains £17.1m, however on 6th June 2025 WG wrote to confirm the expectation for 2025/26 only, which as a minimum must equal the outturn from 2024/25 (£42.5m deficit). This requires an additional £16.2m of savings to be delivered, taking the total savings requirement for 2025/26 to £71.6m. </a:t>
            </a:r>
          </a:p>
          <a:p>
            <a:r>
              <a:rPr lang="en-GB" sz="2400" dirty="0"/>
              <a:t> </a:t>
            </a:r>
          </a:p>
          <a:p>
            <a:pPr lvl="0"/>
            <a:r>
              <a:rPr lang="en-GB" sz="2400" dirty="0"/>
              <a:t>In Month 03 there is an in-month overspend of £7.13m which is £2.2m above the planned deficit for the month.</a:t>
            </a:r>
          </a:p>
          <a:p>
            <a:r>
              <a:rPr lang="en-GB" sz="2400" dirty="0"/>
              <a:t> </a:t>
            </a:r>
          </a:p>
          <a:p>
            <a:pPr lvl="0"/>
            <a:r>
              <a:rPr lang="en-GB" sz="2400" dirty="0"/>
              <a:t>The YTD overspend is £24.2m. This is £9.5m above the planned deficit of £14.7m. </a:t>
            </a:r>
          </a:p>
          <a:p>
            <a:r>
              <a:rPr lang="en-GB" sz="2400" dirty="0"/>
              <a:t> </a:t>
            </a:r>
          </a:p>
          <a:p>
            <a:pPr lvl="0"/>
            <a:r>
              <a:rPr lang="en-GB" sz="2400" dirty="0"/>
              <a:t>In order to deliver the £58.7m planned deficit, the Health Board needs to recover the year to date overspend of £9.5m in future months.</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D98DEC6C-18AD-8D10-760B-C908ACC43EB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644" y="2955492"/>
            <a:ext cx="10052494" cy="7030469"/>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742563"/>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PSPP was not achieved in month at 94.33% vs a target of 95%. (However, cumulatively we are just above the target at 95.68%).</a:t>
            </a:r>
          </a:p>
          <a:p>
            <a:endParaRPr lang="en-GB" sz="26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There still remains issues with delays in receipting and processing of invoices which is affecting the achievement of PSPP.</a:t>
            </a:r>
          </a:p>
        </p:txBody>
      </p:sp>
      <p:sp>
        <p:nvSpPr>
          <p:cNvPr id="9" name="TextBox 8">
            <a:extLst>
              <a:ext uri="{FF2B5EF4-FFF2-40B4-BE49-F238E27FC236}">
                <a16:creationId xmlns:a16="http://schemas.microsoft.com/office/drawing/2014/main" id="{14E40996-51C6-1641-5AEA-CC7923FE3F74}"/>
              </a:ext>
            </a:extLst>
          </p:cNvPr>
          <p:cNvSpPr txBox="1"/>
          <p:nvPr/>
        </p:nvSpPr>
        <p:spPr>
          <a:xfrm>
            <a:off x="10107414" y="967732"/>
            <a:ext cx="9705012" cy="4153445"/>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The pay budgets are underspent by £2.6m in Month</a:t>
            </a:r>
          </a:p>
          <a:p>
            <a:endParaRPr lang="en-GB" sz="26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Variable pay is £259k lower in June 2025 (£5.088m vs £5.347m) when compared to the same period last year. </a:t>
            </a:r>
          </a:p>
          <a:p>
            <a:pPr marL="342900" indent="-342900">
              <a:buFont typeface="Arial" panose="020B0604020202020204" pitchFamily="34" charset="0"/>
              <a:buChar char="•"/>
            </a:pPr>
            <a:endParaRPr lang="en-GB" sz="26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600" dirty="0">
                <a:latin typeface="Verdana" panose="020B0604030504040204" pitchFamily="34" charset="0"/>
                <a:ea typeface="Verdana" panose="020B0604030504040204" pitchFamily="34" charset="0"/>
              </a:rPr>
              <a:t>The biggest spends are attributable to ADH, Bank and Agency which make up 79% of the total variable pay spend. </a:t>
            </a: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7A2FDC08-8DE7-434E-68A2-EF7D6911AF5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060" y="967732"/>
            <a:ext cx="9375034" cy="4545429"/>
          </a:xfrm>
          <a:prstGeom prst="rect">
            <a:avLst/>
          </a:prstGeom>
          <a:noFill/>
        </p:spPr>
      </p:pic>
      <p:pic>
        <p:nvPicPr>
          <p:cNvPr id="10" name="Picture 9">
            <a:extLst>
              <a:ext uri="{FF2B5EF4-FFF2-40B4-BE49-F238E27FC236}">
                <a16:creationId xmlns:a16="http://schemas.microsoft.com/office/drawing/2014/main" id="{0044E337-D557-7124-6EF3-3C12D0B22FB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2060" y="6272448"/>
            <a:ext cx="9375034" cy="4759475"/>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4174989"/>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£1.083m. Allocations are anticipated from Welsh Government which will balance this position. The forecast outturn capital position assumes income from disposals of £0.800m.</a:t>
            </a:r>
          </a:p>
          <a:p>
            <a:r>
              <a:rPr lang="en-GB" sz="2400" dirty="0">
                <a:latin typeface="Verdana" panose="020B0604030504040204" pitchFamily="34" charset="0"/>
                <a:ea typeface="Verdana" panose="020B0604030504040204" pitchFamily="34" charset="0"/>
              </a:rPr>
              <a:t> </a:t>
            </a: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1610826"/>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200" dirty="0">
                <a:effectLst/>
                <a:latin typeface="Verdana" panose="020B0604030504040204" pitchFamily="34" charset="0"/>
                <a:ea typeface="Verdana" panose="020B0604030504040204" pitchFamily="34" charset="0"/>
              </a:rPr>
              <a:t>Agency spend as a total percentage of the total play bill has decreased in June 2025 to 1.44% from 1.77% in May 2025.</a:t>
            </a:r>
          </a:p>
        </p:txBody>
      </p:sp>
      <p:pic>
        <p:nvPicPr>
          <p:cNvPr id="6" name="Picture 5">
            <a:extLst>
              <a:ext uri="{FF2B5EF4-FFF2-40B4-BE49-F238E27FC236}">
                <a16:creationId xmlns:a16="http://schemas.microsoft.com/office/drawing/2014/main" id="{865A182F-69AE-4C96-FE60-4423E3EEC9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3352" y="791736"/>
            <a:ext cx="9046092" cy="4634339"/>
          </a:xfrm>
          <a:prstGeom prst="rect">
            <a:avLst/>
          </a:prstGeom>
          <a:noFill/>
        </p:spPr>
      </p:pic>
      <p:pic>
        <p:nvPicPr>
          <p:cNvPr id="12" name="Picture 11">
            <a:extLst>
              <a:ext uri="{FF2B5EF4-FFF2-40B4-BE49-F238E27FC236}">
                <a16:creationId xmlns:a16="http://schemas.microsoft.com/office/drawing/2014/main" id="{58AFE80D-B1B7-A3DE-C0B2-0148DE9C302F}"/>
              </a:ext>
            </a:extLst>
          </p:cNvPr>
          <p:cNvPicPr>
            <a:picLocks noChangeAspect="1"/>
          </p:cNvPicPr>
          <p:nvPr/>
        </p:nvPicPr>
        <p:blipFill>
          <a:blip r:embed="rId3"/>
          <a:stretch>
            <a:fillRect/>
          </a:stretch>
        </p:blipFill>
        <p:spPr>
          <a:xfrm>
            <a:off x="1137444" y="6439776"/>
            <a:ext cx="8382000" cy="4541197"/>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1476924937"/>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(June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57% </a:t>
                      </a:r>
                    </a:p>
                    <a:p>
                      <a:pPr algn="ctr"/>
                      <a:r>
                        <a:rPr lang="en-GB" sz="1800" b="1" dirty="0">
                          <a:solidFill>
                            <a:schemeClr val="tx1"/>
                          </a:solidFill>
                          <a:latin typeface="Verdana" panose="020B0604030504040204" pitchFamily="34" charset="0"/>
                          <a:ea typeface="Verdana" panose="020B0604030504040204" pitchFamily="34" charset="0"/>
                        </a:rPr>
                        <a:t>(May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249 (58.4%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10.88%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88.1%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192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2694435432"/>
              </p:ext>
            </p:extLst>
          </p:nvPr>
        </p:nvGraphicFramePr>
        <p:xfrm>
          <a:off x="338088" y="704930"/>
          <a:ext cx="19392155" cy="10013927"/>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6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6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1</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dirty="0">
                          <a:effectLst/>
                          <a:latin typeface="Verdana" panose="020B0604030504040204" pitchFamily="34" charset="0"/>
                          <a:ea typeface="Verdana" panose="020B0604030504040204" pitchFamily="34" charset="0"/>
                        </a:rPr>
                        <a:t>Implementation of community falls response- 6 goals </a:t>
                      </a: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Initial trial of national St Johns service within SBUHB boundaries – conveyance home and or pick up completed – trial to be continued with July with alignment to UEC Navigation Hub (SPOA)</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SBUHB in attendance/ contributing to National Falls Framework Implementation meetings(s)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Initial scoping what is possible within resource envelope undertaken -  resource required in relation L2 falls service coverage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Work underway regarding development of dashboard to monitor falls incidents and outcomes at care homes/ dom. care provider site(s)  (so as to direct resource and monitor impact of initiatives implemented)</a:t>
                      </a: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2</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remote clinical assessment services framework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Completed piloting of Single Point Of Access at front door by utilising existing workforce. Baseline review underway regarding key components of SPOA (as requested by NHS Executive/ 6 Goals Team). Understand ambition for SPOA (SBUHB UEC Navigation Hub) to be operational from Sept. 25. </a:t>
                      </a: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3</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acute frailty model at the front door- 6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Baseline assessment  (as requested by NHS Executive/ 6 Goals team) underway</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Older Persons Assessment Unit (OPAU) launched in July 2024 and operational since then with short stay unit and assessment/ quick turnaround space. Aim to identify, treat and turnaround from acute hospital as soon as safely possible. OPAU has seen 572 Assessment Attendances in April, May &amp; June 25. 12.2% of Medical take is an Older Persons Assessment (OPAU) Attendances. This figure skewed due to challenging patient flow and bedding in assessment space (expectation of higher throughput). Front door improvements during June 25 have shown an increase to 14.4% of Medical take through OPAU</a:t>
                      </a: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4</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Welsh Health Circular - Ambulance Handover Guidance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Work underway complete ED Quality Statement priority actions/ positively impact GIRFT SEDIT metrics. 6 Week targeted intervention to reduce overcrowding in ED and improve patient flow. Anglesey Ward temporarily operating as a General Medical ward to  decompress ED and support PDSA cycles namely:  (1) Streamlining ED assessment &amp; direct referrals to medicine; (2) Redesigning the medical assessment model in the AMU (3) Enhancing speciality assessment &amp; patient allocation; (4) Implementing a 7-day SDEC model (5) Applying a consistent criteria to reside</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600" dirty="0">
                        <a:solidFill>
                          <a:schemeClr val="tx1"/>
                        </a:solidFill>
                        <a:latin typeface="Verdana" panose="020B0604030504040204" pitchFamily="34" charset="0"/>
                        <a:ea typeface="Verdana" panose="020B0604030504040204" pitchFamily="34" charset="0"/>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A step change improvement in performance has been seen in June since the implementation of PDSA cycles/ decompression of ED activity</a:t>
                      </a:r>
                    </a:p>
                  </a:txBody>
                  <a:tcPr marL="91441" marR="91441"/>
                </a:tc>
                <a:extLst>
                  <a:ext uri="{0D108BD9-81ED-4DB2-BD59-A6C34878D82A}">
                    <a16:rowId xmlns:a16="http://schemas.microsoft.com/office/drawing/2014/main" val="36836607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8B489-BF06-A970-1B08-5F7D12746FD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4282C52-6BC0-7744-EDBB-9A8B6F8264D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416611F-3D72-DDC1-4D04-3AACDFDD1C9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5" name="TextBox 4">
            <a:extLst>
              <a:ext uri="{FF2B5EF4-FFF2-40B4-BE49-F238E27FC236}">
                <a16:creationId xmlns:a16="http://schemas.microsoft.com/office/drawing/2014/main" id="{883F4B01-95F0-7951-B077-F1833F7BEA4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B51E484E-F38E-FE5B-DE5B-15E61C9B52E2}"/>
              </a:ext>
            </a:extLst>
          </p:cNvPr>
          <p:cNvGraphicFramePr>
            <a:graphicFrameLocks noGrp="1"/>
          </p:cNvGraphicFramePr>
          <p:nvPr>
            <p:extLst>
              <p:ext uri="{D42A27DB-BD31-4B8C-83A1-F6EECF244321}">
                <p14:modId xmlns:p14="http://schemas.microsoft.com/office/powerpoint/2010/main" val="1710151351"/>
              </p:ext>
            </p:extLst>
          </p:nvPr>
        </p:nvGraphicFramePr>
        <p:xfrm>
          <a:off x="338088" y="704929"/>
          <a:ext cx="19392155" cy="9064545"/>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405858">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6413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34121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405858">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43675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2116718">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latin typeface="Verdana" panose="020B0604030504040204" pitchFamily="34" charset="0"/>
                          <a:ea typeface="Verdana" panose="020B0604030504040204" pitchFamily="34" charset="0"/>
                        </a:rPr>
                        <a:t>5</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latin typeface="Verdana" panose="020B0604030504040204" pitchFamily="34" charset="0"/>
                          <a:ea typeface="Verdana" panose="020B0604030504040204" pitchFamily="34" charset="0"/>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SAFER Board Rounds in place – refresh of Optimal Hospital Flow activity planned within 25/ 26 (test and review SAFER compliance etc)</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Red2Green in place/ recorded as part of SAFER. Wards recording daily at Board Rounds (further work being undertaken re; recording of pre-COP reason codes to highlight internal delays – plan to add to digital system once resource is available)</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Weekly in-depth review of all COPs undertaken by COO’s Office to ensure correct escalations are being undertaken .</a:t>
                      </a:r>
                    </a:p>
                  </a:txBody>
                  <a:tcPr marL="91441" marR="91441"/>
                </a:tc>
                <a:extLst>
                  <a:ext uri="{0D108BD9-81ED-4DB2-BD59-A6C34878D82A}">
                    <a16:rowId xmlns:a16="http://schemas.microsoft.com/office/drawing/2014/main" val="3993576702"/>
                  </a:ext>
                </a:extLst>
              </a:tr>
              <a:tr h="2694005">
                <a:tc>
                  <a:txBody>
                    <a:bodyPr/>
                    <a:lstStyle/>
                    <a:p>
                      <a:pPr marL="0" algn="just" defTabSz="1507937" rtl="0" eaLnBrk="1" latinLnBrk="0" hangingPunct="1"/>
                      <a:r>
                        <a:rPr lang="en-GB" sz="1800" kern="1200" dirty="0">
                          <a:solidFill>
                            <a:schemeClr val="dk1"/>
                          </a:solidFill>
                          <a:latin typeface="Verdana" panose="020B0604030504040204" pitchFamily="34" charset="0"/>
                          <a:ea typeface="Verdana" panose="020B0604030504040204" pitchFamily="34" charset="0"/>
                        </a:rPr>
                        <a:t>6</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Verdana" panose="020B0604030504040204" pitchFamily="34" charset="0"/>
                          <a:ea typeface="Verdana" panose="020B060403050404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a:t>
                      </a:r>
                    </a:p>
                    <a:p>
                      <a:pPr marL="0" marR="0" lvl="0" indent="0" algn="just" defTabSz="1507937"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latin typeface="Verdana" panose="020B0604030504040204" pitchFamily="34" charset="0"/>
                        <a:ea typeface="Verdana" panose="020B0604030504040204" pitchFamily="34" charset="0"/>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50 day challenge actions aligned with 6 Goals actions - focus continues to be on Ministerial Priorities. </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705486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397191104"/>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In March 2025 Planned Care Board agreed to mandate all CIN approved SOS &amp; PIFU pathways.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At present there are x15 SOS pathways in development within T&amp;O and x1 PIFU and x5 SOS pathways that have been implemented within the organisation in T&amp;O and ENT.                                                                                                                       Another x73 PIFU and x39 SOS pathways are yet to start being developed.                                                            The average SOS rate (New and Follow up) for all CIN specialities for 1st May to 30th June was 2.55% and the Average PIFU  rate (New and Follow up) was 2.33%.</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Due to emerging priorities and reduction in the Transformation Team size it was agreed in June 2025 to pause the Follow-Up project and reallocate the Senior Project Manager.</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 Clinical Committee has been established to provide expert clinical leadership, oversight, and guidance to ensure the safe, effective, and locally appropriate implementation of national healthcare programmes. This includes overseeing implementation of the CIN Optimisation Frameworks and associated programmes. The CIN specialities have been asked to develop a prioritised plan for the remainder of 2025/26 and present in July's committee meeting. It is unknown at this stage if Follow-Ups and PIFU / SoS will be included in the services prioritised plans. </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179539881"/>
              </p:ext>
            </p:extLst>
          </p:nvPr>
        </p:nvGraphicFramePr>
        <p:xfrm>
          <a:off x="223044" y="142950"/>
          <a:ext cx="19659600" cy="11108131"/>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1088984">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is due to commence with the new cataract pathway and direct booking in Q2. We currently are not recording numbers of directly booked patients.</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Average DNA rate (New &amp; Follow up) for all CIN specialities 1st May to 30th June was 3.73%, Average CNA rate was 8.71 % for the same time period.</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2518625631"/>
              </p:ext>
            </p:extLst>
          </p:nvPr>
        </p:nvGraphicFramePr>
        <p:xfrm>
          <a:off x="223044" y="218948"/>
          <a:ext cx="19659601" cy="10433517"/>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p>
                      <a:pPr algn="just"/>
                      <a:r>
                        <a:rPr lang="en-GB" sz="1800" dirty="0">
                          <a:latin typeface="Verdana" panose="020B0604030504040204" pitchFamily="34" charset="0"/>
                          <a:ea typeface="Verdana" panose="020B0604030504040204" pitchFamily="34" charset="0"/>
                        </a:rPr>
                        <a:t>To do this accurately we would need to include all of the day case procedures currently completed in outpatient environments. Currently these are recorded as outpatient attendances. As a result any metrics reported wouldn’t be accurate</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3953967432"/>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p>
                    <a:p>
                      <a:pPr marL="0" indent="0" algn="just">
                        <a:buNone/>
                      </a:pPr>
                      <a:endPar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endParaRP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expenditure is £3.398m an average of £1.13m per month</a:t>
                      </a: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spend for Healthcare Support Worker, Admin &amp; Clerical, and Estates &amp; Ancillary staff is £524,980 - month 3 expenditure reduced to £103k</a:t>
                      </a: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41540320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142166677"/>
              </p:ext>
            </p:extLst>
          </p:nvPr>
        </p:nvGraphicFramePr>
        <p:xfrm>
          <a:off x="337343" y="225140"/>
          <a:ext cx="19431001" cy="769778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31290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2852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81464">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18146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61065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Maintain a compliance rate of 95%</a:t>
                      </a:r>
                    </a:p>
                  </a:txBody>
                  <a:tcPr marL="104395" marR="104395" marT="52197" marB="52197"/>
                </a:tc>
                <a:extLst>
                  <a:ext uri="{0D108BD9-81ED-4DB2-BD59-A6C34878D82A}">
                    <a16:rowId xmlns:a16="http://schemas.microsoft.com/office/drawing/2014/main" val="4171849007"/>
                  </a:ext>
                </a:extLst>
              </a:tr>
              <a:tr h="368592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‘Month 3 sickness absence figure  is 6.82% (there has been an increase in short term absence). We have implemented a corporate action plan which include compliance audits against the policy.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Action plans are monitored through the Workforce &amp; OD Committee</a:t>
                      </a: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2" name="Picture 1">
            <a:extLst>
              <a:ext uri="{FF2B5EF4-FFF2-40B4-BE49-F238E27FC236}">
                <a16:creationId xmlns:a16="http://schemas.microsoft.com/office/drawing/2014/main" id="{F75C1576-B6DA-AF1F-D78F-2B1677667F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78909" y="4496253"/>
            <a:ext cx="8441465" cy="2316843"/>
          </a:xfrm>
          <a:prstGeom prst="rect">
            <a:avLst/>
          </a:prstGeom>
          <a:noFill/>
        </p:spPr>
      </p:pic>
    </p:spTree>
    <p:extLst>
      <p:ext uri="{BB962C8B-B14F-4D97-AF65-F5344CB8AC3E}">
        <p14:creationId xmlns:p14="http://schemas.microsoft.com/office/powerpoint/2010/main" val="31473606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99294366"/>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GB" sz="1800" b="0" i="0" u="none" strike="noStrike" noProof="0" dirty="0">
                          <a:solidFill>
                            <a:srgbClr val="000000"/>
                          </a:solidFill>
                          <a:latin typeface="Verdana" panose="020B0604030504040204" pitchFamily="34" charset="0"/>
                          <a:ea typeface="Verdana" panose="020B0604030504040204" pitchFamily="34" charset="0"/>
                        </a:rPr>
                        <a:t>Procurement are working towards identifying further opportunities in both the Med &amp; Non Med categories from a National and Integrated Care Systems (ICS) perspective. Subsequent reporting will be designed to identify variation and highlight potential areas of focus. In addition, Procurement are developing a 3 Year pipeline of initiatives to determine the art of the possible using managed Services etc. A Theatre Procurement Group has been introduced to review saving opportunities in Theatres &amp; Critical Care Areas</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7561770"/>
              </p:ext>
            </p:extLst>
          </p:nvPr>
        </p:nvGraphicFramePr>
        <p:xfrm>
          <a:off x="299244" y="244475"/>
          <a:ext cx="19583400" cy="10665014"/>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1). Maximise use of biosimilars: All new SBUHB patients are started on biosimilars when available. Some rheumatology patients remain on reference products, mostly due to intolerance or treatment failure after switching. Recent efforts in the etanercept group of patients to identify unswitched patients have increased biosimilar use We are actively undertaking infliximab biosimilar to biosimilar switches to the least costly product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in Paediatrics and Rheumatology, with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now the highest prescribed infliximab preparation in these specialities.</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2). Implementing the use of six priority generic products within secondary care: performance with regard the generic use of the six priority products in secondary care  are shown in the embedded document.  Many of these switches were implemented prior to the Value and Sustainability Board recommendations being circulated.  Apixaban and </a:t>
                      </a:r>
                      <a:r>
                        <a:rPr lang="en-GB" sz="1800" kern="1200" dirty="0" err="1">
                          <a:solidFill>
                            <a:schemeClr val="tx1"/>
                          </a:solidFill>
                          <a:effectLst/>
                          <a:latin typeface="Verdana" panose="020B0604030504040204" pitchFamily="34" charset="0"/>
                          <a:ea typeface="Verdana" panose="020B0604030504040204" pitchFamily="34" charset="0"/>
                          <a:cs typeface="+mn-cs"/>
                        </a:rPr>
                        <a:t>sugammadex</a:t>
                      </a:r>
                      <a:r>
                        <a:rPr lang="en-GB" sz="1800" kern="1200" dirty="0">
                          <a:solidFill>
                            <a:schemeClr val="tx1"/>
                          </a:solidFill>
                          <a:effectLst/>
                          <a:latin typeface="Verdana" panose="020B0604030504040204" pitchFamily="34" charset="0"/>
                          <a:ea typeface="Verdana" panose="020B0604030504040204" pitchFamily="34" charset="0"/>
                          <a:cs typeface="+mn-cs"/>
                        </a:rPr>
                        <a:t> switches were implemented as soon as the generic product became available to purchase.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3). Preferential use of medicines in Primary Care: AWTTC has produced a Brand to Generic efficiencies dashboard, updated monthly. Primary care pharmacy teams review and identify opportunities on a monthly basis.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Data available in embedded document.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4). Restricting the prescribing of low-value medicines: AWTTC has produced three dashboards based on three, ‘Low Value for Prescribing Papers,’ updated monthly. Primary care pharmacy teams review and identify opportunities on a monthly basis within this dashboard.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software program.</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20954029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159783316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6839171">
                  <a:extLst>
                    <a:ext uri="{9D8B030D-6E8A-4147-A177-3AD203B41FA5}">
                      <a16:colId xmlns:a16="http://schemas.microsoft.com/office/drawing/2014/main" val="2140326874"/>
                    </a:ext>
                  </a:extLst>
                </a:gridCol>
                <a:gridCol w="11658601">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Changes in senior leadership within NWJCC and lack of resources available to support a dedicated CHC programme has resulted in work being paused.  The only areas being progressed are the all-Wales IT system and nurse assessor training.  WG are funding the IT system but not the revenue costs associated with implementation, and funding source is yet to be identified for the nurse assessor training.  Market engagement sessions have just concluded for the IT system, next step is the formal tender process.</a:t>
                      </a: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In the absence of a national programme, the HB will look at implementing as many of the recommendations as possible at al local level:</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Work being driven through the RPB on repatriation of high cost placements</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Regional Commissioning Board being established via the RPB with supporting workstreams focusing on implementation of an integrated approach to CHC/ complex care commissioning including pooled budgets for health and social care.</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The HB is working with LAs on alignment of fee setting processes and exploring joint utilisation of benchmarking tool to aid pricing.</a:t>
                      </a: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1938344219"/>
              </p:ext>
            </p:extLst>
          </p:nvPr>
        </p:nvGraphicFramePr>
        <p:xfrm>
          <a:off x="146844" y="774890"/>
          <a:ext cx="19583400" cy="10309323"/>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  </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(June-25)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70.5% (May)</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25% (May)</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 - (May)</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71.18%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73.65%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76.53%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82.58%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32.70%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99.94%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1353643418"/>
              </p:ext>
            </p:extLst>
          </p:nvPr>
        </p:nvGraphicFramePr>
        <p:xfrm>
          <a:off x="146844" y="94687"/>
          <a:ext cx="19958844" cy="11012684"/>
        </p:xfrm>
        <a:graphic>
          <a:graphicData uri="http://schemas.openxmlformats.org/drawingml/2006/table">
            <a:tbl>
              <a:tblPr firstRow="1" bandRow="1">
                <a:tableStyleId>{5C22544A-7EE6-4342-B048-85BDC9FD1C3A}</a:tableStyleId>
              </a:tblPr>
              <a:tblGrid>
                <a:gridCol w="1179513">
                  <a:extLst>
                    <a:ext uri="{9D8B030D-6E8A-4147-A177-3AD203B41FA5}">
                      <a16:colId xmlns:a16="http://schemas.microsoft.com/office/drawing/2014/main" val="660515521"/>
                    </a:ext>
                  </a:extLst>
                </a:gridCol>
                <a:gridCol w="3367096">
                  <a:extLst>
                    <a:ext uri="{9D8B030D-6E8A-4147-A177-3AD203B41FA5}">
                      <a16:colId xmlns:a16="http://schemas.microsoft.com/office/drawing/2014/main" val="2140326874"/>
                    </a:ext>
                  </a:extLst>
                </a:gridCol>
                <a:gridCol w="15412235">
                  <a:extLst>
                    <a:ext uri="{9D8B030D-6E8A-4147-A177-3AD203B41FA5}">
                      <a16:colId xmlns:a16="http://schemas.microsoft.com/office/drawing/2014/main" val="648896705"/>
                    </a:ext>
                  </a:extLst>
                </a:gridCol>
              </a:tblGrid>
              <a:tr h="370994">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383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72663">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7099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7099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3004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Phillips Parade disposal completed.</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Morriston Land disposal expected to complete Q1 2025/26 Still in progressive discussions with the land owner and agents.▪ Reviewing options to support WG request for suitable sites to support the Affordable Housing Task &amp; Finish Group for immediate development, with 2 options being proposed to undertake further feasibility on the HQ land and </a:t>
                      </a:r>
                      <a:r>
                        <a:rPr lang="en-GB" sz="1800" kern="1200" dirty="0" err="1">
                          <a:solidFill>
                            <a:schemeClr val="dk1"/>
                          </a:solidFill>
                          <a:latin typeface="Verdana" panose="020B0604030504040204" pitchFamily="34" charset="0"/>
                          <a:ea typeface="Verdana" panose="020B0604030504040204" pitchFamily="34" charset="0"/>
                          <a:cs typeface="+mn-cs"/>
                        </a:rPr>
                        <a:t>Cefn</a:t>
                      </a:r>
                      <a:r>
                        <a:rPr lang="en-GB" sz="1800" kern="1200" dirty="0">
                          <a:solidFill>
                            <a:schemeClr val="dk1"/>
                          </a:solidFill>
                          <a:latin typeface="Verdana" panose="020B0604030504040204" pitchFamily="34" charset="0"/>
                          <a:ea typeface="Verdana" panose="020B0604030504040204" pitchFamily="34" charset="0"/>
                          <a:cs typeface="+mn-cs"/>
                        </a:rPr>
                        <a:t> </a:t>
                      </a:r>
                      <a:r>
                        <a:rPr lang="en-GB" sz="1800" kern="1200" dirty="0" err="1">
                          <a:solidFill>
                            <a:schemeClr val="dk1"/>
                          </a:solidFill>
                          <a:latin typeface="Verdana" panose="020B0604030504040204" pitchFamily="34" charset="0"/>
                          <a:ea typeface="Verdana" panose="020B0604030504040204" pitchFamily="34" charset="0"/>
                          <a:cs typeface="+mn-cs"/>
                        </a:rPr>
                        <a:t>Coed</a:t>
                      </a:r>
                      <a:r>
                        <a:rPr lang="en-GB" sz="1800" kern="1200" dirty="0">
                          <a:solidFill>
                            <a:schemeClr val="dk1"/>
                          </a:solidFill>
                          <a:latin typeface="Verdana" panose="020B0604030504040204" pitchFamily="34" charset="0"/>
                          <a:ea typeface="Verdana" panose="020B0604030504040204" pitchFamily="34" charset="0"/>
                          <a:cs typeface="+mn-cs"/>
                        </a:rPr>
                        <a:t> Hospital. There is also the opportunity of redeveloping Clos George Morgan and part of the 55 acres, say 10 acres, acquired for hospital expansion (ED and possibly an Adult Acute Mental Health facility), which would strengthen the case for the access road, and provide accommodation for clinicians and researchers as the University becomes more engaged in potential catapult research initiatives. Ty Samlet, the new centralised Medical Records facility in </a:t>
                      </a:r>
                      <a:r>
                        <a:rPr lang="en-GB" sz="1800" kern="1200" dirty="0" err="1">
                          <a:solidFill>
                            <a:schemeClr val="dk1"/>
                          </a:solidFill>
                          <a:latin typeface="Verdana" panose="020B0604030504040204" pitchFamily="34" charset="0"/>
                          <a:ea typeface="Verdana" panose="020B0604030504040204" pitchFamily="34" charset="0"/>
                          <a:cs typeface="+mn-cs"/>
                        </a:rPr>
                        <a:t>Llansamlet</a:t>
                      </a:r>
                      <a:r>
                        <a:rPr lang="en-GB" sz="1800" kern="1200" dirty="0">
                          <a:solidFill>
                            <a:schemeClr val="dk1"/>
                          </a:solidFill>
                          <a:latin typeface="Verdana" panose="020B0604030504040204" pitchFamily="34" charset="0"/>
                          <a:ea typeface="Verdana" panose="020B0604030504040204" pitchFamily="34" charset="0"/>
                          <a:cs typeface="+mn-cs"/>
                        </a:rPr>
                        <a:t> that will deliver massive benefits to the service, is now online, although estates support is still being worked through, and is an additional pressure on existing resources.</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Hybrid Planning application for the Morriston land 55 acres was submitted on the 11th July and is now awaiting approval from Swansea Local Authority by November for the full planning of the access route and outline planning for development of the 55 acres of land.  Capacity and capability. </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Estates team has undertaken a review of current challenges facing the team and has recommended a 3-year recovery plan, which was supported by IMs (Finance &amp; Performance Committee, 27th May 2025). Restructuring proposals have been prepared for further approval. These are fully funded and it has been estimated that once new roles are in place there would be a net contribution to the Health Board of around £200k per annum. The Health Board was also successful in securing for the largest WG TEF allocation across NHS Wales. This is helping to mitigate serious risk issues, such as the viability of the steam line serving Morriston Hospital, but this has placed considerable pressure on existing Estates resources who are now fully engaged in the capital project delivery process (which is another positive)</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2077891618"/>
              </p:ext>
            </p:extLst>
          </p:nvPr>
        </p:nvGraphicFramePr>
        <p:xfrm>
          <a:off x="146844" y="168275"/>
          <a:ext cx="19735801" cy="1101236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4853468">
                  <a:extLst>
                    <a:ext uri="{9D8B030D-6E8A-4147-A177-3AD203B41FA5}">
                      <a16:colId xmlns:a16="http://schemas.microsoft.com/office/drawing/2014/main" val="2140326874"/>
                    </a:ext>
                  </a:extLst>
                </a:gridCol>
                <a:gridCol w="1371600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•BCUHB digital team leading on exercise scoping suggested changes and upgrades to WPAS Cancer Tracker to submit to DHCW for consideration.  Scoping exercise commenced in June 2025.  A meeting with DHCW planned for mid July 2025,all HB's to be updated thereafter.</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•We continue to report on available data in relation to USC diagnostics, USC first appointments, time to DTT and DTT to Treatment</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•Digital Team are continuing to progress with work for the colorectal project, currently linking in radiology data and visualisation of data in the form of a dashboard.</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•SOP for MDT's based on the national MDT Charter and JD for MDT Leads with Associate Medical Director for Cancer for review with aim to present to CPIG in September 2025. </a:t>
                      </a: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Jan 25 = 79%    Feb 25 = 78%   Mar 25= 79%</a:t>
                      </a:r>
                    </a:p>
                    <a:p>
                      <a:pPr algn="just"/>
                      <a:r>
                        <a:rPr lang="en-GB" sz="1800" dirty="0">
                          <a:solidFill>
                            <a:schemeClr val="tx1"/>
                          </a:solidFill>
                          <a:latin typeface="Verdana" panose="020B0604030504040204" pitchFamily="34" charset="0"/>
                          <a:ea typeface="Verdana" panose="020B0604030504040204" pitchFamily="34" charset="0"/>
                        </a:rPr>
                        <a:t>Apr 25= 79%      *Data for May 2025 is not yet available nationally.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Percentage of patients following a STT pathway is consistently above the all Wales percentage.  There is no recommended attainment measure.</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436319813"/>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1777684523"/>
              </p:ext>
            </p:extLst>
          </p:nvPr>
        </p:nvGraphicFramePr>
        <p:xfrm>
          <a:off x="146844" y="168276"/>
          <a:ext cx="19812000" cy="9680221"/>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 The local business case has been approved by Welsh Government, recruitment and planning is underway. The inaugural local project board took place on 2nd June.</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Open Eyes - The South West Wales Regional Project Board and a Clinical Reference Group have been established to ensure alignment with clinical priorities and governance, both met in June 2025. The technical configuration is in progress, including process mapping and establishment of minimum data sets. A go-live for September 2025 is being proposed.</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NHS Wales app -  Integration of the NHS Wales with the Swansea Bay Patient Portal has completed. Adoption of the Swansea Bay Patient Portal (SBPP) has reached 14,500. The digital team carried out promotion of the SBPP at the Urdd Eisteddfod in May and engagement across all Hospital sites continues</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Immutable backups system has been implemented.</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Testing of Welsh Clinical Portal and the Welsh Patient Admin system has concluded in readiness to migrate Colposcopy and Screening Teams off </a:t>
                      </a:r>
                      <a:r>
                        <a:rPr lang="en-GB" sz="1800" b="0" i="0" kern="1200" dirty="0" err="1">
                          <a:solidFill>
                            <a:schemeClr val="dk1"/>
                          </a:solidFill>
                          <a:effectLst/>
                          <a:latin typeface="Verdana" panose="020B0604030504040204" pitchFamily="34" charset="0"/>
                          <a:ea typeface="Verdana" panose="020B0604030504040204" pitchFamily="34" charset="0"/>
                          <a:cs typeface="+mn-cs"/>
                        </a:rPr>
                        <a:t>CaNISC</a:t>
                      </a:r>
                      <a:r>
                        <a:rPr lang="en-GB" sz="1800" b="0" i="0" kern="1200" dirty="0">
                          <a:solidFill>
                            <a:schemeClr val="dk1"/>
                          </a:solidFill>
                          <a:effectLst/>
                          <a:latin typeface="Verdana" panose="020B0604030504040204" pitchFamily="34" charset="0"/>
                          <a:ea typeface="Verdana" panose="020B0604030504040204" pitchFamily="34" charset="0"/>
                          <a:cs typeface="+mn-cs"/>
                        </a:rPr>
                        <a:t> from early July. </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Increase in proportion of devices migrated from Windows 10 to Windows 11 from 78% to 84% in Q1.</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2052229670"/>
              </p:ext>
            </p:extLst>
          </p:nvPr>
        </p:nvGraphicFramePr>
        <p:xfrm>
          <a:off x="223044" y="129720"/>
          <a:ext cx="19583400" cy="10780469"/>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2631539">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SBUHB has undertaken a task of reviewing the numbers of requests made from the core 8 procedure areas utilising the local Dashboard to collate this information.</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highlighted some issues with the data collection and filtering. A meeting was held with the Information Team that manages the Dashboard and some updates were made to the Dashboard to make it more user friendly, such as adding options to filter to determine activity levels for the 8 procedures.</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has been actioned and the dashboard is now able to provide a better accuracy of data due to the updates made.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AWCEG are considering the EBI list as part of the evidence review, however some of the evidence used in the EBI list has since been updated/out of date or not agreed by the Clinical Implementation Networks (CINs).</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800" b="0" i="0" u="none" strike="noStrike"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All-Wales list will therefore be more up to date and supported by the clinical networks in place across Wales.</a:t>
                      </a:r>
                      <a:endParaRPr lang="en-US" sz="1800" b="0" i="0" u="none" strike="noStrike" kern="1200" dirty="0">
                        <a:solidFill>
                          <a:schemeClr val="tx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19005882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1737450392"/>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Project Governance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SRO for the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project is now Deb Lewis, Chief Operating Officer. The SRO changed in Q1 of 25/26 following Dr Anjula Mehta's departure from SBUHB.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A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Steering Group was established in Q1 of 25/26. The Group is chaired by Deb Lewis, project SRO and COO. An evaluation of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has commenced and next steps will be agreed at the Steering Group on 29th July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Pathway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National Lead Region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46 National Lead Region Pathways live on Wales Collaboration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2023/24 - 19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2024/25 - 22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2025/26 - 5 published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Local "Lift &amp; Shift"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150 Local "Lift &amp; Shift" Pathways live on Swansea Bay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2023/24 - 57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2024/25 - 61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2025/26 - 32 published (inc. 12 in July)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total accumulative views as of 15/07/2025 is 22,490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2229474032"/>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June-25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90.3%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85.7%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50.8%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2"/>
          <a:stretch>
            <a:fillRect/>
          </a:stretch>
        </p:blipFill>
        <p:spPr>
          <a:xfrm>
            <a:off x="13749923" y="5276950"/>
            <a:ext cx="6075028" cy="3730526"/>
          </a:xfrm>
          <a:prstGeom prst="rect">
            <a:avLst/>
          </a:prstGeom>
        </p:spPr>
      </p:pic>
      <p:pic>
        <p:nvPicPr>
          <p:cNvPr id="7" name="Picture 6">
            <a:extLst>
              <a:ext uri="{FF2B5EF4-FFF2-40B4-BE49-F238E27FC236}">
                <a16:creationId xmlns:a16="http://schemas.microsoft.com/office/drawing/2014/main" id="{BF62E1B0-E50B-F1F0-2C81-B4E6DE0E5CE3}"/>
              </a:ext>
            </a:extLst>
          </p:cNvPr>
          <p:cNvPicPr>
            <a:picLocks noChangeAspect="1"/>
          </p:cNvPicPr>
          <p:nvPr/>
        </p:nvPicPr>
        <p:blipFill>
          <a:blip r:embed="rId3"/>
          <a:stretch>
            <a:fillRect/>
          </a:stretch>
        </p:blipFill>
        <p:spPr>
          <a:xfrm>
            <a:off x="680244" y="866571"/>
            <a:ext cx="5943600" cy="3850910"/>
          </a:xfrm>
          <a:prstGeom prst="rect">
            <a:avLst/>
          </a:prstGeom>
        </p:spPr>
      </p:pic>
      <p:pic>
        <p:nvPicPr>
          <p:cNvPr id="10" name="Picture 9">
            <a:extLst>
              <a:ext uri="{FF2B5EF4-FFF2-40B4-BE49-F238E27FC236}">
                <a16:creationId xmlns:a16="http://schemas.microsoft.com/office/drawing/2014/main" id="{C68C74E4-DB46-BE28-4F35-B66C47350BDA}"/>
              </a:ext>
            </a:extLst>
          </p:cNvPr>
          <p:cNvPicPr>
            <a:picLocks noChangeAspect="1"/>
          </p:cNvPicPr>
          <p:nvPr/>
        </p:nvPicPr>
        <p:blipFill>
          <a:blip r:embed="rId4"/>
          <a:stretch>
            <a:fillRect/>
          </a:stretch>
        </p:blipFill>
        <p:spPr>
          <a:xfrm>
            <a:off x="7205830" y="873277"/>
            <a:ext cx="5943600" cy="3837498"/>
          </a:xfrm>
          <a:prstGeom prst="rect">
            <a:avLst/>
          </a:prstGeom>
        </p:spPr>
      </p:pic>
      <p:pic>
        <p:nvPicPr>
          <p:cNvPr id="14" name="Picture 13">
            <a:extLst>
              <a:ext uri="{FF2B5EF4-FFF2-40B4-BE49-F238E27FC236}">
                <a16:creationId xmlns:a16="http://schemas.microsoft.com/office/drawing/2014/main" id="{D9763D0D-AC52-85E3-E9D3-9BCE6718E1FE}"/>
              </a:ext>
            </a:extLst>
          </p:cNvPr>
          <p:cNvPicPr>
            <a:picLocks noChangeAspect="1"/>
          </p:cNvPicPr>
          <p:nvPr/>
        </p:nvPicPr>
        <p:blipFill>
          <a:blip r:embed="rId5"/>
          <a:stretch>
            <a:fillRect/>
          </a:stretch>
        </p:blipFill>
        <p:spPr>
          <a:xfrm>
            <a:off x="13731416" y="887939"/>
            <a:ext cx="5943600" cy="3837498"/>
          </a:xfrm>
          <a:prstGeom prst="rect">
            <a:avLst/>
          </a:prstGeom>
        </p:spPr>
      </p:pic>
      <p:pic>
        <p:nvPicPr>
          <p:cNvPr id="17" name="Picture 16">
            <a:extLst>
              <a:ext uri="{FF2B5EF4-FFF2-40B4-BE49-F238E27FC236}">
                <a16:creationId xmlns:a16="http://schemas.microsoft.com/office/drawing/2014/main" id="{A68C0696-8721-2B46-E40A-7B8BEA60194D}"/>
              </a:ext>
            </a:extLst>
          </p:cNvPr>
          <p:cNvPicPr>
            <a:picLocks noChangeAspect="1"/>
          </p:cNvPicPr>
          <p:nvPr/>
        </p:nvPicPr>
        <p:blipFill>
          <a:blip r:embed="rId6"/>
          <a:stretch>
            <a:fillRect/>
          </a:stretch>
        </p:blipFill>
        <p:spPr>
          <a:xfrm>
            <a:off x="680244" y="5276949"/>
            <a:ext cx="5943600" cy="3578126"/>
          </a:xfrm>
          <a:prstGeom prst="rect">
            <a:avLst/>
          </a:prstGeom>
        </p:spPr>
      </p:pic>
      <p:pic>
        <p:nvPicPr>
          <p:cNvPr id="20" name="Picture 19">
            <a:extLst>
              <a:ext uri="{FF2B5EF4-FFF2-40B4-BE49-F238E27FC236}">
                <a16:creationId xmlns:a16="http://schemas.microsoft.com/office/drawing/2014/main" id="{933F6B1F-71D6-A447-AB3F-54C69ACEBE3D}"/>
              </a:ext>
            </a:extLst>
          </p:cNvPr>
          <p:cNvPicPr>
            <a:picLocks noChangeAspect="1"/>
          </p:cNvPicPr>
          <p:nvPr/>
        </p:nvPicPr>
        <p:blipFill>
          <a:blip r:embed="rId7"/>
          <a:stretch>
            <a:fillRect/>
          </a:stretch>
        </p:blipFill>
        <p:spPr>
          <a:xfrm>
            <a:off x="7340642" y="5344552"/>
            <a:ext cx="5791200" cy="3595322"/>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4" ma:contentTypeDescription="Create a new document." ma:contentTypeScope="" ma:versionID="188ece224c26576a60e2f56fb3fcd16f">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5e40defdafd741692f75719b5bdf3553"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 ds:uri="60b0568e-e574-4342-a9c0-c22c6fec6509"/>
    <ds:schemaRef ds:uri="fdfaf355-f7ae-47f3-8f93-739a60756710"/>
    <ds:schemaRef ds:uri="http://schemas.microsoft.com/sharepoint/v3"/>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CE81AEC7-2FAD-4D9D-BEAA-2807DA67B4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0b0568e-e574-4342-a9c0-c22c6fec6509"/>
    <ds:schemaRef ds:uri="fdfaf355-f7ae-47f3-8f93-739a60756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22926</TotalTime>
  <Words>12883</Words>
  <Application>Microsoft Office PowerPoint</Application>
  <PresentationFormat>Custom</PresentationFormat>
  <Paragraphs>989</Paragraphs>
  <Slides>55</Slides>
  <Notes>4</Notes>
  <HiddenSlides>0</HiddenSlides>
  <MMClips>0</MMClips>
  <ScaleCrop>false</ScaleCrop>
  <HeadingPairs>
    <vt:vector size="4" baseType="variant">
      <vt:variant>
        <vt:lpstr>Theme</vt:lpstr>
      </vt:variant>
      <vt:variant>
        <vt:i4>8</vt:i4>
      </vt:variant>
      <vt:variant>
        <vt:lpstr>Slide Titles</vt:lpstr>
      </vt:variant>
      <vt:variant>
        <vt:i4>55</vt:i4>
      </vt:variant>
    </vt:vector>
  </HeadingPairs>
  <TitlesOfParts>
    <vt:vector size="63" baseType="lpstr">
      <vt:lpstr>DARK TITLE BG</vt:lpstr>
      <vt:lpstr>WHITE TITLE BG</vt:lpstr>
      <vt:lpstr>DARK BG (PHOTO) TITLE</vt:lpstr>
      <vt:lpstr>WHITE BG (PHOTO) TITLE</vt:lpstr>
      <vt:lpstr>WHITE BG SLIDE</vt:lpstr>
      <vt:lpstr>ENDING SLIDE</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Darren Griffiths (Swansea Bay UHB - Finance)</cp:lastModifiedBy>
  <cp:revision>62</cp:revision>
  <dcterms:created xsi:type="dcterms:W3CDTF">2023-11-15T10:54:55Z</dcterms:created>
  <dcterms:modified xsi:type="dcterms:W3CDTF">2025-07-25T14:40:10Z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