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273" r:id="rId5"/>
    <p:sldId id="2147474202" r:id="rId6"/>
    <p:sldId id="2147474255" r:id="rId7"/>
    <p:sldId id="2147474170" r:id="rId8"/>
    <p:sldId id="1538" r:id="rId9"/>
    <p:sldId id="2147474217" r:id="rId10"/>
    <p:sldId id="257" r:id="rId11"/>
    <p:sldId id="2147474235" r:id="rId12"/>
    <p:sldId id="2147474237" r:id="rId13"/>
    <p:sldId id="2147474261" r:id="rId14"/>
    <p:sldId id="2147474245" r:id="rId15"/>
    <p:sldId id="2147474266" r:id="rId16"/>
    <p:sldId id="1552" r:id="rId17"/>
    <p:sldId id="2147474184" r:id="rId18"/>
    <p:sldId id="2147473060" r:id="rId19"/>
    <p:sldId id="2147473011" r:id="rId20"/>
    <p:sldId id="2147473012" r:id="rId21"/>
    <p:sldId id="2147474246" r:id="rId22"/>
    <p:sldId id="2147474259" r:id="rId23"/>
    <p:sldId id="306" r:id="rId24"/>
    <p:sldId id="2147474192" r:id="rId25"/>
    <p:sldId id="2147474190" r:id="rId26"/>
    <p:sldId id="2147474260" r:id="rId27"/>
    <p:sldId id="2147474201" r:id="rId28"/>
    <p:sldId id="2147474209" r:id="rId29"/>
    <p:sldId id="2147474212" r:id="rId30"/>
    <p:sldId id="214747418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a:srgbClr val="C0C0C0"/>
    <a:srgbClr val="E2F1FB"/>
    <a:srgbClr val="6EBAEB"/>
    <a:srgbClr val="FFFFCC"/>
    <a:srgbClr val="FFCCFF"/>
    <a:srgbClr val="FF9999"/>
    <a:srgbClr val="FF9933"/>
    <a:srgbClr val="FF6600"/>
    <a:srgbClr val="0037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322051-972F-4D44-F177-C7945BD27A57}" v="256" dt="2026-06-08T09:48:57.188"/>
    <p1510:client id="{99304EDC-CE99-4E3F-9492-8D640454064E}" v="4" dt="2026-06-08T10:29:01.1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4221" autoAdjust="0"/>
  </p:normalViewPr>
  <p:slideViewPr>
    <p:cSldViewPr snapToGrid="0">
      <p:cViewPr varScale="1">
        <p:scale>
          <a:sx n="59" d="100"/>
          <a:sy n="59" d="100"/>
        </p:scale>
        <p:origin x="98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F7FEDE-49E2-4043-8C14-7C49F446B70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63561FB8-1A1F-44D6-BF78-8DD32A5DA6B5}">
      <dgm:prSet phldrT="[Text]" phldr="0"/>
      <dgm:spPr/>
      <dgm:t>
        <a:bodyPr/>
        <a:lstStyle/>
        <a:p>
          <a:r>
            <a:rPr lang="en-GB" dirty="0"/>
            <a:t>Strategic Programme for Mental Health Programme Board</a:t>
          </a:r>
        </a:p>
        <a:p>
          <a:r>
            <a:rPr lang="en-GB" dirty="0"/>
            <a:t>Executive Leads</a:t>
          </a:r>
        </a:p>
      </dgm:t>
    </dgm:pt>
    <dgm:pt modelId="{35A6F033-E51A-4376-8AB6-C59C2C0919FC}" type="parTrans" cxnId="{71195D15-70C0-438D-B38E-E0927234DDE2}">
      <dgm:prSet/>
      <dgm:spPr/>
      <dgm:t>
        <a:bodyPr/>
        <a:lstStyle/>
        <a:p>
          <a:endParaRPr lang="en-GB"/>
        </a:p>
      </dgm:t>
    </dgm:pt>
    <dgm:pt modelId="{FBBFB1F7-032E-4227-B3E9-6B9500362B65}" type="sibTrans" cxnId="{71195D15-70C0-438D-B38E-E0927234DDE2}">
      <dgm:prSet/>
      <dgm:spPr/>
      <dgm:t>
        <a:bodyPr/>
        <a:lstStyle/>
        <a:p>
          <a:endParaRPr lang="en-GB"/>
        </a:p>
      </dgm:t>
    </dgm:pt>
    <dgm:pt modelId="{1A28ACC6-1229-4A1E-936C-C4E78485305B}">
      <dgm:prSet/>
      <dgm:spPr/>
      <dgm:t>
        <a:bodyPr/>
        <a:lstStyle/>
        <a:p>
          <a:r>
            <a:rPr lang="en-GB" dirty="0"/>
            <a:t>NHS Wales Leadership Group </a:t>
          </a:r>
        </a:p>
        <a:p>
          <a:r>
            <a:rPr lang="en-GB" dirty="0"/>
            <a:t>CEOs</a:t>
          </a:r>
        </a:p>
      </dgm:t>
    </dgm:pt>
    <dgm:pt modelId="{7CF67ED6-3AA6-4FE3-8646-9375D6D3D2BB}" type="parTrans" cxnId="{A6B35E54-73B5-4CCE-B983-BA6760B39B4B}">
      <dgm:prSet/>
      <dgm:spPr/>
      <dgm:t>
        <a:bodyPr/>
        <a:lstStyle/>
        <a:p>
          <a:endParaRPr lang="en-GB"/>
        </a:p>
      </dgm:t>
    </dgm:pt>
    <dgm:pt modelId="{3E857AE0-FC7A-4997-AB5C-574A0C5738B6}" type="sibTrans" cxnId="{A6B35E54-73B5-4CCE-B983-BA6760B39B4B}">
      <dgm:prSet/>
      <dgm:spPr/>
      <dgm:t>
        <a:bodyPr/>
        <a:lstStyle/>
        <a:p>
          <a:endParaRPr lang="en-GB"/>
        </a:p>
      </dgm:t>
    </dgm:pt>
    <dgm:pt modelId="{9577687F-81E0-4328-BF57-AC9E8ECB0811}">
      <dgm:prSet/>
      <dgm:spPr>
        <a:solidFill>
          <a:schemeClr val="accent6"/>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t>Mental Health Clinical Plan </a:t>
          </a:r>
        </a:p>
        <a:p>
          <a:pPr marL="0" marR="0" lvl="0" indent="0" defTabSz="914400" eaLnBrk="1" fontAlgn="auto" latinLnBrk="0" hangingPunct="1">
            <a:lnSpc>
              <a:spcPct val="100000"/>
            </a:lnSpc>
            <a:spcBef>
              <a:spcPts val="0"/>
            </a:spcBef>
            <a:spcAft>
              <a:spcPts val="0"/>
            </a:spcAft>
            <a:buClrTx/>
            <a:buSzTx/>
            <a:buFontTx/>
            <a:buNone/>
            <a:tabLst/>
            <a:defRPr/>
          </a:pPr>
          <a:r>
            <a:rPr lang="en-GB" dirty="0"/>
            <a:t>Task &amp; Finish Group</a:t>
          </a:r>
        </a:p>
      </dgm:t>
    </dgm:pt>
    <dgm:pt modelId="{841190B2-7478-4C0B-A988-C679AC96F9A8}" type="parTrans" cxnId="{C628FDF0-3299-4517-BDF1-247CA9F1A723}">
      <dgm:prSet/>
      <dgm:spPr/>
      <dgm:t>
        <a:bodyPr/>
        <a:lstStyle/>
        <a:p>
          <a:endParaRPr lang="en-GB"/>
        </a:p>
      </dgm:t>
    </dgm:pt>
    <dgm:pt modelId="{FE9F6925-F52B-46E5-B2C5-8AF69B0CC264}" type="sibTrans" cxnId="{C628FDF0-3299-4517-BDF1-247CA9F1A723}">
      <dgm:prSet/>
      <dgm:spPr/>
      <dgm:t>
        <a:bodyPr/>
        <a:lstStyle/>
        <a:p>
          <a:endParaRPr lang="en-GB"/>
        </a:p>
      </dgm:t>
    </dgm:pt>
    <dgm:pt modelId="{3BEA55AA-60AF-417E-8BF1-4E53300BD5A9}" type="pres">
      <dgm:prSet presAssocID="{43F7FEDE-49E2-4043-8C14-7C49F446B70B}" presName="hierChild1" presStyleCnt="0">
        <dgm:presLayoutVars>
          <dgm:orgChart val="1"/>
          <dgm:chPref val="1"/>
          <dgm:dir/>
          <dgm:animOne val="branch"/>
          <dgm:animLvl val="lvl"/>
          <dgm:resizeHandles/>
        </dgm:presLayoutVars>
      </dgm:prSet>
      <dgm:spPr/>
    </dgm:pt>
    <dgm:pt modelId="{7450C47C-8783-4ADF-85F0-B90CF794488D}" type="pres">
      <dgm:prSet presAssocID="{1A28ACC6-1229-4A1E-936C-C4E78485305B}" presName="hierRoot1" presStyleCnt="0">
        <dgm:presLayoutVars>
          <dgm:hierBranch val="init"/>
        </dgm:presLayoutVars>
      </dgm:prSet>
      <dgm:spPr/>
    </dgm:pt>
    <dgm:pt modelId="{8D294157-E874-4D3A-A5A1-27B4A0C64338}" type="pres">
      <dgm:prSet presAssocID="{1A28ACC6-1229-4A1E-936C-C4E78485305B}" presName="rootComposite1" presStyleCnt="0"/>
      <dgm:spPr/>
    </dgm:pt>
    <dgm:pt modelId="{31BCB562-61F0-4F7A-83B0-BE735FD20F77}" type="pres">
      <dgm:prSet presAssocID="{1A28ACC6-1229-4A1E-936C-C4E78485305B}" presName="rootText1" presStyleLbl="node0" presStyleIdx="0" presStyleCnt="1">
        <dgm:presLayoutVars>
          <dgm:chPref val="3"/>
        </dgm:presLayoutVars>
      </dgm:prSet>
      <dgm:spPr/>
    </dgm:pt>
    <dgm:pt modelId="{520FAC18-6769-4FAD-9F69-7638BC106CF9}" type="pres">
      <dgm:prSet presAssocID="{1A28ACC6-1229-4A1E-936C-C4E78485305B}" presName="rootConnector1" presStyleLbl="node1" presStyleIdx="0" presStyleCnt="0"/>
      <dgm:spPr/>
    </dgm:pt>
    <dgm:pt modelId="{865EADC9-80B4-44BA-A0C1-CEA5B8213BF7}" type="pres">
      <dgm:prSet presAssocID="{1A28ACC6-1229-4A1E-936C-C4E78485305B}" presName="hierChild2" presStyleCnt="0"/>
      <dgm:spPr/>
    </dgm:pt>
    <dgm:pt modelId="{BEFE9B8B-162C-4ED5-A05C-3C954E8F7A6B}" type="pres">
      <dgm:prSet presAssocID="{35A6F033-E51A-4376-8AB6-C59C2C0919FC}" presName="Name37" presStyleLbl="parChTrans1D2" presStyleIdx="0" presStyleCnt="1"/>
      <dgm:spPr/>
    </dgm:pt>
    <dgm:pt modelId="{06E7B586-4E22-4C66-BEFF-A26982E6408C}" type="pres">
      <dgm:prSet presAssocID="{63561FB8-1A1F-44D6-BF78-8DD32A5DA6B5}" presName="hierRoot2" presStyleCnt="0">
        <dgm:presLayoutVars>
          <dgm:hierBranch val="init"/>
        </dgm:presLayoutVars>
      </dgm:prSet>
      <dgm:spPr/>
    </dgm:pt>
    <dgm:pt modelId="{85B7DEC2-806D-4F76-8FCB-2430D6B1EA85}" type="pres">
      <dgm:prSet presAssocID="{63561FB8-1A1F-44D6-BF78-8DD32A5DA6B5}" presName="rootComposite" presStyleCnt="0"/>
      <dgm:spPr/>
    </dgm:pt>
    <dgm:pt modelId="{DABDA135-6926-4E02-95BB-B01053DD170A}" type="pres">
      <dgm:prSet presAssocID="{63561FB8-1A1F-44D6-BF78-8DD32A5DA6B5}" presName="rootText" presStyleLbl="node2" presStyleIdx="0" presStyleCnt="1">
        <dgm:presLayoutVars>
          <dgm:chPref val="3"/>
        </dgm:presLayoutVars>
      </dgm:prSet>
      <dgm:spPr/>
    </dgm:pt>
    <dgm:pt modelId="{D15133F1-985F-4A73-ACC3-85ECFB85A93B}" type="pres">
      <dgm:prSet presAssocID="{63561FB8-1A1F-44D6-BF78-8DD32A5DA6B5}" presName="rootConnector" presStyleLbl="node2" presStyleIdx="0" presStyleCnt="1"/>
      <dgm:spPr/>
    </dgm:pt>
    <dgm:pt modelId="{9A67482A-6D6B-4354-BBD9-C033A7B33823}" type="pres">
      <dgm:prSet presAssocID="{63561FB8-1A1F-44D6-BF78-8DD32A5DA6B5}" presName="hierChild4" presStyleCnt="0"/>
      <dgm:spPr/>
    </dgm:pt>
    <dgm:pt modelId="{8895EFA1-0D9D-421E-8053-759BDB2C8F95}" type="pres">
      <dgm:prSet presAssocID="{841190B2-7478-4C0B-A988-C679AC96F9A8}" presName="Name37" presStyleLbl="parChTrans1D3" presStyleIdx="0" presStyleCnt="1"/>
      <dgm:spPr/>
    </dgm:pt>
    <dgm:pt modelId="{80A1961A-EE96-4BD1-B675-6D262D46C593}" type="pres">
      <dgm:prSet presAssocID="{9577687F-81E0-4328-BF57-AC9E8ECB0811}" presName="hierRoot2" presStyleCnt="0">
        <dgm:presLayoutVars>
          <dgm:hierBranch val="init"/>
        </dgm:presLayoutVars>
      </dgm:prSet>
      <dgm:spPr/>
    </dgm:pt>
    <dgm:pt modelId="{BBC76449-0F60-4474-8069-8EC3B02C1B5B}" type="pres">
      <dgm:prSet presAssocID="{9577687F-81E0-4328-BF57-AC9E8ECB0811}" presName="rootComposite" presStyleCnt="0"/>
      <dgm:spPr/>
    </dgm:pt>
    <dgm:pt modelId="{DF9A255C-0E91-4137-9C02-D54B78AD1FF6}" type="pres">
      <dgm:prSet presAssocID="{9577687F-81E0-4328-BF57-AC9E8ECB0811}" presName="rootText" presStyleLbl="node3" presStyleIdx="0" presStyleCnt="1">
        <dgm:presLayoutVars>
          <dgm:chPref val="3"/>
        </dgm:presLayoutVars>
      </dgm:prSet>
      <dgm:spPr/>
    </dgm:pt>
    <dgm:pt modelId="{F56E5524-F37C-48D8-BB45-CEEE1C98854E}" type="pres">
      <dgm:prSet presAssocID="{9577687F-81E0-4328-BF57-AC9E8ECB0811}" presName="rootConnector" presStyleLbl="node3" presStyleIdx="0" presStyleCnt="1"/>
      <dgm:spPr/>
    </dgm:pt>
    <dgm:pt modelId="{310E9EAC-937D-4C0A-BB62-0178D7AE3F46}" type="pres">
      <dgm:prSet presAssocID="{9577687F-81E0-4328-BF57-AC9E8ECB0811}" presName="hierChild4" presStyleCnt="0"/>
      <dgm:spPr/>
    </dgm:pt>
    <dgm:pt modelId="{3AA21F71-816F-4317-A327-D41D0C86F501}" type="pres">
      <dgm:prSet presAssocID="{9577687F-81E0-4328-BF57-AC9E8ECB0811}" presName="hierChild5" presStyleCnt="0"/>
      <dgm:spPr/>
    </dgm:pt>
    <dgm:pt modelId="{D5CF4495-150A-4137-9C95-5E1CFFAD18A8}" type="pres">
      <dgm:prSet presAssocID="{63561FB8-1A1F-44D6-BF78-8DD32A5DA6B5}" presName="hierChild5" presStyleCnt="0"/>
      <dgm:spPr/>
    </dgm:pt>
    <dgm:pt modelId="{7EA7E91B-DB83-4052-8AAE-5809616058A1}" type="pres">
      <dgm:prSet presAssocID="{1A28ACC6-1229-4A1E-936C-C4E78485305B}" presName="hierChild3" presStyleCnt="0"/>
      <dgm:spPr/>
    </dgm:pt>
  </dgm:ptLst>
  <dgm:cxnLst>
    <dgm:cxn modelId="{A92D0200-440C-411B-BA4B-180A1D16CEA0}" type="presOf" srcId="{63561FB8-1A1F-44D6-BF78-8DD32A5DA6B5}" destId="{D15133F1-985F-4A73-ACC3-85ECFB85A93B}" srcOrd="1" destOrd="0" presId="urn:microsoft.com/office/officeart/2005/8/layout/orgChart1"/>
    <dgm:cxn modelId="{8A96D712-9931-4738-BF4E-848965413FAC}" type="presOf" srcId="{35A6F033-E51A-4376-8AB6-C59C2C0919FC}" destId="{BEFE9B8B-162C-4ED5-A05C-3C954E8F7A6B}" srcOrd="0" destOrd="0" presId="urn:microsoft.com/office/officeart/2005/8/layout/orgChart1"/>
    <dgm:cxn modelId="{71195D15-70C0-438D-B38E-E0927234DDE2}" srcId="{1A28ACC6-1229-4A1E-936C-C4E78485305B}" destId="{63561FB8-1A1F-44D6-BF78-8DD32A5DA6B5}" srcOrd="0" destOrd="0" parTransId="{35A6F033-E51A-4376-8AB6-C59C2C0919FC}" sibTransId="{FBBFB1F7-032E-4227-B3E9-6B9500362B65}"/>
    <dgm:cxn modelId="{2500C730-6784-4B03-A340-1535736A8612}" type="presOf" srcId="{63561FB8-1A1F-44D6-BF78-8DD32A5DA6B5}" destId="{DABDA135-6926-4E02-95BB-B01053DD170A}" srcOrd="0" destOrd="0" presId="urn:microsoft.com/office/officeart/2005/8/layout/orgChart1"/>
    <dgm:cxn modelId="{E3620A5F-7ED0-473A-AA2C-DF57203CEF1D}" type="presOf" srcId="{9577687F-81E0-4328-BF57-AC9E8ECB0811}" destId="{F56E5524-F37C-48D8-BB45-CEEE1C98854E}" srcOrd="1" destOrd="0" presId="urn:microsoft.com/office/officeart/2005/8/layout/orgChart1"/>
    <dgm:cxn modelId="{A6B35E54-73B5-4CCE-B983-BA6760B39B4B}" srcId="{43F7FEDE-49E2-4043-8C14-7C49F446B70B}" destId="{1A28ACC6-1229-4A1E-936C-C4E78485305B}" srcOrd="0" destOrd="0" parTransId="{7CF67ED6-3AA6-4FE3-8646-9375D6D3D2BB}" sibTransId="{3E857AE0-FC7A-4997-AB5C-574A0C5738B6}"/>
    <dgm:cxn modelId="{DB292559-6DCA-4FA3-9C37-97417BED330A}" type="presOf" srcId="{1A28ACC6-1229-4A1E-936C-C4E78485305B}" destId="{31BCB562-61F0-4F7A-83B0-BE735FD20F77}" srcOrd="0" destOrd="0" presId="urn:microsoft.com/office/officeart/2005/8/layout/orgChart1"/>
    <dgm:cxn modelId="{49A4737A-79F6-4D0E-8D80-4C0530A8748F}" type="presOf" srcId="{43F7FEDE-49E2-4043-8C14-7C49F446B70B}" destId="{3BEA55AA-60AF-417E-8BF1-4E53300BD5A9}" srcOrd="0" destOrd="0" presId="urn:microsoft.com/office/officeart/2005/8/layout/orgChart1"/>
    <dgm:cxn modelId="{AE00A68C-DDD8-418B-8CC8-84AF7A11E3F9}" type="presOf" srcId="{1A28ACC6-1229-4A1E-936C-C4E78485305B}" destId="{520FAC18-6769-4FAD-9F69-7638BC106CF9}" srcOrd="1" destOrd="0" presId="urn:microsoft.com/office/officeart/2005/8/layout/orgChart1"/>
    <dgm:cxn modelId="{82BF47BE-D195-404B-9EF4-D7BE66F8ECBB}" type="presOf" srcId="{841190B2-7478-4C0B-A988-C679AC96F9A8}" destId="{8895EFA1-0D9D-421E-8053-759BDB2C8F95}" srcOrd="0" destOrd="0" presId="urn:microsoft.com/office/officeart/2005/8/layout/orgChart1"/>
    <dgm:cxn modelId="{C073C5D3-F420-46CA-A1E3-7F89576859E4}" type="presOf" srcId="{9577687F-81E0-4328-BF57-AC9E8ECB0811}" destId="{DF9A255C-0E91-4137-9C02-D54B78AD1FF6}" srcOrd="0" destOrd="0" presId="urn:microsoft.com/office/officeart/2005/8/layout/orgChart1"/>
    <dgm:cxn modelId="{C628FDF0-3299-4517-BDF1-247CA9F1A723}" srcId="{63561FB8-1A1F-44D6-BF78-8DD32A5DA6B5}" destId="{9577687F-81E0-4328-BF57-AC9E8ECB0811}" srcOrd="0" destOrd="0" parTransId="{841190B2-7478-4C0B-A988-C679AC96F9A8}" sibTransId="{FE9F6925-F52B-46E5-B2C5-8AF69B0CC264}"/>
    <dgm:cxn modelId="{496EA143-2006-4494-AF5C-AB12CF5C5DBC}" type="presParOf" srcId="{3BEA55AA-60AF-417E-8BF1-4E53300BD5A9}" destId="{7450C47C-8783-4ADF-85F0-B90CF794488D}" srcOrd="0" destOrd="0" presId="urn:microsoft.com/office/officeart/2005/8/layout/orgChart1"/>
    <dgm:cxn modelId="{452F64B4-D518-4BF4-9C99-075ACE0CE25F}" type="presParOf" srcId="{7450C47C-8783-4ADF-85F0-B90CF794488D}" destId="{8D294157-E874-4D3A-A5A1-27B4A0C64338}" srcOrd="0" destOrd="0" presId="urn:microsoft.com/office/officeart/2005/8/layout/orgChart1"/>
    <dgm:cxn modelId="{79F37A89-6F8F-4731-988D-27BECB2AC461}" type="presParOf" srcId="{8D294157-E874-4D3A-A5A1-27B4A0C64338}" destId="{31BCB562-61F0-4F7A-83B0-BE735FD20F77}" srcOrd="0" destOrd="0" presId="urn:microsoft.com/office/officeart/2005/8/layout/orgChart1"/>
    <dgm:cxn modelId="{F3F888F1-F9B5-4231-851E-180F479F1EF9}" type="presParOf" srcId="{8D294157-E874-4D3A-A5A1-27B4A0C64338}" destId="{520FAC18-6769-4FAD-9F69-7638BC106CF9}" srcOrd="1" destOrd="0" presId="urn:microsoft.com/office/officeart/2005/8/layout/orgChart1"/>
    <dgm:cxn modelId="{591C33AC-CC13-41BA-9C34-0FCA2099BA44}" type="presParOf" srcId="{7450C47C-8783-4ADF-85F0-B90CF794488D}" destId="{865EADC9-80B4-44BA-A0C1-CEA5B8213BF7}" srcOrd="1" destOrd="0" presId="urn:microsoft.com/office/officeart/2005/8/layout/orgChart1"/>
    <dgm:cxn modelId="{FA0F899D-1CD5-4DB6-B7B2-99FF745946C3}" type="presParOf" srcId="{865EADC9-80B4-44BA-A0C1-CEA5B8213BF7}" destId="{BEFE9B8B-162C-4ED5-A05C-3C954E8F7A6B}" srcOrd="0" destOrd="0" presId="urn:microsoft.com/office/officeart/2005/8/layout/orgChart1"/>
    <dgm:cxn modelId="{9DD99F62-EE05-4DCE-B994-748DBF4B6E7E}" type="presParOf" srcId="{865EADC9-80B4-44BA-A0C1-CEA5B8213BF7}" destId="{06E7B586-4E22-4C66-BEFF-A26982E6408C}" srcOrd="1" destOrd="0" presId="urn:microsoft.com/office/officeart/2005/8/layout/orgChart1"/>
    <dgm:cxn modelId="{9BE3F194-AC9A-4338-BDFA-7B48B193024B}" type="presParOf" srcId="{06E7B586-4E22-4C66-BEFF-A26982E6408C}" destId="{85B7DEC2-806D-4F76-8FCB-2430D6B1EA85}" srcOrd="0" destOrd="0" presId="urn:microsoft.com/office/officeart/2005/8/layout/orgChart1"/>
    <dgm:cxn modelId="{89D57F03-759F-4ED5-B3D2-3B61E5270918}" type="presParOf" srcId="{85B7DEC2-806D-4F76-8FCB-2430D6B1EA85}" destId="{DABDA135-6926-4E02-95BB-B01053DD170A}" srcOrd="0" destOrd="0" presId="urn:microsoft.com/office/officeart/2005/8/layout/orgChart1"/>
    <dgm:cxn modelId="{8016A795-319C-4B99-97A6-F4B2DCFDB2BF}" type="presParOf" srcId="{85B7DEC2-806D-4F76-8FCB-2430D6B1EA85}" destId="{D15133F1-985F-4A73-ACC3-85ECFB85A93B}" srcOrd="1" destOrd="0" presId="urn:microsoft.com/office/officeart/2005/8/layout/orgChart1"/>
    <dgm:cxn modelId="{353430DA-6D30-4C83-9960-858505B345C1}" type="presParOf" srcId="{06E7B586-4E22-4C66-BEFF-A26982E6408C}" destId="{9A67482A-6D6B-4354-BBD9-C033A7B33823}" srcOrd="1" destOrd="0" presId="urn:microsoft.com/office/officeart/2005/8/layout/orgChart1"/>
    <dgm:cxn modelId="{21832B92-80CC-4AAC-B94F-9C1EBE124B00}" type="presParOf" srcId="{9A67482A-6D6B-4354-BBD9-C033A7B33823}" destId="{8895EFA1-0D9D-421E-8053-759BDB2C8F95}" srcOrd="0" destOrd="0" presId="urn:microsoft.com/office/officeart/2005/8/layout/orgChart1"/>
    <dgm:cxn modelId="{E8107434-5B41-49E9-A639-E260768C75D0}" type="presParOf" srcId="{9A67482A-6D6B-4354-BBD9-C033A7B33823}" destId="{80A1961A-EE96-4BD1-B675-6D262D46C593}" srcOrd="1" destOrd="0" presId="urn:microsoft.com/office/officeart/2005/8/layout/orgChart1"/>
    <dgm:cxn modelId="{92197B1E-FE88-4043-9D5A-11D5B9A0F307}" type="presParOf" srcId="{80A1961A-EE96-4BD1-B675-6D262D46C593}" destId="{BBC76449-0F60-4474-8069-8EC3B02C1B5B}" srcOrd="0" destOrd="0" presId="urn:microsoft.com/office/officeart/2005/8/layout/orgChart1"/>
    <dgm:cxn modelId="{A5B42D3D-FD72-4F74-AD62-36EFDEED381D}" type="presParOf" srcId="{BBC76449-0F60-4474-8069-8EC3B02C1B5B}" destId="{DF9A255C-0E91-4137-9C02-D54B78AD1FF6}" srcOrd="0" destOrd="0" presId="urn:microsoft.com/office/officeart/2005/8/layout/orgChart1"/>
    <dgm:cxn modelId="{D9C50811-45C0-4DA4-B409-2AA2553A6247}" type="presParOf" srcId="{BBC76449-0F60-4474-8069-8EC3B02C1B5B}" destId="{F56E5524-F37C-48D8-BB45-CEEE1C98854E}" srcOrd="1" destOrd="0" presId="urn:microsoft.com/office/officeart/2005/8/layout/orgChart1"/>
    <dgm:cxn modelId="{80FF93D5-A95A-46EE-B005-11E6081129AC}" type="presParOf" srcId="{80A1961A-EE96-4BD1-B675-6D262D46C593}" destId="{310E9EAC-937D-4C0A-BB62-0178D7AE3F46}" srcOrd="1" destOrd="0" presId="urn:microsoft.com/office/officeart/2005/8/layout/orgChart1"/>
    <dgm:cxn modelId="{DE7F637E-421B-459C-8F29-ADA7231AE3EE}" type="presParOf" srcId="{80A1961A-EE96-4BD1-B675-6D262D46C593}" destId="{3AA21F71-816F-4317-A327-D41D0C86F501}" srcOrd="2" destOrd="0" presId="urn:microsoft.com/office/officeart/2005/8/layout/orgChart1"/>
    <dgm:cxn modelId="{47D2CC03-D5B7-4A9F-8A29-EC5D59F30DC4}" type="presParOf" srcId="{06E7B586-4E22-4C66-BEFF-A26982E6408C}" destId="{D5CF4495-150A-4137-9C95-5E1CFFAD18A8}" srcOrd="2" destOrd="0" presId="urn:microsoft.com/office/officeart/2005/8/layout/orgChart1"/>
    <dgm:cxn modelId="{60C7C17A-1AE6-4D24-8DD9-6417170E0192}" type="presParOf" srcId="{7450C47C-8783-4ADF-85F0-B90CF794488D}" destId="{7EA7E91B-DB83-4052-8AAE-5809616058A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5EFA1-0D9D-421E-8053-759BDB2C8F95}">
      <dsp:nvSpPr>
        <dsp:cNvPr id="0" name=""/>
        <dsp:cNvSpPr/>
      </dsp:nvSpPr>
      <dsp:spPr>
        <a:xfrm>
          <a:off x="2135878" y="2362621"/>
          <a:ext cx="292860" cy="898106"/>
        </a:xfrm>
        <a:custGeom>
          <a:avLst/>
          <a:gdLst/>
          <a:ahLst/>
          <a:cxnLst/>
          <a:rect l="0" t="0" r="0" b="0"/>
          <a:pathLst>
            <a:path>
              <a:moveTo>
                <a:pt x="0" y="0"/>
              </a:moveTo>
              <a:lnTo>
                <a:pt x="0" y="898106"/>
              </a:lnTo>
              <a:lnTo>
                <a:pt x="292860" y="89810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FE9B8B-162C-4ED5-A05C-3C954E8F7A6B}">
      <dsp:nvSpPr>
        <dsp:cNvPr id="0" name=""/>
        <dsp:cNvSpPr/>
      </dsp:nvSpPr>
      <dsp:spPr>
        <a:xfrm>
          <a:off x="2871121" y="976413"/>
          <a:ext cx="91440" cy="410005"/>
        </a:xfrm>
        <a:custGeom>
          <a:avLst/>
          <a:gdLst/>
          <a:ahLst/>
          <a:cxnLst/>
          <a:rect l="0" t="0" r="0" b="0"/>
          <a:pathLst>
            <a:path>
              <a:moveTo>
                <a:pt x="45720" y="0"/>
              </a:moveTo>
              <a:lnTo>
                <a:pt x="45720" y="41000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BCB562-61F0-4F7A-83B0-BE735FD20F77}">
      <dsp:nvSpPr>
        <dsp:cNvPr id="0" name=""/>
        <dsp:cNvSpPr/>
      </dsp:nvSpPr>
      <dsp:spPr>
        <a:xfrm>
          <a:off x="1940637" y="209"/>
          <a:ext cx="1952406" cy="97620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NHS Wales Leadership Group </a:t>
          </a:r>
        </a:p>
        <a:p>
          <a:pPr marL="0" lvl="0" indent="0" algn="ctr" defTabSz="666750">
            <a:lnSpc>
              <a:spcPct val="90000"/>
            </a:lnSpc>
            <a:spcBef>
              <a:spcPct val="0"/>
            </a:spcBef>
            <a:spcAft>
              <a:spcPct val="35000"/>
            </a:spcAft>
            <a:buNone/>
          </a:pPr>
          <a:r>
            <a:rPr lang="en-GB" sz="1500" kern="1200" dirty="0"/>
            <a:t>CEOs</a:t>
          </a:r>
        </a:p>
      </dsp:txBody>
      <dsp:txXfrm>
        <a:off x="1940637" y="209"/>
        <a:ext cx="1952406" cy="976203"/>
      </dsp:txXfrm>
    </dsp:sp>
    <dsp:sp modelId="{DABDA135-6926-4E02-95BB-B01053DD170A}">
      <dsp:nvSpPr>
        <dsp:cNvPr id="0" name=""/>
        <dsp:cNvSpPr/>
      </dsp:nvSpPr>
      <dsp:spPr>
        <a:xfrm>
          <a:off x="1940637" y="1386418"/>
          <a:ext cx="1952406" cy="97620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Strategic Programme for Mental Health Programme Board</a:t>
          </a:r>
        </a:p>
        <a:p>
          <a:pPr marL="0" lvl="0" indent="0" algn="ctr" defTabSz="666750">
            <a:lnSpc>
              <a:spcPct val="90000"/>
            </a:lnSpc>
            <a:spcBef>
              <a:spcPct val="0"/>
            </a:spcBef>
            <a:spcAft>
              <a:spcPct val="35000"/>
            </a:spcAft>
            <a:buNone/>
          </a:pPr>
          <a:r>
            <a:rPr lang="en-GB" sz="1500" kern="1200" dirty="0"/>
            <a:t>Executive Leads</a:t>
          </a:r>
        </a:p>
      </dsp:txBody>
      <dsp:txXfrm>
        <a:off x="1940637" y="1386418"/>
        <a:ext cx="1952406" cy="976203"/>
      </dsp:txXfrm>
    </dsp:sp>
    <dsp:sp modelId="{DF9A255C-0E91-4137-9C02-D54B78AD1FF6}">
      <dsp:nvSpPr>
        <dsp:cNvPr id="0" name=""/>
        <dsp:cNvSpPr/>
      </dsp:nvSpPr>
      <dsp:spPr>
        <a:xfrm>
          <a:off x="2428739" y="2772626"/>
          <a:ext cx="1952406" cy="976203"/>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kern="1200" dirty="0"/>
            <a:t>Mental Health Clinical Plan </a:t>
          </a:r>
        </a:p>
        <a:p>
          <a:pPr marL="0" marR="0" lvl="0" indent="0" algn="ctr" defTabSz="914400" eaLnBrk="1" fontAlgn="auto" latinLnBrk="0" hangingPunct="1">
            <a:lnSpc>
              <a:spcPct val="100000"/>
            </a:lnSpc>
            <a:spcBef>
              <a:spcPts val="0"/>
            </a:spcBef>
            <a:spcAft>
              <a:spcPts val="0"/>
            </a:spcAft>
            <a:buClrTx/>
            <a:buSzTx/>
            <a:buFontTx/>
            <a:buNone/>
            <a:tabLst/>
            <a:defRPr/>
          </a:pPr>
          <a:r>
            <a:rPr lang="en-GB" sz="1500" kern="1200" dirty="0"/>
            <a:t>Task &amp; Finish Group</a:t>
          </a:r>
        </a:p>
      </dsp:txBody>
      <dsp:txXfrm>
        <a:off x="2428739" y="2772626"/>
        <a:ext cx="1952406" cy="97620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71A564-A7AF-9AF5-2B07-DD0D3BB3E9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52E14AF-BF84-AF35-820A-22566475C5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066B5C-E5C0-492E-9B6E-0FFCB21EB789}" type="datetimeFigureOut">
              <a:rPr lang="en-GB" smtClean="0"/>
              <a:t>08/06/2026</a:t>
            </a:fld>
            <a:endParaRPr lang="en-GB"/>
          </a:p>
        </p:txBody>
      </p:sp>
      <p:sp>
        <p:nvSpPr>
          <p:cNvPr id="4" name="Footer Placeholder 3">
            <a:extLst>
              <a:ext uri="{FF2B5EF4-FFF2-40B4-BE49-F238E27FC236}">
                <a16:creationId xmlns:a16="http://schemas.microsoft.com/office/drawing/2014/main" id="{4124AFFB-4481-A058-4B3D-08AC38B1CE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4C50835-2AF7-BAEA-AC26-C6C4CB34AF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ADCA88-C82F-4A45-BC69-B415EDAA6295}" type="slidenum">
              <a:rPr lang="en-GB" smtClean="0"/>
              <a:t>‹#›</a:t>
            </a:fld>
            <a:endParaRPr lang="en-GB"/>
          </a:p>
        </p:txBody>
      </p:sp>
    </p:spTree>
    <p:extLst>
      <p:ext uri="{BB962C8B-B14F-4D97-AF65-F5344CB8AC3E}">
        <p14:creationId xmlns:p14="http://schemas.microsoft.com/office/powerpoint/2010/main" val="75023443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0:55:02.428"/>
    </inkml:context>
    <inkml:brush xml:id="br0">
      <inkml:brushProperty name="width" value="0.2" units="cm"/>
      <inkml:brushProperty name="height" value="0.2" units="cm"/>
      <inkml:brushProperty name="color" value="#E71224"/>
    </inkml:brush>
  </inkml:definitions>
  <inkml:trace contextRef="#ctx0" brushRef="#br0">0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1:06:32.922"/>
    </inkml:context>
    <inkml:brush xml:id="br0">
      <inkml:brushProperty name="width" value="0.2" units="cm"/>
      <inkml:brushProperty name="height" value="0.2" units="cm"/>
      <inkml:brushProperty name="color" value="#E71224"/>
    </inkml:brush>
  </inkml:definitions>
  <inkml:trace contextRef="#ctx0" brushRef="#br0">0 0 24575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0:17.921"/>
    </inkml:context>
    <inkml:brush xml:id="br0">
      <inkml:brushProperty name="width" value="0.2" units="cm"/>
      <inkml:brushProperty name="height" value="0.2" units="cm"/>
      <inkml:brushProperty name="color" value="#E71224"/>
    </inkml:brush>
  </inkml:definitions>
  <inkml:trace contextRef="#ctx0" brushRef="#br0">0 1 24575,'0'4'0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0:22.698"/>
    </inkml:context>
    <inkml:brush xml:id="br0">
      <inkml:brushProperty name="width" value="0.2" units="cm"/>
      <inkml:brushProperty name="height" value="0.2" units="cm"/>
      <inkml:brushProperty name="color" value="#E71224"/>
    </inkml:brush>
  </inkml:definitions>
  <inkml:trace contextRef="#ctx0" brushRef="#br0">0 0 24575,'0'4'0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0:35.690"/>
    </inkml:context>
    <inkml:brush xml:id="br0">
      <inkml:brushProperty name="width" value="0.2" units="cm"/>
      <inkml:brushProperty name="height" value="0.2" units="cm"/>
      <inkml:brushProperty name="color" value="#E71224"/>
    </inkml:brush>
  </inkml:definitions>
  <inkml:trace contextRef="#ctx0" brushRef="#br0">0 0 24575,'0'4'0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0:36.711"/>
    </inkml:context>
    <inkml:brush xml:id="br0">
      <inkml:brushProperty name="width" value="0.2" units="cm"/>
      <inkml:brushProperty name="height" value="0.2" units="cm"/>
      <inkml:brushProperty name="color" value="#E71224"/>
    </inkml:brush>
  </inkml:definitions>
  <inkml:trace contextRef="#ctx0" brushRef="#br0">1 0 24575,'0'4'0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1:54.751"/>
    </inkml:context>
    <inkml:brush xml:id="br0">
      <inkml:brushProperty name="width" value="0.2" units="cm"/>
      <inkml:brushProperty name="height" value="0.2" units="cm"/>
      <inkml:brushProperty name="color" value="#E71224"/>
    </inkml:brush>
  </inkml:definitions>
  <inkml:trace contextRef="#ctx0" brushRef="#br0">0 0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2:02.735"/>
    </inkml:context>
    <inkml:brush xml:id="br0">
      <inkml:brushProperty name="width" value="0.2" units="cm"/>
      <inkml:brushProperty name="height" value="0.2" units="cm"/>
      <inkml:brushProperty name="color" value="#E71224"/>
    </inkml:brush>
  </inkml:definitions>
  <inkml:trace contextRef="#ctx0" brushRef="#br0">1 0 24575,'0'5'0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2:17.526"/>
    </inkml:context>
    <inkml:brush xml:id="br0">
      <inkml:brushProperty name="width" value="0.2" units="cm"/>
      <inkml:brushProperty name="height" value="0.2" units="cm"/>
      <inkml:brushProperty name="color" value="#E71224"/>
    </inkml:brush>
  </inkml:definitions>
  <inkml:trace contextRef="#ctx0" brushRef="#br0">0 1 24575,'0'4'0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2:46.043"/>
    </inkml:context>
    <inkml:brush xml:id="br0">
      <inkml:brushProperty name="width" value="0.2" units="cm"/>
      <inkml:brushProperty name="height" value="0.2" units="cm"/>
      <inkml:brushProperty name="color" value="#E71224"/>
    </inkml:brush>
  </inkml:definitions>
  <inkml:trace contextRef="#ctx0" brushRef="#br0">0 1 24575,'0'4'0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3:40.148"/>
    </inkml:context>
    <inkml:brush xml:id="br0">
      <inkml:brushProperty name="width" value="0.2" units="cm"/>
      <inkml:brushProperty name="height" value="0.2" units="cm"/>
      <inkml:brushProperty name="color" value="#E71224"/>
    </inkml:brush>
  </inkml:definitions>
  <inkml:trace contextRef="#ctx0" brushRef="#br0">0 1 24575,'0'4'0,"0"6"0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0:55:06.474"/>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3:50.897"/>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7:02.547"/>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8:02.159"/>
    </inkml:context>
    <inkml:brush xml:id="br0">
      <inkml:brushProperty name="width" value="0.2" units="cm"/>
      <inkml:brushProperty name="height" value="0.2" units="cm"/>
      <inkml:brushProperty name="color" value="#E71224"/>
    </inkml:brush>
  </inkml:definitions>
  <inkml:trace contextRef="#ctx0" brushRef="#br0">0 0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9:02.195"/>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49:32.831"/>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1:13.400"/>
    </inkml:context>
    <inkml:brush xml:id="br0">
      <inkml:brushProperty name="width" value="0.2" units="cm"/>
      <inkml:brushProperty name="height" value="0.2" units="cm"/>
      <inkml:brushProperty name="color" value="#E71224"/>
    </inkml:brush>
  </inkml:definitions>
  <inkml:trace contextRef="#ctx0" brushRef="#br0">1 0 24575,'0'4'0,"0"6"0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2:04.260"/>
    </inkml:context>
    <inkml:brush xml:id="br0">
      <inkml:brushProperty name="width" value="0.2" units="cm"/>
      <inkml:brushProperty name="height" value="0.2" units="cm"/>
      <inkml:brushProperty name="color" value="#E71224"/>
    </inkml:brush>
  </inkml:definitions>
  <inkml:trace contextRef="#ctx0" brushRef="#br0">1 0 24575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2:24.071"/>
    </inkml:context>
    <inkml:brush xml:id="br0">
      <inkml:brushProperty name="width" value="0.2" units="cm"/>
      <inkml:brushProperty name="height" value="0.2" units="cm"/>
      <inkml:brushProperty name="color" value="#E71224"/>
    </inkml:brush>
  </inkml:definitions>
  <inkml:trace contextRef="#ctx0" brushRef="#br0">0 19 24575,'0'-4'0,"9"-1"0,6-1 0,4 2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3:14.203"/>
    </inkml:context>
    <inkml:brush xml:id="br0">
      <inkml:brushProperty name="width" value="0.2" units="cm"/>
      <inkml:brushProperty name="height" value="0.2" units="cm"/>
      <inkml:brushProperty name="color" value="#E71224"/>
    </inkml:brush>
  </inkml:definitions>
  <inkml:trace contextRef="#ctx0" brushRef="#br0">1 1 24575,'0'4'0,"0"6"0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3:33.203"/>
    </inkml:context>
    <inkml:brush xml:id="br0">
      <inkml:brushProperty name="width" value="0.2" units="cm"/>
      <inkml:brushProperty name="height" value="0.2" units="cm"/>
      <inkml:brushProperty name="color" value="#E71224"/>
    </inkml:brush>
  </inkml:definitions>
  <inkml:trace contextRef="#ctx0" brushRef="#br0">1 0 24575,'0'5'0,"0"4"0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0:55:13.845"/>
    </inkml:context>
    <inkml:brush xml:id="br0">
      <inkml:brushProperty name="width" value="0.2" units="cm"/>
      <inkml:brushProperty name="height" value="0.2" units="cm"/>
      <inkml:brushProperty name="color" value="#E71224"/>
    </inkml:brush>
  </inkml:definitions>
  <inkml:trace contextRef="#ctx0" brushRef="#br0">0 1 24575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3:40.759"/>
    </inkml:context>
    <inkml:brush xml:id="br0">
      <inkml:brushProperty name="width" value="0.2" units="cm"/>
      <inkml:brushProperty name="height" value="0.2" units="cm"/>
      <inkml:brushProperty name="color" value="#E71224"/>
    </inkml:brush>
  </inkml:definitions>
  <inkml:trace contextRef="#ctx0" brushRef="#br0">0 0 24575,'0'5'0,"0"4"0,0 6 0,0 4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4:08.128"/>
    </inkml:context>
    <inkml:brush xml:id="br0">
      <inkml:brushProperty name="width" value="0.2" units="cm"/>
      <inkml:brushProperty name="height" value="0.2" units="cm"/>
      <inkml:brushProperty name="color" value="#E71224"/>
    </inkml:brush>
  </inkml:definitions>
  <inkml:trace contextRef="#ctx0" brushRef="#br0">0 6 24575,'0'-4'0,"0"2"0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5:07.066"/>
    </inkml:context>
    <inkml:brush xml:id="br0">
      <inkml:brushProperty name="width" value="0.2" units="cm"/>
      <inkml:brushProperty name="height" value="0.2" units="cm"/>
      <inkml:brushProperty name="color" value="#E71224"/>
    </inkml:brush>
  </inkml:definitions>
  <inkml:trace contextRef="#ctx0" brushRef="#br0">1 1 24575</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6:12.842"/>
    </inkml:context>
    <inkml:brush xml:id="br0">
      <inkml:brushProperty name="width" value="0.2" units="cm"/>
      <inkml:brushProperty name="height" value="0.2" units="cm"/>
      <inkml:brushProperty name="color" value="#E71224"/>
    </inkml:brush>
  </inkml:definitions>
  <inkml:trace contextRef="#ctx0" brushRef="#br0">0 0 24575,'4'0'0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2:59:14.100"/>
    </inkml:context>
    <inkml:brush xml:id="br0">
      <inkml:brushProperty name="width" value="0.2" units="cm"/>
      <inkml:brushProperty name="height" value="0.2" units="cm"/>
      <inkml:brushProperty name="color" value="#E71224"/>
    </inkml:brush>
  </inkml:definitions>
  <inkml:trace contextRef="#ctx0" brushRef="#br0">0 0 24575,'0'5'0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07.753"/>
    </inkml:context>
    <inkml:brush xml:id="br0">
      <inkml:brushProperty name="width" value="0.2" units="cm"/>
      <inkml:brushProperty name="height" value="0.2" units="cm"/>
      <inkml:brushProperty name="color" value="#004F8B"/>
    </inkml:brush>
  </inkml:definitions>
  <inkml:trace contextRef="#ctx0" brushRef="#br0">0 0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12.308"/>
    </inkml:context>
    <inkml:brush xml:id="br0">
      <inkml:brushProperty name="width" value="0.2" units="cm"/>
      <inkml:brushProperty name="height" value="0.2" units="cm"/>
      <inkml:brushProperty name="color" value="#004F8B"/>
    </inkml:brush>
  </inkml:definitions>
  <inkml:trace contextRef="#ctx0" brushRef="#br0">0 0 24575,'0'0'-8191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15.592"/>
    </inkml:context>
    <inkml:brush xml:id="br0">
      <inkml:brushProperty name="width" value="0.2" units="cm"/>
      <inkml:brushProperty name="height" value="0.2" units="cm"/>
      <inkml:brushProperty name="color" value="#004F8B"/>
    </inkml:brush>
  </inkml:definitions>
  <inkml:trace contextRef="#ctx0" brushRef="#br0">0 1 24575,'0'0'-8191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17.351"/>
    </inkml:context>
    <inkml:brush xml:id="br0">
      <inkml:brushProperty name="width" value="0.2" units="cm"/>
      <inkml:brushProperty name="height" value="0.2" units="cm"/>
      <inkml:brushProperty name="color" value="#004F8B"/>
    </inkml:brush>
  </inkml:definitions>
  <inkml:trace contextRef="#ctx0" brushRef="#br0">1 1 24575,'0'0'-8191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32.559"/>
    </inkml:context>
    <inkml:brush xml:id="br0">
      <inkml:brushProperty name="width" value="0.2" units="cm"/>
      <inkml:brushProperty name="height" value="0.2" units="cm"/>
      <inkml:brushProperty name="color" value="#004F8B"/>
    </inkml:brush>
  </inkml:definitions>
  <inkml:trace contextRef="#ctx0" brushRef="#br0">1 0 24575,'0'4'0,"4"1"0,5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0:55:18.895"/>
    </inkml:context>
    <inkml:brush xml:id="br0">
      <inkml:brushProperty name="width" value="0.2" units="cm"/>
      <inkml:brushProperty name="height" value="0.2" units="cm"/>
      <inkml:brushProperty name="color" value="#E71224"/>
    </inkml:brush>
  </inkml:definitions>
  <inkml:trace contextRef="#ctx0" brushRef="#br0">1 0 24575,'0'0'-8191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35.896"/>
    </inkml:context>
    <inkml:brush xml:id="br0">
      <inkml:brushProperty name="width" value="0.2" units="cm"/>
      <inkml:brushProperty name="height" value="0.2" units="cm"/>
      <inkml:brushProperty name="color" value="#004F8B"/>
    </inkml:brush>
  </inkml:definitions>
  <inkml:trace contextRef="#ctx0" brushRef="#br0">9 0 24575,'-8'0'0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40.999"/>
    </inkml:context>
    <inkml:brush xml:id="br0">
      <inkml:brushProperty name="width" value="0.2" units="cm"/>
      <inkml:brushProperty name="height" value="0.2" units="cm"/>
      <inkml:brushProperty name="color" value="#004F8B"/>
    </inkml:brush>
  </inkml:definitions>
  <inkml:trace contextRef="#ctx0" brushRef="#br0">1 1 24575,'0'4'0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1:58.941"/>
    </inkml:context>
    <inkml:brush xml:id="br0">
      <inkml:brushProperty name="width" value="0.2" units="cm"/>
      <inkml:brushProperty name="height" value="0.2" units="cm"/>
      <inkml:brushProperty name="color" value="#004F8B"/>
    </inkml:brush>
  </inkml:definitions>
  <inkml:trace contextRef="#ctx0" brushRef="#br0">1 0 24575,'0'4'0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2:09.474"/>
    </inkml:context>
    <inkml:brush xml:id="br0">
      <inkml:brushProperty name="width" value="0.2" units="cm"/>
      <inkml:brushProperty name="height" value="0.2" units="cm"/>
      <inkml:brushProperty name="color" value="#004F8B"/>
    </inkml:brush>
  </inkml:definitions>
  <inkml:trace contextRef="#ctx0" brushRef="#br0">0 1 24575,'0'4'0,"0"5"0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2:17.009"/>
    </inkml:context>
    <inkml:brush xml:id="br0">
      <inkml:brushProperty name="width" value="0.2" units="cm"/>
      <inkml:brushProperty name="height" value="0.2" units="cm"/>
      <inkml:brushProperty name="color" value="#004F8B"/>
    </inkml:brush>
  </inkml:definitions>
  <inkml:trace contextRef="#ctx0" brushRef="#br0">1 0 24575,'0'4'0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2:20.872"/>
    </inkml:context>
    <inkml:brush xml:id="br0">
      <inkml:brushProperty name="width" value="0.2" units="cm"/>
      <inkml:brushProperty name="height" value="0.2" units="cm"/>
      <inkml:brushProperty name="color" value="#004F8B"/>
    </inkml:brush>
  </inkml:definitions>
  <inkml:trace contextRef="#ctx0" brushRef="#br0">0 0 24575,'0'0'-8191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12:27.580"/>
    </inkml:context>
    <inkml:brush xml:id="br0">
      <inkml:brushProperty name="width" value="0.2" units="cm"/>
      <inkml:brushProperty name="height" value="0.2" units="cm"/>
      <inkml:brushProperty name="color" value="#E71224"/>
    </inkml:brush>
  </inkml:definitions>
  <inkml:trace contextRef="#ctx0" brushRef="#br0">1 1 24575,'0'4'0,"0"6"0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20:05.525"/>
    </inkml:context>
    <inkml:brush xml:id="br0">
      <inkml:brushProperty name="width" value="0.1" units="cm"/>
      <inkml:brushProperty name="height" value="0.1" units="cm"/>
    </inkml:brush>
  </inkml:definitions>
  <inkml:trace contextRef="#ctx0" brushRef="#br0">0 0 24575,'0'0'-8191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20:08.534"/>
    </inkml:context>
    <inkml:brush xml:id="br0">
      <inkml:brushProperty name="width" value="0.1" units="cm"/>
      <inkml:brushProperty name="height" value="0.1" units="cm"/>
    </inkml:brush>
  </inkml:definitions>
  <inkml:trace contextRef="#ctx0" brushRef="#br0">1 0 24575,'0'0'-8191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20:13.586"/>
    </inkml:context>
    <inkml:brush xml:id="br0">
      <inkml:brushProperty name="width" value="0.1" units="cm"/>
      <inkml:brushProperty name="height" value="0.1" units="cm"/>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1:00:24.910"/>
    </inkml:context>
    <inkml:brush xml:id="br0">
      <inkml:brushProperty name="width" value="0.2" units="cm"/>
      <inkml:brushProperty name="height" value="0.2" units="cm"/>
      <inkml:brushProperty name="color" value="#E71224"/>
    </inkml:brush>
  </inkml:definitions>
  <inkml:trace contextRef="#ctx0" brushRef="#br0">1 1 24575,'0'0'-8191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3:20:16.762"/>
    </inkml:context>
    <inkml:brush xml:id="br0">
      <inkml:brushProperty name="width" value="0.1" units="cm"/>
      <inkml:brushProperty name="height" value="0.1" units="cm"/>
    </inkml:brush>
  </inkml:definitions>
  <inkml:trace contextRef="#ctx0" brushRef="#br0">0 0 24575,'0'0'-8191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5T10:19:55.224"/>
    </inkml:context>
    <inkml:brush xml:id="br0">
      <inkml:brushProperty name="width" value="0.2" units="cm"/>
      <inkml:brushProperty name="height" value="0.2" units="cm"/>
      <inkml:brushProperty name="color" value="#E71224"/>
    </inkml:brush>
  </inkml:definitions>
  <inkml:trace contextRef="#ctx0" brushRef="#br0">10893 1 24575,'0'4'0,"0"6"0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05T11:21:55.319"/>
    </inkml:context>
    <inkml:brush xml:id="br0">
      <inkml:brushProperty name="width" value="0.1" units="cm"/>
      <inkml:brushProperty name="height" value="0.1" units="cm"/>
      <inkml:brushProperty name="color" value="#E71224"/>
    </inkml:brush>
  </inkml:definitions>
  <inkml:trace contextRef="#ctx0" brushRef="#br0">24500 14711 16383 0 0,'0'12'0'0'0,"0"2"0"0"0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05T11:21:55.320"/>
    </inkml:context>
    <inkml:brush xml:id="br0">
      <inkml:brushProperty name="width" value="0.35" units="cm"/>
      <inkml:brushProperty name="height" value="0.35" units="cm"/>
      <inkml:brushProperty name="color" value="#E71224"/>
    </inkml:brush>
  </inkml:definitions>
  <inkml:trace contextRef="#ctx0" brushRef="#br0">24586 14764 16383 0 0,'-6'-5'0'0'0,"-2"-5"0"0"0,1 3 0 0 0,1 2 0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05T11:21:55.321"/>
    </inkml:context>
    <inkml:brush xml:id="br0">
      <inkml:brushProperty name="width" value="0.2" units="cm"/>
      <inkml:brushProperty name="height" value="0.2" units="cm"/>
      <inkml:brushProperty name="color" value="#E71224"/>
    </inkml:brush>
  </inkml:definitions>
  <inkml:trace contextRef="#ctx0" brushRef="#br0">24765 15353 16383 0 0,'0'-11'0'0'0,"0"9"0"0"0,0 13 0 0 0,0 4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1:00:26.694"/>
    </inkml:context>
    <inkml:brush xml:id="br0">
      <inkml:brushProperty name="width" value="0.2" units="cm"/>
      <inkml:brushProperty name="height" value="0.2" units="cm"/>
      <inkml:brushProperty name="color" value="#E71224"/>
    </inkml:brush>
  </inkml:definitions>
  <inkml:trace contextRef="#ctx0" brushRef="#br0">0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1:00:27.606"/>
    </inkml:context>
    <inkml:brush xml:id="br0">
      <inkml:brushProperty name="width" value="0.2" units="cm"/>
      <inkml:brushProperty name="height" value="0.2" units="cm"/>
      <inkml:brushProperty name="color" value="#E71224"/>
    </inkml:brush>
  </inkml:definitions>
  <inkml:trace contextRef="#ctx0" brushRef="#br0">1 1 24575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1:05:21.997"/>
    </inkml:context>
    <inkml:brush xml:id="br0">
      <inkml:brushProperty name="width" value="0.2" units="cm"/>
      <inkml:brushProperty name="height" value="0.2" units="cm"/>
      <inkml:brushProperty name="color" value="#E71224"/>
    </inkml:brush>
  </inkml:definitions>
  <inkml:trace contextRef="#ctx0" brushRef="#br0">0 0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4T11:05:35.239"/>
    </inkml:context>
    <inkml:brush xml:id="br0">
      <inkml:brushProperty name="width" value="0.2" units="cm"/>
      <inkml:brushProperty name="height" value="0.2"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03893-C5B6-449C-9D1C-13F31DDB6065}"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5D0DF-5CEE-4EA7-AFAC-14ABC1D1AC0F}" type="slidenum">
              <a:rPr lang="en-GB" smtClean="0"/>
              <a:t>‹#›</a:t>
            </a:fld>
            <a:endParaRPr lang="en-GB"/>
          </a:p>
        </p:txBody>
      </p:sp>
    </p:spTree>
    <p:extLst>
      <p:ext uri="{BB962C8B-B14F-4D97-AF65-F5344CB8AC3E}">
        <p14:creationId xmlns:p14="http://schemas.microsoft.com/office/powerpoint/2010/main" val="3401966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a:extLst>
            <a:ext uri="{FF2B5EF4-FFF2-40B4-BE49-F238E27FC236}">
              <a16:creationId xmlns:a16="http://schemas.microsoft.com/office/drawing/2014/main" id="{1A51C78F-C20B-5C3E-7111-684E3F81B847}"/>
            </a:ext>
          </a:extLst>
        </p:cNvPr>
        <p:cNvGrpSpPr/>
        <p:nvPr/>
      </p:nvGrpSpPr>
      <p:grpSpPr>
        <a:xfrm>
          <a:off x="0" y="0"/>
          <a:ext cx="0" cy="0"/>
          <a:chOff x="0" y="0"/>
          <a:chExt cx="0" cy="0"/>
        </a:xfrm>
      </p:grpSpPr>
      <p:sp>
        <p:nvSpPr>
          <p:cNvPr id="617" name="Google Shape;617;g343c4ccb72c_0_993:notes">
            <a:extLst>
              <a:ext uri="{FF2B5EF4-FFF2-40B4-BE49-F238E27FC236}">
                <a16:creationId xmlns:a16="http://schemas.microsoft.com/office/drawing/2014/main" id="{A3055BCA-82A3-735C-9953-368FF9E48199}"/>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8" name="Google Shape;618;g343c4ccb72c_0_993:notes">
            <a:extLst>
              <a:ext uri="{FF2B5EF4-FFF2-40B4-BE49-F238E27FC236}">
                <a16:creationId xmlns:a16="http://schemas.microsoft.com/office/drawing/2014/main" id="{7751E12E-D1F8-1D4D-0DA5-F13B563683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953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09570" indent="-475803">
              <a:spcBef>
                <a:spcPts val="1333"/>
              </a:spcBef>
              <a:buClr>
                <a:srgbClr val="1B365D"/>
              </a:buClr>
              <a:buSzPct val="100000"/>
              <a:buChar char="●"/>
            </a:pPr>
            <a:r>
              <a:rPr lang="en-GB" sz="1200" b="1" dirty="0">
                <a:solidFill>
                  <a:schemeClr val="tx1"/>
                </a:solidFill>
                <a:cs typeface="Arial" panose="020B0604020202020204" pitchFamily="34" charset="0"/>
              </a:rPr>
              <a:t>Multiple and diverse care options </a:t>
            </a:r>
            <a:r>
              <a:rPr lang="en-GB" sz="1200" dirty="0">
                <a:solidFill>
                  <a:schemeClr val="tx1"/>
                </a:solidFill>
                <a:cs typeface="Arial" panose="020B0604020202020204" pitchFamily="34" charset="0"/>
              </a:rPr>
              <a:t>are required as one approach will not work for everyone </a:t>
            </a:r>
          </a:p>
          <a:p>
            <a:pPr marL="609570" indent="-475803">
              <a:spcBef>
                <a:spcPts val="1333"/>
              </a:spcBef>
              <a:buClr>
                <a:srgbClr val="1B365D"/>
              </a:buClr>
              <a:buSzPct val="100000"/>
              <a:buChar char="●"/>
            </a:pPr>
            <a:r>
              <a:rPr lang="en-GB" sz="1200" dirty="0">
                <a:solidFill>
                  <a:schemeClr val="tx1"/>
                </a:solidFill>
                <a:cs typeface="Arial" panose="020B0604020202020204" pitchFamily="34" charset="0"/>
              </a:rPr>
              <a:t>Individuals have </a:t>
            </a:r>
            <a:r>
              <a:rPr lang="en-GB" sz="1200" b="1" dirty="0">
                <a:solidFill>
                  <a:schemeClr val="tx1"/>
                </a:solidFill>
                <a:cs typeface="Arial" panose="020B0604020202020204" pitchFamily="34" charset="0"/>
              </a:rPr>
              <a:t>choice</a:t>
            </a:r>
            <a:r>
              <a:rPr lang="en-GB" sz="1200" dirty="0">
                <a:solidFill>
                  <a:schemeClr val="tx1"/>
                </a:solidFill>
                <a:cs typeface="Arial" panose="020B0604020202020204" pitchFamily="34" charset="0"/>
              </a:rPr>
              <a:t> in relation to both ‘what’ they engage with and ‘how’</a:t>
            </a:r>
          </a:p>
          <a:p>
            <a:pPr marL="609570" indent="-475803">
              <a:spcBef>
                <a:spcPts val="1333"/>
              </a:spcBef>
              <a:buClr>
                <a:srgbClr val="1B365D"/>
              </a:buClr>
              <a:buSzPct val="100000"/>
              <a:buChar char="●"/>
            </a:pPr>
            <a:r>
              <a:rPr lang="en-GB" sz="1200" b="1" dirty="0">
                <a:solidFill>
                  <a:schemeClr val="tx1"/>
                </a:solidFill>
                <a:cs typeface="Arial" panose="020B0604020202020204" pitchFamily="34" charset="0"/>
              </a:rPr>
              <a:t>Formal and informal </a:t>
            </a:r>
            <a:r>
              <a:rPr lang="en-GB" sz="1200" dirty="0">
                <a:solidFill>
                  <a:schemeClr val="tx1"/>
                </a:solidFill>
                <a:cs typeface="Arial" panose="020B0604020202020204" pitchFamily="34" charset="0"/>
              </a:rPr>
              <a:t>services, support and resources</a:t>
            </a:r>
          </a:p>
          <a:p>
            <a:pPr marL="609570" indent="-475803">
              <a:spcBef>
                <a:spcPts val="1333"/>
              </a:spcBef>
              <a:buClr>
                <a:srgbClr val="1B365D"/>
              </a:buClr>
              <a:buSzPct val="100000"/>
              <a:buChar char="●"/>
            </a:pPr>
            <a:r>
              <a:rPr lang="en-GB" sz="1200" b="1" dirty="0">
                <a:solidFill>
                  <a:schemeClr val="tx1"/>
                </a:solidFill>
                <a:cs typeface="Arial" panose="020B0604020202020204" pitchFamily="34" charset="0"/>
              </a:rPr>
              <a:t>Range of providers </a:t>
            </a:r>
            <a:r>
              <a:rPr lang="en-GB" sz="1200" dirty="0">
                <a:solidFill>
                  <a:schemeClr val="tx1"/>
                </a:solidFill>
                <a:cs typeface="Arial" panose="020B0604020202020204" pitchFamily="34" charset="0"/>
              </a:rPr>
              <a:t>e.g. NHS, LA, Third Sector, Communities </a:t>
            </a:r>
          </a:p>
          <a:p>
            <a:endParaRPr lang="en-GB" dirty="0"/>
          </a:p>
        </p:txBody>
      </p:sp>
      <p:sp>
        <p:nvSpPr>
          <p:cNvPr id="4" name="Slide Number Placeholder 3"/>
          <p:cNvSpPr>
            <a:spLocks noGrp="1"/>
          </p:cNvSpPr>
          <p:nvPr>
            <p:ph type="sldNum" sz="quarter" idx="5"/>
          </p:nvPr>
        </p:nvSpPr>
        <p:spPr/>
        <p:txBody>
          <a:bodyPr/>
          <a:lstStyle/>
          <a:p>
            <a:fld id="{F2D5D0DF-5CEE-4EA7-AFAC-14ABC1D1AC0F}" type="slidenum">
              <a:rPr lang="en-GB" smtClean="0"/>
              <a:t>16</a:t>
            </a:fld>
            <a:endParaRPr lang="en-GB"/>
          </a:p>
        </p:txBody>
      </p:sp>
    </p:spTree>
    <p:extLst>
      <p:ext uri="{BB962C8B-B14F-4D97-AF65-F5344CB8AC3E}">
        <p14:creationId xmlns:p14="http://schemas.microsoft.com/office/powerpoint/2010/main" val="1126417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D5D0DF-5CEE-4EA7-AFAC-14ABC1D1AC0F}" type="slidenum">
              <a:rPr lang="en-GB" smtClean="0"/>
              <a:t>17</a:t>
            </a:fld>
            <a:endParaRPr lang="en-GB"/>
          </a:p>
        </p:txBody>
      </p:sp>
    </p:spTree>
    <p:extLst>
      <p:ext uri="{BB962C8B-B14F-4D97-AF65-F5344CB8AC3E}">
        <p14:creationId xmlns:p14="http://schemas.microsoft.com/office/powerpoint/2010/main" val="3462671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D5D0DF-5CEE-4EA7-AFAC-14ABC1D1AC0F}" type="slidenum">
              <a:rPr lang="en-GB" smtClean="0"/>
              <a:t>18</a:t>
            </a:fld>
            <a:endParaRPr lang="en-GB"/>
          </a:p>
        </p:txBody>
      </p:sp>
    </p:spTree>
    <p:extLst>
      <p:ext uri="{BB962C8B-B14F-4D97-AF65-F5344CB8AC3E}">
        <p14:creationId xmlns:p14="http://schemas.microsoft.com/office/powerpoint/2010/main" val="1496643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a:extLst>
            <a:ext uri="{FF2B5EF4-FFF2-40B4-BE49-F238E27FC236}">
              <a16:creationId xmlns:a16="http://schemas.microsoft.com/office/drawing/2014/main" id="{55298461-0ACD-DC06-320D-D70637EE7736}"/>
            </a:ext>
          </a:extLst>
        </p:cNvPr>
        <p:cNvGrpSpPr/>
        <p:nvPr/>
      </p:nvGrpSpPr>
      <p:grpSpPr>
        <a:xfrm>
          <a:off x="0" y="0"/>
          <a:ext cx="0" cy="0"/>
          <a:chOff x="0" y="0"/>
          <a:chExt cx="0" cy="0"/>
        </a:xfrm>
      </p:grpSpPr>
      <p:sp>
        <p:nvSpPr>
          <p:cNvPr id="617" name="Google Shape;617;g343c4ccb72c_0_993:notes">
            <a:extLst>
              <a:ext uri="{FF2B5EF4-FFF2-40B4-BE49-F238E27FC236}">
                <a16:creationId xmlns:a16="http://schemas.microsoft.com/office/drawing/2014/main" id="{1A85E62E-2225-EED0-42E4-AD7A27802F5E}"/>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8" name="Google Shape;618;g343c4ccb72c_0_993:notes">
            <a:extLst>
              <a:ext uri="{FF2B5EF4-FFF2-40B4-BE49-F238E27FC236}">
                <a16:creationId xmlns:a16="http://schemas.microsoft.com/office/drawing/2014/main" id="{28445687-CD51-86EB-B9EB-0ED27FF3053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980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3956A-79F2-AD1F-9D91-4B08E895E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35369-90A5-BE0E-F638-20DEFC45F28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2012CF2-1E0B-2914-AA24-AD75737323D5}"/>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cap="none" dirty="0">
                <a:solidFill>
                  <a:srgbClr val="000000"/>
                </a:solidFill>
                <a:effectLst/>
                <a:latin typeface="Arial"/>
                <a:ea typeface="Arial"/>
                <a:cs typeface="Arial"/>
                <a:sym typeface="Arial"/>
              </a:rPr>
              <a:t>The </a:t>
            </a:r>
            <a:r>
              <a:rPr lang="en-GB" sz="1100" b="1" i="0" u="none" strike="noStrike" cap="none" dirty="0">
                <a:solidFill>
                  <a:srgbClr val="000000"/>
                </a:solidFill>
                <a:effectLst/>
                <a:latin typeface="Arial"/>
                <a:ea typeface="Arial"/>
                <a:cs typeface="Arial"/>
                <a:sym typeface="Arial"/>
              </a:rPr>
              <a:t>evidence-practice gap</a:t>
            </a:r>
            <a:r>
              <a:rPr lang="en-GB" dirty="0"/>
              <a:t> (or "know-do gap") is the delay between discovering medical innovations through research and their actual adoption into routine clinical care. It currently takes roughly 15 years for clinical evidence to change standard practice, resulting in inconsistent care and wasted resources</a:t>
            </a:r>
          </a:p>
          <a:p>
            <a:endParaRPr lang="en-GB" dirty="0"/>
          </a:p>
        </p:txBody>
      </p:sp>
      <p:sp>
        <p:nvSpPr>
          <p:cNvPr id="4" name="Slide Number Placeholder 3">
            <a:extLst>
              <a:ext uri="{FF2B5EF4-FFF2-40B4-BE49-F238E27FC236}">
                <a16:creationId xmlns:a16="http://schemas.microsoft.com/office/drawing/2014/main" id="{26AC43F6-C5C9-E068-36E5-07D232E90BDF}"/>
              </a:ext>
            </a:extLst>
          </p:cNvPr>
          <p:cNvSpPr>
            <a:spLocks noGrp="1"/>
          </p:cNvSpPr>
          <p:nvPr>
            <p:ph type="sldNum" sz="quarter" idx="5"/>
          </p:nvPr>
        </p:nvSpPr>
        <p:spPr/>
        <p:txBody>
          <a:bodyPr/>
          <a:lstStyle/>
          <a:p>
            <a:fld id="{17B9F7E1-3360-470E-95C9-0E7D9036A30C}" type="slidenum">
              <a:rPr lang="en-GB" smtClean="0"/>
              <a:t>20</a:t>
            </a:fld>
            <a:endParaRPr lang="en-GB"/>
          </a:p>
        </p:txBody>
      </p:sp>
    </p:spTree>
    <p:extLst>
      <p:ext uri="{BB962C8B-B14F-4D97-AF65-F5344CB8AC3E}">
        <p14:creationId xmlns:p14="http://schemas.microsoft.com/office/powerpoint/2010/main" val="3736026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9ffec78ffb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39ffec78ffb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latin typeface="Poppins"/>
              <a:ea typeface="Poppins"/>
              <a:cs typeface="Poppins"/>
              <a:sym typeface="Poppi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B0F3-CD21-992E-8574-99DC8340B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C3639-E2D6-90A8-26FB-FCFC339550D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C291EA8-865C-3454-ADA6-D681628FB341}"/>
              </a:ext>
            </a:extLst>
          </p:cNvPr>
          <p:cNvSpPr>
            <a:spLocks noGrp="1"/>
          </p:cNvSpPr>
          <p:nvPr>
            <p:ph type="body" idx="1"/>
          </p:nvPr>
        </p:nvSpPr>
        <p:spPr/>
        <p:txBody>
          <a:bodyPr/>
          <a:lstStyle/>
          <a:p>
            <a:pPr marL="158750" indent="0">
              <a:buNone/>
            </a:pPr>
            <a:endParaRPr lang="en-GB" dirty="0"/>
          </a:p>
        </p:txBody>
      </p:sp>
      <p:sp>
        <p:nvSpPr>
          <p:cNvPr id="4" name="Slide Number Placeholder 3">
            <a:extLst>
              <a:ext uri="{FF2B5EF4-FFF2-40B4-BE49-F238E27FC236}">
                <a16:creationId xmlns:a16="http://schemas.microsoft.com/office/drawing/2014/main" id="{BFBA5CEE-B670-6AC0-70F7-0EF99B861CDA}"/>
              </a:ext>
            </a:extLst>
          </p:cNvPr>
          <p:cNvSpPr>
            <a:spLocks noGrp="1"/>
          </p:cNvSpPr>
          <p:nvPr>
            <p:ph type="sldNum" sz="quarter" idx="5"/>
          </p:nvPr>
        </p:nvSpPr>
        <p:spPr/>
        <p:txBody>
          <a:bodyPr/>
          <a:lstStyle/>
          <a:p>
            <a:fld id="{53A88738-00FF-4514-8B55-60BBCE05A9EF}" type="slidenum">
              <a:rPr lang="en-GB" smtClean="0"/>
              <a:t>22</a:t>
            </a:fld>
            <a:endParaRPr lang="en-GB"/>
          </a:p>
        </p:txBody>
      </p:sp>
    </p:spTree>
    <p:extLst>
      <p:ext uri="{BB962C8B-B14F-4D97-AF65-F5344CB8AC3E}">
        <p14:creationId xmlns:p14="http://schemas.microsoft.com/office/powerpoint/2010/main" val="2560586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a:extLst>
            <a:ext uri="{FF2B5EF4-FFF2-40B4-BE49-F238E27FC236}">
              <a16:creationId xmlns:a16="http://schemas.microsoft.com/office/drawing/2014/main" id="{EE7F491C-28BA-E0BC-58FC-44CE038A10D9}"/>
            </a:ext>
          </a:extLst>
        </p:cNvPr>
        <p:cNvGrpSpPr/>
        <p:nvPr/>
      </p:nvGrpSpPr>
      <p:grpSpPr>
        <a:xfrm>
          <a:off x="0" y="0"/>
          <a:ext cx="0" cy="0"/>
          <a:chOff x="0" y="0"/>
          <a:chExt cx="0" cy="0"/>
        </a:xfrm>
      </p:grpSpPr>
      <p:sp>
        <p:nvSpPr>
          <p:cNvPr id="617" name="Google Shape;617;g343c4ccb72c_0_993:notes">
            <a:extLst>
              <a:ext uri="{FF2B5EF4-FFF2-40B4-BE49-F238E27FC236}">
                <a16:creationId xmlns:a16="http://schemas.microsoft.com/office/drawing/2014/main" id="{7F4ADE67-88A2-9BC6-D49E-90FA848501B9}"/>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8" name="Google Shape;618;g343c4ccb72c_0_993:notes">
            <a:extLst>
              <a:ext uri="{FF2B5EF4-FFF2-40B4-BE49-F238E27FC236}">
                <a16:creationId xmlns:a16="http://schemas.microsoft.com/office/drawing/2014/main" id="{CFEAFD4E-1C48-5C15-BEC8-586D060D846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1995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a:extLst>
            <a:ext uri="{FF2B5EF4-FFF2-40B4-BE49-F238E27FC236}">
              <a16:creationId xmlns:a16="http://schemas.microsoft.com/office/drawing/2014/main" id="{96C3FA91-EC60-4321-036F-6F8696CFA355}"/>
            </a:ext>
          </a:extLst>
        </p:cNvPr>
        <p:cNvGrpSpPr/>
        <p:nvPr/>
      </p:nvGrpSpPr>
      <p:grpSpPr>
        <a:xfrm>
          <a:off x="0" y="0"/>
          <a:ext cx="0" cy="0"/>
          <a:chOff x="0" y="0"/>
          <a:chExt cx="0" cy="0"/>
        </a:xfrm>
      </p:grpSpPr>
      <p:sp>
        <p:nvSpPr>
          <p:cNvPr id="617" name="Google Shape;617;g343c4ccb72c_0_993:notes">
            <a:extLst>
              <a:ext uri="{FF2B5EF4-FFF2-40B4-BE49-F238E27FC236}">
                <a16:creationId xmlns:a16="http://schemas.microsoft.com/office/drawing/2014/main" id="{C655F93D-4E23-00CD-B030-0D8A32A8A8D8}"/>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8" name="Google Shape;618;g343c4ccb72c_0_993:notes">
            <a:extLst>
              <a:ext uri="{FF2B5EF4-FFF2-40B4-BE49-F238E27FC236}">
                <a16:creationId xmlns:a16="http://schemas.microsoft.com/office/drawing/2014/main" id="{B44A9D8C-3ECF-53B2-6BF0-A54C55D7DD2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0239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B4363-9953-A704-DD5E-DEE570EAB3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0B9CE9-0960-F5C5-9FBB-8E617BCF440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C37399B-506E-7C0C-98FD-E48EFA19EA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336B28-465E-C0A9-568F-A68186B5954D}"/>
              </a:ext>
            </a:extLst>
          </p:cNvPr>
          <p:cNvSpPr>
            <a:spLocks noGrp="1"/>
          </p:cNvSpPr>
          <p:nvPr>
            <p:ph type="sldNum" sz="quarter" idx="5"/>
          </p:nvPr>
        </p:nvSpPr>
        <p:spPr/>
        <p:txBody>
          <a:bodyPr/>
          <a:lstStyle/>
          <a:p>
            <a:fld id="{53A88738-00FF-4514-8B55-60BBCE05A9EF}" type="slidenum">
              <a:rPr lang="en-GB" smtClean="0"/>
              <a:t>4</a:t>
            </a:fld>
            <a:endParaRPr lang="en-GB"/>
          </a:p>
        </p:txBody>
      </p:sp>
    </p:spTree>
    <p:extLst>
      <p:ext uri="{BB962C8B-B14F-4D97-AF65-F5344CB8AC3E}">
        <p14:creationId xmlns:p14="http://schemas.microsoft.com/office/powerpoint/2010/main" val="290038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43c4ccb72c_0_90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285750" indent="-285750">
              <a:buFont typeface="Arial" panose="020B0604020202020204" pitchFamily="34" charset="0"/>
              <a:buChar char="•"/>
            </a:pPr>
            <a:r>
              <a:rPr lang="en-GB" sz="1200" dirty="0"/>
              <a:t>Crisis Resolution: most areas, limited hours, drift from evidence </a:t>
            </a:r>
          </a:p>
          <a:p>
            <a:pPr marL="285750" indent="-285750">
              <a:buFont typeface="Arial" panose="020B0604020202020204" pitchFamily="34" charset="0"/>
              <a:buChar char="•"/>
            </a:pPr>
            <a:r>
              <a:rPr lang="en-GB" sz="1200" dirty="0"/>
              <a:t>Home Treatment: all areas, limited hours, drift from evidence </a:t>
            </a:r>
          </a:p>
          <a:p>
            <a:pPr marL="285750" indent="-285750">
              <a:buFont typeface="Arial" panose="020B0604020202020204" pitchFamily="34" charset="0"/>
              <a:buChar char="•"/>
            </a:pPr>
            <a:r>
              <a:rPr lang="en-GB" sz="1200" dirty="0">
                <a:cs typeface="Arial"/>
              </a:rPr>
              <a:t>Psychiatric Liaison: limited hours, limited capacity for timely response</a:t>
            </a:r>
          </a:p>
          <a:p>
            <a:pPr marL="285750" indent="-285750">
              <a:buFont typeface="Arial" panose="020B0604020202020204" pitchFamily="34" charset="0"/>
              <a:buChar char="•"/>
            </a:pPr>
            <a:r>
              <a:rPr lang="en-GB" sz="1200" dirty="0"/>
              <a:t>Remote support: 111#2, helplines, WAST, cluttered, loops</a:t>
            </a:r>
          </a:p>
          <a:p>
            <a:pPr marL="285750" indent="-285750">
              <a:buFont typeface="Arial" panose="020B0604020202020204" pitchFamily="34" charset="0"/>
              <a:buChar char="•"/>
            </a:pPr>
            <a:r>
              <a:rPr lang="en-GB" sz="1200" dirty="0"/>
              <a:t>Crisis Houses and Sanctuaries: some areas, limited scope and scale</a:t>
            </a:r>
          </a:p>
          <a:p>
            <a:pPr marL="285750" indent="-285750">
              <a:buFont typeface="Arial" panose="020B0604020202020204" pitchFamily="34" charset="0"/>
              <a:buChar char="•"/>
            </a:pPr>
            <a:r>
              <a:rPr lang="en-GB" sz="1200" dirty="0"/>
              <a:t>No acute day models</a:t>
            </a:r>
          </a:p>
          <a:p>
            <a:pPr marL="285750" indent="-285750">
              <a:buFont typeface="Arial" panose="020B0604020202020204" pitchFamily="34" charset="0"/>
              <a:buChar char="•"/>
            </a:pPr>
            <a:r>
              <a:rPr lang="en-GB" sz="1200" dirty="0"/>
              <a:t>Under-reliance on other MH partners in the system i.e. third sector</a:t>
            </a:r>
          </a:p>
          <a:p>
            <a:pPr marL="285750" indent="-285750">
              <a:buFont typeface="Arial" panose="020B0604020202020204" pitchFamily="34" charset="0"/>
              <a:buChar char="•"/>
            </a:pPr>
            <a:r>
              <a:rPr lang="en-GB" sz="1200" dirty="0"/>
              <a:t>Limited standards and guidance for any part of the system</a:t>
            </a:r>
          </a:p>
          <a:p>
            <a:pPr marL="0" lvl="0" indent="0" algn="l" rtl="0">
              <a:spcBef>
                <a:spcPts val="0"/>
              </a:spcBef>
              <a:spcAft>
                <a:spcPts val="0"/>
              </a:spcAft>
              <a:buNone/>
            </a:pPr>
            <a:endParaRPr dirty="0"/>
          </a:p>
        </p:txBody>
      </p:sp>
      <p:sp>
        <p:nvSpPr>
          <p:cNvPr id="111" name="Google Shape;111;g343c4ccb72c_0_9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526760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120000"/>
              </a:lnSpc>
            </a:pPr>
            <a:r>
              <a:rPr lang="en-GB" sz="1200" dirty="0"/>
              <a:t>Evidence from the past 25 years clearly shows what the new model of care should be and that when fully implemented it can significantly reduce the need for inpatient care. </a:t>
            </a:r>
          </a:p>
          <a:p>
            <a:pPr>
              <a:lnSpc>
                <a:spcPct val="120000"/>
              </a:lnSpc>
            </a:pPr>
            <a:r>
              <a:rPr lang="en-GB" sz="1200" dirty="0"/>
              <a:t>This evidence is reflected in the Mental Health &amp; Well-Being Strategy (April 2025) &amp; The Mental Health Quality Statement (April 2026)</a:t>
            </a:r>
          </a:p>
          <a:p>
            <a:pPr>
              <a:lnSpc>
                <a:spcPct val="120000"/>
              </a:lnSpc>
            </a:pPr>
            <a:r>
              <a:rPr lang="en-GB" sz="1200" dirty="0"/>
              <a:t>It has not yet been translated into a National Clinical Plan. </a:t>
            </a:r>
          </a:p>
          <a:p>
            <a:pPr>
              <a:lnSpc>
                <a:spcPct val="120000"/>
              </a:lnSpc>
            </a:pPr>
            <a:endParaRPr lang="en-GB" sz="1200" dirty="0"/>
          </a:p>
          <a:p>
            <a:pPr marL="0" marR="0" lvl="0" indent="0" algn="l" defTabSz="914400" rtl="0" eaLnBrk="1" fontAlgn="auto" latinLnBrk="0" hangingPunct="1">
              <a:lnSpc>
                <a:spcPct val="120000"/>
              </a:lnSpc>
              <a:spcBef>
                <a:spcPts val="0"/>
              </a:spcBef>
              <a:spcAft>
                <a:spcPts val="0"/>
              </a:spcAft>
              <a:buClrTx/>
              <a:buSzTx/>
              <a:buFontTx/>
              <a:buNone/>
              <a:tabLst/>
              <a:defRPr/>
            </a:pPr>
            <a:r>
              <a:rPr lang="en-GB" sz="1200" dirty="0">
                <a:solidFill>
                  <a:schemeClr val="bg1"/>
                </a:solidFill>
              </a:rPr>
              <a:t>Some caution but appears Circa £500m or roughly 50% of budget spend on in-patient mental health care for 8,000 admissions c.f. £12.29m on community based crisis services</a:t>
            </a:r>
          </a:p>
          <a:p>
            <a:pPr>
              <a:lnSpc>
                <a:spcPct val="120000"/>
              </a:lnSpc>
            </a:pPr>
            <a:endParaRPr lang="en-GB" sz="1200" dirty="0"/>
          </a:p>
          <a:p>
            <a:endParaRPr lang="en-GB" dirty="0"/>
          </a:p>
        </p:txBody>
      </p:sp>
      <p:sp>
        <p:nvSpPr>
          <p:cNvPr id="4" name="Slide Number Placeholder 3"/>
          <p:cNvSpPr>
            <a:spLocks noGrp="1"/>
          </p:cNvSpPr>
          <p:nvPr>
            <p:ph type="sldNum" sz="quarter" idx="5"/>
          </p:nvPr>
        </p:nvSpPr>
        <p:spPr/>
        <p:txBody>
          <a:bodyPr/>
          <a:lstStyle/>
          <a:p>
            <a:fld id="{F2D5D0DF-5CEE-4EA7-AFAC-14ABC1D1AC0F}" type="slidenum">
              <a:rPr lang="en-GB" smtClean="0"/>
              <a:t>8</a:t>
            </a:fld>
            <a:endParaRPr lang="en-GB"/>
          </a:p>
        </p:txBody>
      </p:sp>
    </p:spTree>
    <p:extLst>
      <p:ext uri="{BB962C8B-B14F-4D97-AF65-F5344CB8AC3E}">
        <p14:creationId xmlns:p14="http://schemas.microsoft.com/office/powerpoint/2010/main" val="900213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9EC-C3CD-7676-611E-D5A1AA030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18756A-6B8B-F138-53F4-27E5042FAF6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4198F7-96ED-A0DA-5CB9-E2EF272A3D8C}"/>
              </a:ext>
            </a:extLst>
          </p:cNvPr>
          <p:cNvSpPr>
            <a:spLocks noGrp="1"/>
          </p:cNvSpPr>
          <p:nvPr>
            <p:ph type="body" idx="1"/>
          </p:nvPr>
        </p:nvSpPr>
        <p:spPr/>
        <p:txBody>
          <a:bodyPr/>
          <a:lstStyle/>
          <a:p>
            <a:endParaRPr lang="en-US" b="0" dirty="0">
              <a:latin typeface="Calibri"/>
              <a:ea typeface="Calibri"/>
              <a:cs typeface="Calibri"/>
            </a:endParaRPr>
          </a:p>
          <a:p>
            <a:endParaRPr lang="en-US" b="1" dirty="0">
              <a:latin typeface="Calibri"/>
              <a:ea typeface="Calibri"/>
              <a:cs typeface="Calibri"/>
            </a:endParaRPr>
          </a:p>
        </p:txBody>
      </p:sp>
      <p:sp>
        <p:nvSpPr>
          <p:cNvPr id="4" name="Slide Number Placeholder 3">
            <a:extLst>
              <a:ext uri="{FF2B5EF4-FFF2-40B4-BE49-F238E27FC236}">
                <a16:creationId xmlns:a16="http://schemas.microsoft.com/office/drawing/2014/main" id="{53907881-E938-7D07-FE59-57C833567594}"/>
              </a:ext>
            </a:extLst>
          </p:cNvPr>
          <p:cNvSpPr>
            <a:spLocks noGrp="1"/>
          </p:cNvSpPr>
          <p:nvPr>
            <p:ph type="sldNum" sz="quarter" idx="5"/>
          </p:nvPr>
        </p:nvSpPr>
        <p:spPr/>
        <p:txBody>
          <a:bodyPr/>
          <a:lstStyle/>
          <a:p>
            <a:fld id="{F2D5D0DF-5CEE-4EA7-AFAC-14ABC1D1AC0F}" type="slidenum">
              <a:rPr lang="en-GB" smtClean="0"/>
              <a:t>9</a:t>
            </a:fld>
            <a:endParaRPr lang="en-GB"/>
          </a:p>
        </p:txBody>
      </p:sp>
    </p:spTree>
    <p:extLst>
      <p:ext uri="{BB962C8B-B14F-4D97-AF65-F5344CB8AC3E}">
        <p14:creationId xmlns:p14="http://schemas.microsoft.com/office/powerpoint/2010/main" val="2956974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a:extLst>
            <a:ext uri="{FF2B5EF4-FFF2-40B4-BE49-F238E27FC236}">
              <a16:creationId xmlns:a16="http://schemas.microsoft.com/office/drawing/2014/main" id="{4464521B-3868-A872-6E53-7992F0234371}"/>
            </a:ext>
          </a:extLst>
        </p:cNvPr>
        <p:cNvGrpSpPr/>
        <p:nvPr/>
      </p:nvGrpSpPr>
      <p:grpSpPr>
        <a:xfrm>
          <a:off x="0" y="0"/>
          <a:ext cx="0" cy="0"/>
          <a:chOff x="0" y="0"/>
          <a:chExt cx="0" cy="0"/>
        </a:xfrm>
      </p:grpSpPr>
      <p:sp>
        <p:nvSpPr>
          <p:cNvPr id="617" name="Google Shape;617;g343c4ccb72c_0_993:notes">
            <a:extLst>
              <a:ext uri="{FF2B5EF4-FFF2-40B4-BE49-F238E27FC236}">
                <a16:creationId xmlns:a16="http://schemas.microsoft.com/office/drawing/2014/main" id="{87B3D5BE-9001-581B-2170-BD8C2367277E}"/>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8" name="Google Shape;618;g343c4ccb72c_0_993:notes">
            <a:extLst>
              <a:ext uri="{FF2B5EF4-FFF2-40B4-BE49-F238E27FC236}">
                <a16:creationId xmlns:a16="http://schemas.microsoft.com/office/drawing/2014/main" id="{ACEECBE1-A0AD-89E8-197B-A1D50954B7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9555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When look across the world at best practice within mental health care there are a number of key features.</a:t>
            </a:r>
          </a:p>
          <a:p>
            <a:r>
              <a:rPr lang="en-GB" dirty="0"/>
              <a:t>Worth noting that some of the models have been in place for a number of decades (e.g. Trieste since the 1970’s) so learning over a significant period of time.</a:t>
            </a:r>
          </a:p>
          <a:p>
            <a:r>
              <a:rPr lang="en-GB" dirty="0"/>
              <a:t>Complex needs don’t always require complex interventions. Evidence for OAAT approach.</a:t>
            </a:r>
          </a:p>
        </p:txBody>
      </p:sp>
      <p:sp>
        <p:nvSpPr>
          <p:cNvPr id="4" name="Slide Number Placeholder 3"/>
          <p:cNvSpPr>
            <a:spLocks noGrp="1"/>
          </p:cNvSpPr>
          <p:nvPr>
            <p:ph type="sldNum" sz="quarter" idx="5"/>
          </p:nvPr>
        </p:nvSpPr>
        <p:spPr/>
        <p:txBody>
          <a:bodyPr/>
          <a:lstStyle/>
          <a:p>
            <a:fld id="{F2D5D0DF-5CEE-4EA7-AFAC-14ABC1D1AC0F}" type="slidenum">
              <a:rPr lang="en-GB" smtClean="0"/>
              <a:t>11</a:t>
            </a:fld>
            <a:endParaRPr lang="en-GB"/>
          </a:p>
        </p:txBody>
      </p:sp>
    </p:spTree>
    <p:extLst>
      <p:ext uri="{BB962C8B-B14F-4D97-AF65-F5344CB8AC3E}">
        <p14:creationId xmlns:p14="http://schemas.microsoft.com/office/powerpoint/2010/main" val="3319358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343c4ccb72c_0_99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8" name="Google Shape;618;g343c4ccb72c_0_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3f37a657e7_0_97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264" name="Google Shape;264;g33f37a657e7_0_974: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sz="1200"/>
              <a:t>A Mental Health Quality Statement will be published by Welsh Government in early 2026 – the core components of the model will be mapped to the Welsh Health and Care Quality Standards and form the core of the Quality Statement</a:t>
            </a:r>
          </a:p>
          <a:p>
            <a:pPr marL="0" lvl="0" indent="0" algn="l" rtl="0">
              <a:lnSpc>
                <a:spcPct val="100000"/>
              </a:lnSpc>
              <a:spcBef>
                <a:spcPts val="0"/>
              </a:spcBef>
              <a:spcAft>
                <a:spcPts val="0"/>
              </a:spcAft>
              <a:buClr>
                <a:schemeClr val="dk1"/>
              </a:buClr>
              <a:buSzPts val="1400"/>
              <a:buFont typeface="Calibri"/>
              <a:buNone/>
            </a:pPr>
            <a:endParaRPr/>
          </a:p>
        </p:txBody>
      </p:sp>
      <p:sp>
        <p:nvSpPr>
          <p:cNvPr id="265" name="Google Shape;265;g33f37a657e7_0_974: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400"/>
              <a:buFont typeface="Calibri"/>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prstClr val="black"/>
                </a:buClr>
                <a:buSzPts val="1400"/>
                <a:buFont typeface="Calibri"/>
                <a:buNone/>
                <a:tabLst/>
                <a:defRPr/>
              </a:pPr>
              <a:t>14</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127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E2F1FB"/>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633691-475D-5D2A-563D-AD0C48AAD7D3}"/>
              </a:ext>
            </a:extLst>
          </p:cNvPr>
          <p:cNvPicPr>
            <a:picLocks noChangeAspect="1"/>
          </p:cNvPicPr>
          <p:nvPr userDrawn="1"/>
        </p:nvPicPr>
        <p:blipFill>
          <a:blip r:embed="rId2"/>
          <a:srcRect/>
          <a:stretch/>
        </p:blipFill>
        <p:spPr>
          <a:xfrm>
            <a:off x="3174" y="929"/>
            <a:ext cx="12188825" cy="6857928"/>
          </a:xfrm>
          <a:prstGeom prst="rect">
            <a:avLst/>
          </a:prstGeom>
        </p:spPr>
      </p:pic>
      <p:sp>
        <p:nvSpPr>
          <p:cNvPr id="2" name="Title 1">
            <a:extLst>
              <a:ext uri="{FF2B5EF4-FFF2-40B4-BE49-F238E27FC236}">
                <a16:creationId xmlns:a16="http://schemas.microsoft.com/office/drawing/2014/main" id="{F5C30E4C-D7D4-4E23-1E36-0E7BDF89315A}"/>
              </a:ext>
            </a:extLst>
          </p:cNvPr>
          <p:cNvSpPr>
            <a:spLocks noGrp="1"/>
          </p:cNvSpPr>
          <p:nvPr>
            <p:ph type="ctrTitle" hasCustomPrompt="1"/>
          </p:nvPr>
        </p:nvSpPr>
        <p:spPr>
          <a:xfrm>
            <a:off x="452194" y="1613390"/>
            <a:ext cx="8532229" cy="826477"/>
          </a:xfrm>
        </p:spPr>
        <p:txBody>
          <a:bodyPr anchor="t"/>
          <a:lstStyle>
            <a:lvl1pPr algn="l">
              <a:defRPr sz="60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Title</a:t>
            </a:r>
            <a:endParaRPr lang="en-US"/>
          </a:p>
        </p:txBody>
      </p:sp>
      <p:sp>
        <p:nvSpPr>
          <p:cNvPr id="5" name="Subtitle 2">
            <a:extLst>
              <a:ext uri="{FF2B5EF4-FFF2-40B4-BE49-F238E27FC236}">
                <a16:creationId xmlns:a16="http://schemas.microsoft.com/office/drawing/2014/main" id="{BD9E4558-EC15-F5EE-E320-33B3C1D90D8F}"/>
              </a:ext>
            </a:extLst>
          </p:cNvPr>
          <p:cNvSpPr>
            <a:spLocks noGrp="1"/>
          </p:cNvSpPr>
          <p:nvPr>
            <p:ph type="subTitle" idx="1"/>
          </p:nvPr>
        </p:nvSpPr>
        <p:spPr>
          <a:xfrm>
            <a:off x="440471" y="2784014"/>
            <a:ext cx="8543952" cy="1269243"/>
          </a:xfrm>
        </p:spPr>
        <p:txBody>
          <a:bodyPr/>
          <a:lstStyle>
            <a:lvl1pPr marL="0" indent="0" algn="l">
              <a:buNone/>
              <a:defRPr sz="2400">
                <a:solidFill>
                  <a:srgbClr val="0037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8451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3373526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0" y="1319213"/>
            <a:ext cx="5557227" cy="2707655"/>
          </a:xfrm>
        </p:spPr>
        <p:txBody>
          <a:bodyPr/>
          <a:lstStyle/>
          <a:p>
            <a:r>
              <a:rPr lang="en-US"/>
              <a:t>Click icon to add picture</a:t>
            </a:r>
          </a:p>
        </p:txBody>
      </p:sp>
      <p:sp>
        <p:nvSpPr>
          <p:cNvPr id="3" name="Picture Placeholder 5">
            <a:extLst>
              <a:ext uri="{FF2B5EF4-FFF2-40B4-BE49-F238E27FC236}">
                <a16:creationId xmlns:a16="http://schemas.microsoft.com/office/drawing/2014/main" id="{D0D36FCA-FAC3-950D-CB37-4FB1ECF0745A}"/>
              </a:ext>
            </a:extLst>
          </p:cNvPr>
          <p:cNvSpPr>
            <a:spLocks noGrp="1"/>
          </p:cNvSpPr>
          <p:nvPr>
            <p:ph type="pic" sz="quarter" idx="11"/>
          </p:nvPr>
        </p:nvSpPr>
        <p:spPr>
          <a:xfrm>
            <a:off x="6242050" y="1319213"/>
            <a:ext cx="5557227" cy="2707655"/>
          </a:xfrm>
        </p:spPr>
        <p:txBody>
          <a:bodyPr/>
          <a:lstStyle/>
          <a:p>
            <a:r>
              <a:rPr lang="en-US"/>
              <a:t>Click icon to add picture</a:t>
            </a:r>
          </a:p>
        </p:txBody>
      </p:sp>
      <p:sp>
        <p:nvSpPr>
          <p:cNvPr id="4" name="Text Placeholder 8">
            <a:extLst>
              <a:ext uri="{FF2B5EF4-FFF2-40B4-BE49-F238E27FC236}">
                <a16:creationId xmlns:a16="http://schemas.microsoft.com/office/drawing/2014/main" id="{940B8628-6239-B222-86E5-945880326BCB}"/>
              </a:ext>
            </a:extLst>
          </p:cNvPr>
          <p:cNvSpPr>
            <a:spLocks noGrp="1"/>
          </p:cNvSpPr>
          <p:nvPr>
            <p:ph type="body" sz="quarter" idx="12"/>
          </p:nvPr>
        </p:nvSpPr>
        <p:spPr>
          <a:xfrm>
            <a:off x="297951" y="4326172"/>
            <a:ext cx="5557227" cy="216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a:extLst>
              <a:ext uri="{FF2B5EF4-FFF2-40B4-BE49-F238E27FC236}">
                <a16:creationId xmlns:a16="http://schemas.microsoft.com/office/drawing/2014/main" id="{2735E2EC-B4F7-063F-BA93-CC95190327A5}"/>
              </a:ext>
            </a:extLst>
          </p:cNvPr>
          <p:cNvSpPr>
            <a:spLocks noGrp="1"/>
          </p:cNvSpPr>
          <p:nvPr>
            <p:ph type="body" sz="quarter" idx="13"/>
          </p:nvPr>
        </p:nvSpPr>
        <p:spPr>
          <a:xfrm>
            <a:off x="6223967" y="4326172"/>
            <a:ext cx="5557227" cy="216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962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1" y="1319213"/>
            <a:ext cx="3640503" cy="2707655"/>
          </a:xfrm>
        </p:spPr>
        <p:txBody>
          <a:bodyPr/>
          <a:lstStyle/>
          <a:p>
            <a:r>
              <a:rPr lang="en-US"/>
              <a:t>Click icon to add picture</a:t>
            </a:r>
          </a:p>
        </p:txBody>
      </p:sp>
      <p:sp>
        <p:nvSpPr>
          <p:cNvPr id="13" name="Text Placeholder 8">
            <a:extLst>
              <a:ext uri="{FF2B5EF4-FFF2-40B4-BE49-F238E27FC236}">
                <a16:creationId xmlns:a16="http://schemas.microsoft.com/office/drawing/2014/main" id="{5142379F-DE7A-577B-88C0-B3EE240073BA}"/>
              </a:ext>
            </a:extLst>
          </p:cNvPr>
          <p:cNvSpPr>
            <a:spLocks noGrp="1"/>
          </p:cNvSpPr>
          <p:nvPr>
            <p:ph type="body" sz="quarter" idx="18"/>
          </p:nvPr>
        </p:nvSpPr>
        <p:spPr>
          <a:xfrm>
            <a:off x="290496" y="4326172"/>
            <a:ext cx="3640503" cy="21667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5">
            <a:extLst>
              <a:ext uri="{FF2B5EF4-FFF2-40B4-BE49-F238E27FC236}">
                <a16:creationId xmlns:a16="http://schemas.microsoft.com/office/drawing/2014/main" id="{109E41BF-36EC-1AF2-E3B8-5587E6EEE609}"/>
              </a:ext>
            </a:extLst>
          </p:cNvPr>
          <p:cNvSpPr>
            <a:spLocks noGrp="1"/>
          </p:cNvSpPr>
          <p:nvPr>
            <p:ph type="pic" sz="quarter" idx="19"/>
          </p:nvPr>
        </p:nvSpPr>
        <p:spPr>
          <a:xfrm>
            <a:off x="4258967" y="1319213"/>
            <a:ext cx="3640503" cy="2707655"/>
          </a:xfrm>
        </p:spPr>
        <p:txBody>
          <a:bodyPr/>
          <a:lstStyle/>
          <a:p>
            <a:r>
              <a:rPr lang="en-US"/>
              <a:t>Click icon to add picture</a:t>
            </a:r>
          </a:p>
        </p:txBody>
      </p:sp>
      <p:sp>
        <p:nvSpPr>
          <p:cNvPr id="15" name="Text Placeholder 8">
            <a:extLst>
              <a:ext uri="{FF2B5EF4-FFF2-40B4-BE49-F238E27FC236}">
                <a16:creationId xmlns:a16="http://schemas.microsoft.com/office/drawing/2014/main" id="{C231ED06-ECF0-C4AC-8639-8CE66457C624}"/>
              </a:ext>
            </a:extLst>
          </p:cNvPr>
          <p:cNvSpPr>
            <a:spLocks noGrp="1"/>
          </p:cNvSpPr>
          <p:nvPr>
            <p:ph type="body" sz="quarter" idx="20"/>
          </p:nvPr>
        </p:nvSpPr>
        <p:spPr>
          <a:xfrm>
            <a:off x="4251012" y="4326172"/>
            <a:ext cx="3640503" cy="21667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5">
            <a:extLst>
              <a:ext uri="{FF2B5EF4-FFF2-40B4-BE49-F238E27FC236}">
                <a16:creationId xmlns:a16="http://schemas.microsoft.com/office/drawing/2014/main" id="{AB47843F-5403-C508-8932-7C1D5D38283E}"/>
              </a:ext>
            </a:extLst>
          </p:cNvPr>
          <p:cNvSpPr>
            <a:spLocks noGrp="1"/>
          </p:cNvSpPr>
          <p:nvPr>
            <p:ph type="pic" sz="quarter" idx="21"/>
          </p:nvPr>
        </p:nvSpPr>
        <p:spPr>
          <a:xfrm>
            <a:off x="8211528" y="1319213"/>
            <a:ext cx="3640503" cy="2707655"/>
          </a:xfrm>
        </p:spPr>
        <p:txBody>
          <a:bodyPr/>
          <a:lstStyle/>
          <a:p>
            <a:r>
              <a:rPr lang="en-US"/>
              <a:t>Click icon to add picture</a:t>
            </a:r>
          </a:p>
        </p:txBody>
      </p:sp>
      <p:sp>
        <p:nvSpPr>
          <p:cNvPr id="17" name="Text Placeholder 8">
            <a:extLst>
              <a:ext uri="{FF2B5EF4-FFF2-40B4-BE49-F238E27FC236}">
                <a16:creationId xmlns:a16="http://schemas.microsoft.com/office/drawing/2014/main" id="{35587EFE-E2A8-01B2-B065-AC67F2A9F89D}"/>
              </a:ext>
            </a:extLst>
          </p:cNvPr>
          <p:cNvSpPr>
            <a:spLocks noGrp="1"/>
          </p:cNvSpPr>
          <p:nvPr>
            <p:ph type="body" sz="quarter" idx="22"/>
          </p:nvPr>
        </p:nvSpPr>
        <p:spPr>
          <a:xfrm>
            <a:off x="8203573" y="4326172"/>
            <a:ext cx="3640503" cy="21667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0495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808164A-D755-47BF-68CD-67E85432E20E}"/>
              </a:ext>
            </a:extLst>
          </p:cNvPr>
          <p:cNvSpPr>
            <a:spLocks noGrp="1"/>
          </p:cNvSpPr>
          <p:nvPr>
            <p:ph type="title"/>
          </p:nvPr>
        </p:nvSpPr>
        <p:spPr>
          <a:xfrm>
            <a:off x="297951" y="365126"/>
            <a:ext cx="11558427" cy="487630"/>
          </a:xfrm>
        </p:spPr>
        <p:txBody>
          <a:bodyPr/>
          <a:lstStyle/>
          <a:p>
            <a:r>
              <a:rPr lang="en-US"/>
              <a:t>Click to edit Master title style</a:t>
            </a:r>
          </a:p>
        </p:txBody>
      </p:sp>
      <p:cxnSp>
        <p:nvCxnSpPr>
          <p:cNvPr id="7" name="Straight Connector 6">
            <a:extLst>
              <a:ext uri="{FF2B5EF4-FFF2-40B4-BE49-F238E27FC236}">
                <a16:creationId xmlns:a16="http://schemas.microsoft.com/office/drawing/2014/main" id="{CDFCECBD-CD37-9CFC-6EB5-10D95DA98F02}"/>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095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6EBA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729D8-8AAC-910E-DC89-63E23EA993D4}"/>
              </a:ext>
            </a:extLst>
          </p:cNvPr>
          <p:cNvSpPr>
            <a:spLocks noGrp="1"/>
          </p:cNvSpPr>
          <p:nvPr>
            <p:ph type="ctrTitle" hasCustomPrompt="1"/>
          </p:nvPr>
        </p:nvSpPr>
        <p:spPr>
          <a:xfrm>
            <a:off x="995202" y="1063283"/>
            <a:ext cx="10201595" cy="2783000"/>
          </a:xfrm>
        </p:spPr>
        <p:txBody>
          <a:bodyPr anchor="t">
            <a:noAutofit/>
          </a:bodyPr>
          <a:lstStyle>
            <a:lvl1pPr algn="l">
              <a:defRPr sz="44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Statement</a:t>
            </a:r>
            <a:endParaRPr lang="en-US"/>
          </a:p>
        </p:txBody>
      </p:sp>
    </p:spTree>
    <p:extLst>
      <p:ext uri="{BB962C8B-B14F-4D97-AF65-F5344CB8AC3E}">
        <p14:creationId xmlns:p14="http://schemas.microsoft.com/office/powerpoint/2010/main" val="4255461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E2F1FB"/>
        </a:solidFill>
        <a:effectLst/>
      </p:bgPr>
    </p:bg>
    <p:spTree>
      <p:nvGrpSpPr>
        <p:cNvPr id="1" name=""/>
        <p:cNvGrpSpPr/>
        <p:nvPr/>
      </p:nvGrpSpPr>
      <p:grpSpPr>
        <a:xfrm>
          <a:off x="0" y="0"/>
          <a:ext cx="0" cy="0"/>
          <a:chOff x="0" y="0"/>
          <a:chExt cx="0" cy="0"/>
        </a:xfrm>
      </p:grpSpPr>
      <p:pic>
        <p:nvPicPr>
          <p:cNvPr id="4" name="Picture 3" descr="A blue and white background with a blue and white background&#10;&#10;AI-generated content may be incorrect.">
            <a:extLst>
              <a:ext uri="{FF2B5EF4-FFF2-40B4-BE49-F238E27FC236}">
                <a16:creationId xmlns:a16="http://schemas.microsoft.com/office/drawing/2014/main" id="{F709D871-86DD-7150-7ACD-A2551CF55E0B}"/>
              </a:ext>
            </a:extLst>
          </p:cNvPr>
          <p:cNvPicPr>
            <a:picLocks noChangeAspect="1"/>
          </p:cNvPicPr>
          <p:nvPr userDrawn="1"/>
        </p:nvPicPr>
        <p:blipFill>
          <a:blip r:embed="rId2"/>
          <a:stretch>
            <a:fillRect/>
          </a:stretch>
        </p:blipFill>
        <p:spPr>
          <a:xfrm>
            <a:off x="3174" y="0"/>
            <a:ext cx="12188825" cy="6859786"/>
          </a:xfrm>
          <a:prstGeom prst="rect">
            <a:avLst/>
          </a:prstGeom>
        </p:spPr>
      </p:pic>
      <p:sp>
        <p:nvSpPr>
          <p:cNvPr id="11" name="Text Placeholder 10">
            <a:extLst>
              <a:ext uri="{FF2B5EF4-FFF2-40B4-BE49-F238E27FC236}">
                <a16:creationId xmlns:a16="http://schemas.microsoft.com/office/drawing/2014/main" id="{92CEB8FB-C4D3-8725-9FCA-A3768756F114}"/>
              </a:ext>
            </a:extLst>
          </p:cNvPr>
          <p:cNvSpPr>
            <a:spLocks noGrp="1"/>
          </p:cNvSpPr>
          <p:nvPr>
            <p:ph type="body" sz="quarter" idx="10" hasCustomPrompt="1"/>
          </p:nvPr>
        </p:nvSpPr>
        <p:spPr>
          <a:xfrm>
            <a:off x="809625" y="914401"/>
            <a:ext cx="10585450" cy="4413738"/>
          </a:xfrm>
        </p:spPr>
        <p:txBody>
          <a:bodyPr>
            <a:normAutofit/>
          </a:bodyPr>
          <a:lstStyle>
            <a:lvl1pPr marL="0" indent="0">
              <a:buNone/>
              <a:defRPr sz="4000" b="1" i="0">
                <a:latin typeface="Verdana" panose="020B0604030504040204" pitchFamily="34" charset="0"/>
                <a:ea typeface="Verdana" panose="020B0604030504040204" pitchFamily="34" charset="0"/>
                <a:cs typeface="Verdana" panose="020B0604030504040204" pitchFamily="34" charset="0"/>
              </a:defRPr>
            </a:lvl1pPr>
          </a:lstStyle>
          <a:p>
            <a:pPr lvl="0"/>
            <a:r>
              <a:rPr lang="en-GB"/>
              <a:t>Quote here</a:t>
            </a:r>
          </a:p>
        </p:txBody>
      </p:sp>
      <p:sp>
        <p:nvSpPr>
          <p:cNvPr id="12" name="Text Placeholder 10">
            <a:extLst>
              <a:ext uri="{FF2B5EF4-FFF2-40B4-BE49-F238E27FC236}">
                <a16:creationId xmlns:a16="http://schemas.microsoft.com/office/drawing/2014/main" id="{841E84F5-CBC2-E71A-62F0-C3FACBD48B0A}"/>
              </a:ext>
            </a:extLst>
          </p:cNvPr>
          <p:cNvSpPr>
            <a:spLocks noGrp="1"/>
          </p:cNvSpPr>
          <p:nvPr>
            <p:ph type="body" sz="quarter" idx="11" hasCustomPrompt="1"/>
          </p:nvPr>
        </p:nvSpPr>
        <p:spPr>
          <a:xfrm>
            <a:off x="809625" y="5715000"/>
            <a:ext cx="10585450" cy="386862"/>
          </a:xfrm>
        </p:spPr>
        <p:txBody>
          <a:bodyPr>
            <a:noAutofit/>
          </a:bodyPr>
          <a:lstStyle>
            <a:lvl1pPr marL="0" indent="0">
              <a:buNone/>
              <a:defRPr sz="2400"/>
            </a:lvl1pPr>
          </a:lstStyle>
          <a:p>
            <a:pPr lvl="0"/>
            <a:r>
              <a:rPr lang="en-GB"/>
              <a:t>— </a:t>
            </a:r>
            <a:r>
              <a:rPr lang="en-GB" err="1"/>
              <a:t>Quotee</a:t>
            </a:r>
            <a:endParaRPr lang="en-GB"/>
          </a:p>
        </p:txBody>
      </p:sp>
    </p:spTree>
    <p:extLst>
      <p:ext uri="{BB962C8B-B14F-4D97-AF65-F5344CB8AC3E}">
        <p14:creationId xmlns:p14="http://schemas.microsoft.com/office/powerpoint/2010/main" val="2362245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E2F1FB"/>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2CEB8FB-C4D3-8725-9FCA-A3768756F114}"/>
              </a:ext>
            </a:extLst>
          </p:cNvPr>
          <p:cNvSpPr>
            <a:spLocks noGrp="1"/>
          </p:cNvSpPr>
          <p:nvPr>
            <p:ph type="body" sz="quarter" idx="10" hasCustomPrompt="1"/>
          </p:nvPr>
        </p:nvSpPr>
        <p:spPr>
          <a:xfrm>
            <a:off x="809625" y="1776047"/>
            <a:ext cx="10585450" cy="1248507"/>
          </a:xfrm>
        </p:spPr>
        <p:txBody>
          <a:bodyPr>
            <a:normAutofit/>
          </a:bodyPr>
          <a:lstStyle>
            <a:lvl1pPr marL="0" indent="0" algn="ctr">
              <a:buNone/>
              <a:defRPr sz="8000" b="1" i="0">
                <a:latin typeface="Verdana" panose="020B0604030504040204" pitchFamily="34" charset="0"/>
                <a:ea typeface="Verdana" panose="020B0604030504040204" pitchFamily="34" charset="0"/>
                <a:cs typeface="Verdana" panose="020B0604030504040204" pitchFamily="34" charset="0"/>
              </a:defRPr>
            </a:lvl1pPr>
          </a:lstStyle>
          <a:p>
            <a:pPr lvl="0"/>
            <a:r>
              <a:rPr lang="en-GB"/>
              <a:t>Statistic here</a:t>
            </a:r>
          </a:p>
        </p:txBody>
      </p:sp>
      <p:sp>
        <p:nvSpPr>
          <p:cNvPr id="12" name="Text Placeholder 10">
            <a:extLst>
              <a:ext uri="{FF2B5EF4-FFF2-40B4-BE49-F238E27FC236}">
                <a16:creationId xmlns:a16="http://schemas.microsoft.com/office/drawing/2014/main" id="{841E84F5-CBC2-E71A-62F0-C3FACBD48B0A}"/>
              </a:ext>
            </a:extLst>
          </p:cNvPr>
          <p:cNvSpPr>
            <a:spLocks noGrp="1"/>
          </p:cNvSpPr>
          <p:nvPr>
            <p:ph type="body" sz="quarter" idx="11" hasCustomPrompt="1"/>
          </p:nvPr>
        </p:nvSpPr>
        <p:spPr>
          <a:xfrm>
            <a:off x="803275" y="5949461"/>
            <a:ext cx="10585450" cy="386862"/>
          </a:xfrm>
        </p:spPr>
        <p:txBody>
          <a:bodyPr>
            <a:noAutofit/>
          </a:bodyPr>
          <a:lstStyle>
            <a:lvl1pPr marL="0" indent="0">
              <a:buNone/>
              <a:defRPr sz="1400"/>
            </a:lvl1pPr>
          </a:lstStyle>
          <a:p>
            <a:pPr lvl="0"/>
            <a:r>
              <a:rPr lang="en-GB"/>
              <a:t>Source: XXX</a:t>
            </a:r>
          </a:p>
        </p:txBody>
      </p:sp>
      <p:sp>
        <p:nvSpPr>
          <p:cNvPr id="2" name="Text Placeholder 10">
            <a:extLst>
              <a:ext uri="{FF2B5EF4-FFF2-40B4-BE49-F238E27FC236}">
                <a16:creationId xmlns:a16="http://schemas.microsoft.com/office/drawing/2014/main" id="{52913F88-69EC-01A6-2C94-91C05B8E8FFB}"/>
              </a:ext>
            </a:extLst>
          </p:cNvPr>
          <p:cNvSpPr>
            <a:spLocks noGrp="1"/>
          </p:cNvSpPr>
          <p:nvPr>
            <p:ph type="body" sz="quarter" idx="12" hasCustomPrompt="1"/>
          </p:nvPr>
        </p:nvSpPr>
        <p:spPr>
          <a:xfrm>
            <a:off x="809625" y="3200400"/>
            <a:ext cx="10585450" cy="703384"/>
          </a:xfrm>
        </p:spPr>
        <p:txBody>
          <a:bodyPr>
            <a:normAutofit/>
          </a:bodyPr>
          <a:lstStyle>
            <a:lvl1pPr marL="0" indent="0" algn="ctr">
              <a:buNone/>
              <a:defRPr sz="4400"/>
            </a:lvl1pPr>
          </a:lstStyle>
          <a:p>
            <a:pPr lvl="0"/>
            <a:r>
              <a:rPr lang="en-GB"/>
              <a:t>Text here</a:t>
            </a:r>
          </a:p>
        </p:txBody>
      </p:sp>
    </p:spTree>
    <p:extLst>
      <p:ext uri="{BB962C8B-B14F-4D97-AF65-F5344CB8AC3E}">
        <p14:creationId xmlns:p14="http://schemas.microsoft.com/office/powerpoint/2010/main" val="4102412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0037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B8AFA5-E6E4-0F99-9C2D-F3CAC4F77108}"/>
              </a:ext>
            </a:extLst>
          </p:cNvPr>
          <p:cNvPicPr>
            <a:picLocks noChangeAspect="1"/>
          </p:cNvPicPr>
          <p:nvPr userDrawn="1"/>
        </p:nvPicPr>
        <p:blipFill>
          <a:blip r:embed="rId2"/>
          <a:srcRect/>
          <a:stretch/>
        </p:blipFill>
        <p:spPr>
          <a:xfrm>
            <a:off x="3174" y="929"/>
            <a:ext cx="12188825" cy="6857928"/>
          </a:xfrm>
          <a:prstGeom prst="rect">
            <a:avLst/>
          </a:prstGeom>
        </p:spPr>
      </p:pic>
      <p:sp>
        <p:nvSpPr>
          <p:cNvPr id="6" name="Text Placeholder 4">
            <a:extLst>
              <a:ext uri="{FF2B5EF4-FFF2-40B4-BE49-F238E27FC236}">
                <a16:creationId xmlns:a16="http://schemas.microsoft.com/office/drawing/2014/main" id="{0F9159C8-EEE9-F401-A5F5-08BEAEEF2BCC}"/>
              </a:ext>
            </a:extLst>
          </p:cNvPr>
          <p:cNvSpPr>
            <a:spLocks noGrp="1"/>
          </p:cNvSpPr>
          <p:nvPr>
            <p:ph type="body" sz="quarter" idx="10" hasCustomPrompt="1"/>
          </p:nvPr>
        </p:nvSpPr>
        <p:spPr>
          <a:xfrm>
            <a:off x="550863" y="2607906"/>
            <a:ext cx="6470650" cy="821094"/>
          </a:xfrm>
        </p:spPr>
        <p:txBody>
          <a:bodyPr>
            <a:normAutofit/>
          </a:bodyPr>
          <a:lstStyle>
            <a:lvl1pPr marL="0" indent="0">
              <a:buNone/>
              <a:defRPr sz="5400" b="1">
                <a:solidFill>
                  <a:schemeClr val="bg1"/>
                </a:solidFill>
              </a:defRPr>
            </a:lvl1pPr>
          </a:lstStyle>
          <a:p>
            <a:pPr lvl="0"/>
            <a:r>
              <a:rPr lang="en-US" err="1"/>
              <a:t>Diolch</a:t>
            </a:r>
            <a:endParaRPr lang="en-US"/>
          </a:p>
          <a:p>
            <a:pPr lvl="0"/>
            <a:r>
              <a:rPr lang="en-US"/>
              <a:t>Thank you</a:t>
            </a:r>
            <a:endParaRPr lang="en-GB"/>
          </a:p>
        </p:txBody>
      </p:sp>
    </p:spTree>
    <p:extLst>
      <p:ext uri="{BB962C8B-B14F-4D97-AF65-F5344CB8AC3E}">
        <p14:creationId xmlns:p14="http://schemas.microsoft.com/office/powerpoint/2010/main" val="2669275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 Column Bullet Points">
  <p:cSld name="1 Column Bullet Points">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318500" y="595901"/>
            <a:ext cx="9486800" cy="3596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1500"/>
              <a:buFont typeface="Calibri"/>
              <a:buNone/>
              <a:defRPr sz="2000" b="1" i="0">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8" name="Google Shape;68;p17"/>
          <p:cNvSpPr txBox="1">
            <a:spLocks noGrp="1"/>
          </p:cNvSpPr>
          <p:nvPr>
            <p:ph type="body" idx="1"/>
          </p:nvPr>
        </p:nvSpPr>
        <p:spPr>
          <a:xfrm>
            <a:off x="318500" y="986319"/>
            <a:ext cx="9486800" cy="760400"/>
          </a:xfrm>
          <a:prstGeom prst="rect">
            <a:avLst/>
          </a:prstGeom>
          <a:noFill/>
          <a:ln>
            <a:noFill/>
          </a:ln>
        </p:spPr>
        <p:txBody>
          <a:bodyPr spcFirstLastPara="1" wrap="square" lIns="68575" tIns="34275" rIns="68575" bIns="34275" anchor="t" anchorCtr="0">
            <a:noAutofit/>
          </a:bodyPr>
          <a:lstStyle>
            <a:lvl1pPr marL="609570" lvl="0" indent="-431779" algn="l">
              <a:lnSpc>
                <a:spcPct val="90000"/>
              </a:lnSpc>
              <a:spcBef>
                <a:spcPts val="1067"/>
              </a:spcBef>
              <a:spcAft>
                <a:spcPts val="0"/>
              </a:spcAft>
              <a:buSzPts val="1500"/>
              <a:buChar char="•"/>
              <a:defRPr sz="2000"/>
            </a:lvl1pPr>
            <a:lvl2pPr marL="1219140" lvl="1" indent="-423312" algn="l">
              <a:lnSpc>
                <a:spcPct val="90000"/>
              </a:lnSpc>
              <a:spcBef>
                <a:spcPts val="533"/>
              </a:spcBef>
              <a:spcAft>
                <a:spcPts val="0"/>
              </a:spcAft>
              <a:buSzPts val="1400"/>
              <a:buChar char="•"/>
              <a:defRPr/>
            </a:lvl2pPr>
            <a:lvl3pPr marL="1828709" lvl="2" indent="-423312" algn="l">
              <a:lnSpc>
                <a:spcPct val="90000"/>
              </a:lnSpc>
              <a:spcBef>
                <a:spcPts val="533"/>
              </a:spcBef>
              <a:spcAft>
                <a:spcPts val="0"/>
              </a:spcAft>
              <a:buSzPts val="1400"/>
              <a:buChar char="•"/>
              <a:defRPr/>
            </a:lvl3pPr>
            <a:lvl4pPr marL="2438278" lvl="3" indent="-423312" algn="l">
              <a:lnSpc>
                <a:spcPct val="90000"/>
              </a:lnSpc>
              <a:spcBef>
                <a:spcPts val="533"/>
              </a:spcBef>
              <a:spcAft>
                <a:spcPts val="0"/>
              </a:spcAft>
              <a:buSzPts val="1400"/>
              <a:buChar char="•"/>
              <a:defRPr/>
            </a:lvl4pPr>
            <a:lvl5pPr marL="3047848" lvl="4" indent="-423312" algn="l">
              <a:lnSpc>
                <a:spcPct val="90000"/>
              </a:lnSpc>
              <a:spcBef>
                <a:spcPts val="533"/>
              </a:spcBef>
              <a:spcAft>
                <a:spcPts val="0"/>
              </a:spcAft>
              <a:buSzPts val="1400"/>
              <a:buChar char="•"/>
              <a:defRPr/>
            </a:lvl5pPr>
            <a:lvl6pPr marL="3657418" lvl="5" indent="-423312" algn="l">
              <a:lnSpc>
                <a:spcPct val="90000"/>
              </a:lnSpc>
              <a:spcBef>
                <a:spcPts val="533"/>
              </a:spcBef>
              <a:spcAft>
                <a:spcPts val="0"/>
              </a:spcAft>
              <a:buClr>
                <a:schemeClr val="dk1"/>
              </a:buClr>
              <a:buSzPts val="1400"/>
              <a:buChar char="•"/>
              <a:defRPr/>
            </a:lvl6pPr>
            <a:lvl7pPr marL="4266987" lvl="6" indent="-423312" algn="l">
              <a:lnSpc>
                <a:spcPct val="90000"/>
              </a:lnSpc>
              <a:spcBef>
                <a:spcPts val="533"/>
              </a:spcBef>
              <a:spcAft>
                <a:spcPts val="0"/>
              </a:spcAft>
              <a:buClr>
                <a:schemeClr val="dk1"/>
              </a:buClr>
              <a:buSzPts val="1400"/>
              <a:buChar char="•"/>
              <a:defRPr/>
            </a:lvl7pPr>
            <a:lvl8pPr marL="4876557" lvl="7" indent="-423312" algn="l">
              <a:lnSpc>
                <a:spcPct val="90000"/>
              </a:lnSpc>
              <a:spcBef>
                <a:spcPts val="533"/>
              </a:spcBef>
              <a:spcAft>
                <a:spcPts val="0"/>
              </a:spcAft>
              <a:buClr>
                <a:schemeClr val="dk1"/>
              </a:buClr>
              <a:buSzPts val="1400"/>
              <a:buChar char="•"/>
              <a:defRPr/>
            </a:lvl8pPr>
            <a:lvl9pPr marL="5486126" lvl="8" indent="-423312" algn="l">
              <a:lnSpc>
                <a:spcPct val="90000"/>
              </a:lnSpc>
              <a:spcBef>
                <a:spcPts val="533"/>
              </a:spcBef>
              <a:spcAft>
                <a:spcPts val="0"/>
              </a:spcAft>
              <a:buClr>
                <a:schemeClr val="dk1"/>
              </a:buClr>
              <a:buSzPts val="1400"/>
              <a:buChar char="•"/>
              <a:defRPr/>
            </a:lvl9pPr>
          </a:lstStyle>
          <a:p>
            <a:endParaRPr/>
          </a:p>
        </p:txBody>
      </p:sp>
      <p:sp>
        <p:nvSpPr>
          <p:cNvPr id="69" name="Google Shape;69;p1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A5A5A5"/>
                </a:solidFill>
                <a:latin typeface="Arial"/>
                <a:ea typeface="Arial"/>
                <a:cs typeface="Arial"/>
                <a:sym typeface="Arial"/>
              </a:defRPr>
            </a:lvl9pPr>
          </a:lstStyle>
          <a:p>
            <a:fld id="{00000000-1234-1234-1234-123412341234}" type="slidenum">
              <a:rPr lang="en-GB" smtClean="0"/>
              <a:pPr/>
              <a:t>‹#›</a:t>
            </a:fld>
            <a:endParaRPr lang="en-GB"/>
          </a:p>
        </p:txBody>
      </p:sp>
      <p:sp>
        <p:nvSpPr>
          <p:cNvPr id="70" name="Google Shape;70;p17"/>
          <p:cNvSpPr txBox="1">
            <a:spLocks noGrp="1"/>
          </p:cNvSpPr>
          <p:nvPr>
            <p:ph type="body" idx="2"/>
          </p:nvPr>
        </p:nvSpPr>
        <p:spPr>
          <a:xfrm>
            <a:off x="318500" y="251167"/>
            <a:ext cx="2743200" cy="228800"/>
          </a:xfrm>
          <a:prstGeom prst="rect">
            <a:avLst/>
          </a:prstGeom>
          <a:noFill/>
          <a:ln>
            <a:noFill/>
          </a:ln>
        </p:spPr>
        <p:txBody>
          <a:bodyPr spcFirstLastPara="1" wrap="square" lIns="68575" tIns="34275" rIns="68575" bIns="34275" anchor="ctr" anchorCtr="0">
            <a:noAutofit/>
          </a:bodyPr>
          <a:lstStyle>
            <a:lvl1pPr marL="609570" lvl="0" indent="-304784" algn="l">
              <a:lnSpc>
                <a:spcPct val="90000"/>
              </a:lnSpc>
              <a:spcBef>
                <a:spcPts val="1067"/>
              </a:spcBef>
              <a:spcAft>
                <a:spcPts val="0"/>
              </a:spcAft>
              <a:buSzPts val="800"/>
              <a:buNone/>
              <a:defRPr sz="1067" b="0"/>
            </a:lvl1pPr>
            <a:lvl2pPr marL="1219140" lvl="1" indent="-304784" algn="l">
              <a:lnSpc>
                <a:spcPct val="90000"/>
              </a:lnSpc>
              <a:spcBef>
                <a:spcPts val="533"/>
              </a:spcBef>
              <a:spcAft>
                <a:spcPts val="0"/>
              </a:spcAft>
              <a:buSzPts val="1500"/>
              <a:buNone/>
              <a:defRPr sz="2000" b="1"/>
            </a:lvl2pPr>
            <a:lvl3pPr marL="1828709" lvl="2" indent="-304784" algn="l">
              <a:lnSpc>
                <a:spcPct val="90000"/>
              </a:lnSpc>
              <a:spcBef>
                <a:spcPts val="533"/>
              </a:spcBef>
              <a:spcAft>
                <a:spcPts val="0"/>
              </a:spcAft>
              <a:buSzPts val="1400"/>
              <a:buNone/>
              <a:defRPr sz="1867" b="1"/>
            </a:lvl3pPr>
            <a:lvl4pPr marL="2438278" lvl="3" indent="-304784" algn="l">
              <a:lnSpc>
                <a:spcPct val="90000"/>
              </a:lnSpc>
              <a:spcBef>
                <a:spcPts val="533"/>
              </a:spcBef>
              <a:spcAft>
                <a:spcPts val="0"/>
              </a:spcAft>
              <a:buSzPts val="1200"/>
              <a:buNone/>
              <a:defRPr sz="1600" b="1"/>
            </a:lvl4pPr>
            <a:lvl5pPr marL="3047848" lvl="4" indent="-304784" algn="l">
              <a:lnSpc>
                <a:spcPct val="90000"/>
              </a:lnSpc>
              <a:spcBef>
                <a:spcPts val="533"/>
              </a:spcBef>
              <a:spcAft>
                <a:spcPts val="0"/>
              </a:spcAft>
              <a:buSzPts val="1200"/>
              <a:buNone/>
              <a:defRPr sz="1600" b="1"/>
            </a:lvl5pPr>
            <a:lvl6pPr marL="3657418" lvl="5" indent="-304784" algn="l">
              <a:lnSpc>
                <a:spcPct val="90000"/>
              </a:lnSpc>
              <a:spcBef>
                <a:spcPts val="533"/>
              </a:spcBef>
              <a:spcAft>
                <a:spcPts val="0"/>
              </a:spcAft>
              <a:buClr>
                <a:schemeClr val="dk1"/>
              </a:buClr>
              <a:buSzPts val="1200"/>
              <a:buNone/>
              <a:defRPr sz="1600" b="1"/>
            </a:lvl6pPr>
            <a:lvl7pPr marL="4266987" lvl="6" indent="-304784" algn="l">
              <a:lnSpc>
                <a:spcPct val="90000"/>
              </a:lnSpc>
              <a:spcBef>
                <a:spcPts val="533"/>
              </a:spcBef>
              <a:spcAft>
                <a:spcPts val="0"/>
              </a:spcAft>
              <a:buClr>
                <a:schemeClr val="dk1"/>
              </a:buClr>
              <a:buSzPts val="1200"/>
              <a:buNone/>
              <a:defRPr sz="1600" b="1"/>
            </a:lvl7pPr>
            <a:lvl8pPr marL="4876557" lvl="7" indent="-304784" algn="l">
              <a:lnSpc>
                <a:spcPct val="90000"/>
              </a:lnSpc>
              <a:spcBef>
                <a:spcPts val="533"/>
              </a:spcBef>
              <a:spcAft>
                <a:spcPts val="0"/>
              </a:spcAft>
              <a:buClr>
                <a:schemeClr val="dk1"/>
              </a:buClr>
              <a:buSzPts val="1200"/>
              <a:buNone/>
              <a:defRPr sz="1600" b="1"/>
            </a:lvl8pPr>
            <a:lvl9pPr marL="5486126" lvl="8" indent="-304784" algn="l">
              <a:lnSpc>
                <a:spcPct val="90000"/>
              </a:lnSpc>
              <a:spcBef>
                <a:spcPts val="533"/>
              </a:spcBef>
              <a:spcAft>
                <a:spcPts val="0"/>
              </a:spcAft>
              <a:buClr>
                <a:schemeClr val="dk1"/>
              </a:buClr>
              <a:buSzPts val="1200"/>
              <a:buNone/>
              <a:defRPr sz="1600" b="1"/>
            </a:lvl9pPr>
          </a:lstStyle>
          <a:p>
            <a:endParaRPr/>
          </a:p>
        </p:txBody>
      </p:sp>
      <p:sp>
        <p:nvSpPr>
          <p:cNvPr id="71" name="Google Shape;71;p17"/>
          <p:cNvSpPr txBox="1">
            <a:spLocks noGrp="1"/>
          </p:cNvSpPr>
          <p:nvPr>
            <p:ph type="body" idx="3"/>
          </p:nvPr>
        </p:nvSpPr>
        <p:spPr>
          <a:xfrm>
            <a:off x="318500" y="1825625"/>
            <a:ext cx="9486800" cy="4351200"/>
          </a:xfrm>
          <a:prstGeom prst="rect">
            <a:avLst/>
          </a:prstGeom>
          <a:noFill/>
          <a:ln>
            <a:noFill/>
          </a:ln>
        </p:spPr>
        <p:txBody>
          <a:bodyPr spcFirstLastPara="1" wrap="square" lIns="68575" tIns="34275" rIns="68575" bIns="34275" anchor="t" anchorCtr="0">
            <a:noAutofit/>
          </a:bodyPr>
          <a:lstStyle>
            <a:lvl1pPr marL="609570" lvl="0" indent="-482576" algn="l">
              <a:lnSpc>
                <a:spcPct val="100000"/>
              </a:lnSpc>
              <a:spcBef>
                <a:spcPts val="1067"/>
              </a:spcBef>
              <a:spcAft>
                <a:spcPts val="0"/>
              </a:spcAft>
              <a:buSzPts val="2100"/>
              <a:buFont typeface="NTR"/>
              <a:buChar char="–"/>
              <a:defRPr>
                <a:solidFill>
                  <a:srgbClr val="235AA1"/>
                </a:solidFill>
              </a:defRPr>
            </a:lvl1pPr>
            <a:lvl2pPr marL="1219140" lvl="1" indent="-423312" algn="l">
              <a:lnSpc>
                <a:spcPct val="90000"/>
              </a:lnSpc>
              <a:spcBef>
                <a:spcPts val="533"/>
              </a:spcBef>
              <a:spcAft>
                <a:spcPts val="0"/>
              </a:spcAft>
              <a:buSzPts val="1400"/>
              <a:buChar char="•"/>
              <a:defRPr/>
            </a:lvl2pPr>
            <a:lvl3pPr marL="1828709" lvl="2" indent="-423312" algn="l">
              <a:lnSpc>
                <a:spcPct val="90000"/>
              </a:lnSpc>
              <a:spcBef>
                <a:spcPts val="533"/>
              </a:spcBef>
              <a:spcAft>
                <a:spcPts val="0"/>
              </a:spcAft>
              <a:buSzPts val="1400"/>
              <a:buChar char="•"/>
              <a:defRPr/>
            </a:lvl3pPr>
            <a:lvl4pPr marL="2438278" lvl="3" indent="-423312" algn="l">
              <a:lnSpc>
                <a:spcPct val="90000"/>
              </a:lnSpc>
              <a:spcBef>
                <a:spcPts val="533"/>
              </a:spcBef>
              <a:spcAft>
                <a:spcPts val="0"/>
              </a:spcAft>
              <a:buSzPts val="1400"/>
              <a:buChar char="•"/>
              <a:defRPr/>
            </a:lvl4pPr>
            <a:lvl5pPr marL="3047848" lvl="4" indent="-423312" algn="l">
              <a:lnSpc>
                <a:spcPct val="90000"/>
              </a:lnSpc>
              <a:spcBef>
                <a:spcPts val="533"/>
              </a:spcBef>
              <a:spcAft>
                <a:spcPts val="0"/>
              </a:spcAft>
              <a:buSzPts val="1400"/>
              <a:buChar char="•"/>
              <a:defRPr/>
            </a:lvl5pPr>
            <a:lvl6pPr marL="3657418" lvl="5" indent="-423312" algn="l">
              <a:lnSpc>
                <a:spcPct val="90000"/>
              </a:lnSpc>
              <a:spcBef>
                <a:spcPts val="533"/>
              </a:spcBef>
              <a:spcAft>
                <a:spcPts val="0"/>
              </a:spcAft>
              <a:buClr>
                <a:schemeClr val="dk1"/>
              </a:buClr>
              <a:buSzPts val="1400"/>
              <a:buChar char="•"/>
              <a:defRPr/>
            </a:lvl6pPr>
            <a:lvl7pPr marL="4266987" lvl="6" indent="-423312" algn="l">
              <a:lnSpc>
                <a:spcPct val="90000"/>
              </a:lnSpc>
              <a:spcBef>
                <a:spcPts val="533"/>
              </a:spcBef>
              <a:spcAft>
                <a:spcPts val="0"/>
              </a:spcAft>
              <a:buClr>
                <a:schemeClr val="dk1"/>
              </a:buClr>
              <a:buSzPts val="1400"/>
              <a:buChar char="•"/>
              <a:defRPr/>
            </a:lvl7pPr>
            <a:lvl8pPr marL="4876557" lvl="7" indent="-423312" algn="l">
              <a:lnSpc>
                <a:spcPct val="90000"/>
              </a:lnSpc>
              <a:spcBef>
                <a:spcPts val="533"/>
              </a:spcBef>
              <a:spcAft>
                <a:spcPts val="0"/>
              </a:spcAft>
              <a:buClr>
                <a:schemeClr val="dk1"/>
              </a:buClr>
              <a:buSzPts val="1400"/>
              <a:buChar char="•"/>
              <a:defRPr/>
            </a:lvl8pPr>
            <a:lvl9pPr marL="5486126" lvl="8" indent="-423312"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055309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Section Divider 3">
  <p:cSld name="1_Section Divider 3">
    <p:bg>
      <p:bgPr>
        <a:solidFill>
          <a:schemeClr val="accent3"/>
        </a:solidFill>
        <a:effectLst/>
      </p:bgPr>
    </p:bg>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323851" y="1615440"/>
            <a:ext cx="5904400" cy="24896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1"/>
              </a:buClr>
              <a:buSzPts val="4500"/>
              <a:buFont typeface="Calibri"/>
              <a:buNone/>
              <a:defRPr sz="6000" b="0" i="0">
                <a:solidFill>
                  <a:schemeClr val="lt1"/>
                </a:solidFill>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19"/>
          <p:cNvSpPr txBox="1">
            <a:spLocks noGrp="1"/>
          </p:cNvSpPr>
          <p:nvPr>
            <p:ph type="body" idx="1"/>
          </p:nvPr>
        </p:nvSpPr>
        <p:spPr>
          <a:xfrm>
            <a:off x="6577012" y="2522539"/>
            <a:ext cx="5291200" cy="3970400"/>
          </a:xfrm>
          <a:prstGeom prst="rect">
            <a:avLst/>
          </a:prstGeom>
          <a:noFill/>
          <a:ln>
            <a:noFill/>
          </a:ln>
        </p:spPr>
        <p:txBody>
          <a:bodyPr spcFirstLastPara="1" wrap="square" lIns="0" tIns="0" rIns="0" bIns="0" anchor="t" anchorCtr="0">
            <a:noAutofit/>
          </a:bodyPr>
          <a:lstStyle>
            <a:lvl1pPr marL="609585" lvl="0" indent="-304792" algn="r">
              <a:lnSpc>
                <a:spcPct val="90000"/>
              </a:lnSpc>
              <a:spcBef>
                <a:spcPts val="1067"/>
              </a:spcBef>
              <a:spcAft>
                <a:spcPts val="0"/>
              </a:spcAft>
              <a:buClr>
                <a:schemeClr val="accent5"/>
              </a:buClr>
              <a:buSzPts val="24600"/>
              <a:buNone/>
              <a:defRPr sz="32799" b="1" i="0">
                <a:solidFill>
                  <a:schemeClr val="accent5"/>
                </a:solidFill>
                <a:latin typeface="Arial"/>
                <a:ea typeface="Arial"/>
                <a:cs typeface="Arial"/>
                <a:sym typeface="Arial"/>
              </a:defRPr>
            </a:lvl1pPr>
            <a:lvl2pPr marL="1219170" lvl="1" indent="-304792" algn="l">
              <a:lnSpc>
                <a:spcPct val="90000"/>
              </a:lnSpc>
              <a:spcBef>
                <a:spcPts val="533"/>
              </a:spcBef>
              <a:spcAft>
                <a:spcPts val="0"/>
              </a:spcAft>
              <a:buClr>
                <a:schemeClr val="dk2"/>
              </a:buClr>
              <a:buSzPts val="24600"/>
              <a:buNone/>
              <a:defRPr sz="32799" b="1" i="0">
                <a:latin typeface="Arial"/>
                <a:ea typeface="Arial"/>
                <a:cs typeface="Arial"/>
                <a:sym typeface="Arial"/>
              </a:defRPr>
            </a:lvl2pPr>
            <a:lvl3pPr marL="1828754" lvl="2" indent="-304792" algn="l">
              <a:lnSpc>
                <a:spcPct val="90000"/>
              </a:lnSpc>
              <a:spcBef>
                <a:spcPts val="533"/>
              </a:spcBef>
              <a:spcAft>
                <a:spcPts val="0"/>
              </a:spcAft>
              <a:buClr>
                <a:schemeClr val="dk2"/>
              </a:buClr>
              <a:buSzPts val="24600"/>
              <a:buNone/>
              <a:defRPr sz="32799" b="1" i="0">
                <a:latin typeface="Arial"/>
                <a:ea typeface="Arial"/>
                <a:cs typeface="Arial"/>
                <a:sym typeface="Arial"/>
              </a:defRPr>
            </a:lvl3pPr>
            <a:lvl4pPr marL="2438339" lvl="3" indent="-304792" algn="l">
              <a:lnSpc>
                <a:spcPct val="90000"/>
              </a:lnSpc>
              <a:spcBef>
                <a:spcPts val="533"/>
              </a:spcBef>
              <a:spcAft>
                <a:spcPts val="0"/>
              </a:spcAft>
              <a:buClr>
                <a:schemeClr val="dk2"/>
              </a:buClr>
              <a:buSzPts val="24600"/>
              <a:buNone/>
              <a:defRPr sz="32799" b="1" i="0">
                <a:latin typeface="Arial"/>
                <a:ea typeface="Arial"/>
                <a:cs typeface="Arial"/>
                <a:sym typeface="Arial"/>
              </a:defRPr>
            </a:lvl4pPr>
            <a:lvl5pPr marL="3047924" lvl="4" indent="-304792" algn="l">
              <a:lnSpc>
                <a:spcPct val="90000"/>
              </a:lnSpc>
              <a:spcBef>
                <a:spcPts val="533"/>
              </a:spcBef>
              <a:spcAft>
                <a:spcPts val="0"/>
              </a:spcAft>
              <a:buClr>
                <a:schemeClr val="dk2"/>
              </a:buClr>
              <a:buSzPts val="24600"/>
              <a:buNone/>
              <a:defRPr sz="32799" b="1" i="0">
                <a:latin typeface="Arial"/>
                <a:ea typeface="Arial"/>
                <a:cs typeface="Arial"/>
                <a:sym typeface="Aria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661908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6EBAE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7BB4FC-DFD2-D996-56CA-57603337A393}"/>
              </a:ext>
            </a:extLst>
          </p:cNvPr>
          <p:cNvPicPr>
            <a:picLocks noChangeAspect="1"/>
          </p:cNvPicPr>
          <p:nvPr userDrawn="1"/>
        </p:nvPicPr>
        <p:blipFill>
          <a:blip r:embed="rId2"/>
          <a:srcRect/>
          <a:stretch/>
        </p:blipFill>
        <p:spPr>
          <a:xfrm>
            <a:off x="3174" y="929"/>
            <a:ext cx="12188825" cy="6857928"/>
          </a:xfrm>
          <a:prstGeom prst="rect">
            <a:avLst/>
          </a:prstGeom>
        </p:spPr>
      </p:pic>
      <p:sp>
        <p:nvSpPr>
          <p:cNvPr id="2" name="Title 1">
            <a:extLst>
              <a:ext uri="{FF2B5EF4-FFF2-40B4-BE49-F238E27FC236}">
                <a16:creationId xmlns:a16="http://schemas.microsoft.com/office/drawing/2014/main" id="{B05729D8-8AAC-910E-DC89-63E23EA993D4}"/>
              </a:ext>
            </a:extLst>
          </p:cNvPr>
          <p:cNvSpPr>
            <a:spLocks noGrp="1"/>
          </p:cNvSpPr>
          <p:nvPr>
            <p:ph type="ctrTitle" hasCustomPrompt="1"/>
          </p:nvPr>
        </p:nvSpPr>
        <p:spPr>
          <a:xfrm>
            <a:off x="452194" y="1613390"/>
            <a:ext cx="8532229" cy="826477"/>
          </a:xfrm>
        </p:spPr>
        <p:txBody>
          <a:bodyPr anchor="t"/>
          <a:lstStyle>
            <a:lvl1pPr algn="l">
              <a:defRPr sz="60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Title</a:t>
            </a:r>
            <a:endParaRPr lang="en-US"/>
          </a:p>
        </p:txBody>
      </p:sp>
      <p:sp>
        <p:nvSpPr>
          <p:cNvPr id="3" name="Subtitle 2">
            <a:extLst>
              <a:ext uri="{FF2B5EF4-FFF2-40B4-BE49-F238E27FC236}">
                <a16:creationId xmlns:a16="http://schemas.microsoft.com/office/drawing/2014/main" id="{A696C1B5-3948-1E32-50FB-D51161353A8C}"/>
              </a:ext>
            </a:extLst>
          </p:cNvPr>
          <p:cNvSpPr>
            <a:spLocks noGrp="1"/>
          </p:cNvSpPr>
          <p:nvPr>
            <p:ph type="subTitle" idx="1"/>
          </p:nvPr>
        </p:nvSpPr>
        <p:spPr>
          <a:xfrm>
            <a:off x="440471" y="2784014"/>
            <a:ext cx="8543952" cy="1269243"/>
          </a:xfrm>
        </p:spPr>
        <p:txBody>
          <a:bodyPr/>
          <a:lstStyle>
            <a:lvl1pPr marL="0" indent="0" algn="l">
              <a:buNone/>
              <a:defRPr sz="2400">
                <a:solidFill>
                  <a:srgbClr val="0037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802693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44173A9-27A8-EF00-DE22-00F0B22861E2}"/>
              </a:ext>
            </a:extLst>
          </p:cNvPr>
          <p:cNvSpPr>
            <a:spLocks noGrp="1"/>
          </p:cNvSpPr>
          <p:nvPr>
            <p:ph type="ftr" sz="quarter" idx="11"/>
          </p:nvPr>
        </p:nvSpPr>
        <p:spPr>
          <a:xfrm>
            <a:off x="-822960" y="6356351"/>
            <a:ext cx="4114800" cy="365125"/>
          </a:xfrm>
        </p:spPr>
        <p:txBody>
          <a:bodyPr/>
          <a:lstStyle>
            <a:lvl1pPr>
              <a:defRPr sz="1100">
                <a:solidFill>
                  <a:srgbClr val="2C5666"/>
                </a:solidFill>
                <a:latin typeface="Acumin Pro" panose="020B0504020202020204" pitchFamily="34" charset="0"/>
              </a:defRPr>
            </a:lvl1pPr>
          </a:lstStyle>
          <a:p>
            <a:r>
              <a:rPr lang="en-GB"/>
              <a:t>Presentation Title</a:t>
            </a:r>
          </a:p>
        </p:txBody>
      </p:sp>
      <p:sp>
        <p:nvSpPr>
          <p:cNvPr id="4" name="Slide Number Placeholder 3">
            <a:extLst>
              <a:ext uri="{FF2B5EF4-FFF2-40B4-BE49-F238E27FC236}">
                <a16:creationId xmlns:a16="http://schemas.microsoft.com/office/drawing/2014/main" id="{A20AF0C8-1416-2C03-325D-6B11972E1F72}"/>
              </a:ext>
            </a:extLst>
          </p:cNvPr>
          <p:cNvSpPr>
            <a:spLocks noGrp="1"/>
          </p:cNvSpPr>
          <p:nvPr>
            <p:ph type="sldNum" sz="quarter" idx="12"/>
          </p:nvPr>
        </p:nvSpPr>
        <p:spPr>
          <a:xfrm>
            <a:off x="-2026920" y="6356986"/>
            <a:ext cx="2743200" cy="365125"/>
          </a:xfrm>
        </p:spPr>
        <p:txBody>
          <a:bodyPr/>
          <a:lstStyle>
            <a:lvl1pPr>
              <a:defRPr sz="1100">
                <a:solidFill>
                  <a:srgbClr val="2C5666"/>
                </a:solidFill>
                <a:latin typeface="Acumin Pro" panose="020B0504020202020204" pitchFamily="34" charset="0"/>
                <a:cs typeface="Arabic Typesetting" panose="03020402040406030203" pitchFamily="66" charset="-78"/>
              </a:defRPr>
            </a:lvl1pPr>
          </a:lstStyle>
          <a:p>
            <a:fld id="{6E92DCB0-289B-40D9-9E8F-8114F63EB51D}" type="slidenum">
              <a:rPr lang="en-GB" smtClean="0"/>
              <a:pPr/>
              <a:t>‹#›</a:t>
            </a:fld>
            <a:endParaRPr lang="en-GB"/>
          </a:p>
        </p:txBody>
      </p:sp>
    </p:spTree>
    <p:extLst>
      <p:ext uri="{BB962C8B-B14F-4D97-AF65-F5344CB8AC3E}">
        <p14:creationId xmlns:p14="http://schemas.microsoft.com/office/powerpoint/2010/main" val="3951527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userDrawn="1">
  <p:cSld name="5_Title slide">
    <p:spTree>
      <p:nvGrpSpPr>
        <p:cNvPr id="1" name="Shape 9"/>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963470D-2AE5-AEE0-B513-E10C103632A0}"/>
              </a:ext>
            </a:extLst>
          </p:cNvPr>
          <p:cNvSpPr>
            <a:spLocks noGrp="1"/>
          </p:cNvSpPr>
          <p:nvPr>
            <p:ph type="pic" sz="quarter" idx="10"/>
          </p:nvPr>
        </p:nvSpPr>
        <p:spPr>
          <a:xfrm>
            <a:off x="7169011" y="1418255"/>
            <a:ext cx="4451965" cy="4411933"/>
          </a:xfrm>
          <a:prstGeom prst="teardrop">
            <a:avLst/>
          </a:prstGeom>
        </p:spPr>
        <p:txBody>
          <a:bodyPr/>
          <a:lstStyle/>
          <a:p>
            <a:endParaRPr lang="en-US"/>
          </a:p>
        </p:txBody>
      </p:sp>
    </p:spTree>
    <p:extLst>
      <p:ext uri="{BB962C8B-B14F-4D97-AF65-F5344CB8AC3E}">
        <p14:creationId xmlns:p14="http://schemas.microsoft.com/office/powerpoint/2010/main" val="4063702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_8">
  <p:cSld name="TITLE_8">
    <p:spTree>
      <p:nvGrpSpPr>
        <p:cNvPr id="1" name="Shape 136"/>
        <p:cNvGrpSpPr/>
        <p:nvPr/>
      </p:nvGrpSpPr>
      <p:grpSpPr>
        <a:xfrm>
          <a:off x="0" y="0"/>
          <a:ext cx="0" cy="0"/>
          <a:chOff x="0" y="0"/>
          <a:chExt cx="0" cy="0"/>
        </a:xfrm>
      </p:grpSpPr>
      <p:sp>
        <p:nvSpPr>
          <p:cNvPr id="137" name="Google Shape;137;p28"/>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38" name="Google Shape;138;p28"/>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9" name="Google Shape;139;p28"/>
          <p:cNvSpPr txBox="1">
            <a:spLocks noGrp="1"/>
          </p:cNvSpPr>
          <p:nvPr>
            <p:ph type="sldNum" idx="12"/>
          </p:nvPr>
        </p:nvSpPr>
        <p:spPr>
          <a:xfrm>
            <a:off x="11296611" y="6202207"/>
            <a:ext cx="731600" cy="461635"/>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44339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375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938EE2-D276-4412-6860-E1196BA85D47}"/>
              </a:ext>
            </a:extLst>
          </p:cNvPr>
          <p:cNvPicPr>
            <a:picLocks noChangeAspect="1"/>
          </p:cNvPicPr>
          <p:nvPr userDrawn="1"/>
        </p:nvPicPr>
        <p:blipFill>
          <a:blip r:embed="rId2"/>
          <a:srcRect/>
          <a:stretch/>
        </p:blipFill>
        <p:spPr>
          <a:xfrm>
            <a:off x="3174" y="929"/>
            <a:ext cx="12188825" cy="6857928"/>
          </a:xfrm>
          <a:prstGeom prst="rect">
            <a:avLst/>
          </a:prstGeom>
        </p:spPr>
      </p:pic>
      <p:sp>
        <p:nvSpPr>
          <p:cNvPr id="7" name="Title 1">
            <a:extLst>
              <a:ext uri="{FF2B5EF4-FFF2-40B4-BE49-F238E27FC236}">
                <a16:creationId xmlns:a16="http://schemas.microsoft.com/office/drawing/2014/main" id="{A09D0A75-C09C-310C-F8AE-46481174D394}"/>
              </a:ext>
            </a:extLst>
          </p:cNvPr>
          <p:cNvSpPr>
            <a:spLocks noGrp="1"/>
          </p:cNvSpPr>
          <p:nvPr>
            <p:ph type="ctrTitle" hasCustomPrompt="1"/>
          </p:nvPr>
        </p:nvSpPr>
        <p:spPr>
          <a:xfrm>
            <a:off x="452194" y="2775051"/>
            <a:ext cx="8532229" cy="826477"/>
          </a:xfrm>
        </p:spPr>
        <p:txBody>
          <a:bodyPr anchor="t">
            <a:noAutofit/>
          </a:bodyPr>
          <a:lstStyle>
            <a:lvl1pPr algn="l">
              <a:defRPr sz="4000" b="1" i="0">
                <a:solidFill>
                  <a:schemeClr val="bg1">
                    <a:lumMod val="9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GB"/>
              <a:t>Section heading</a:t>
            </a:r>
            <a:endParaRPr lang="en-US"/>
          </a:p>
        </p:txBody>
      </p:sp>
    </p:spTree>
    <p:extLst>
      <p:ext uri="{BB962C8B-B14F-4D97-AF65-F5344CB8AC3E}">
        <p14:creationId xmlns:p14="http://schemas.microsoft.com/office/powerpoint/2010/main" val="4058317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E2F1F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822636-D4DA-B3DF-A841-9D8859340874}"/>
              </a:ext>
            </a:extLst>
          </p:cNvPr>
          <p:cNvPicPr>
            <a:picLocks noChangeAspect="1"/>
          </p:cNvPicPr>
          <p:nvPr userDrawn="1"/>
        </p:nvPicPr>
        <p:blipFill>
          <a:blip r:embed="rId2"/>
          <a:srcRect/>
          <a:stretch/>
        </p:blipFill>
        <p:spPr>
          <a:xfrm>
            <a:off x="3174" y="929"/>
            <a:ext cx="12188825" cy="6857928"/>
          </a:xfrm>
          <a:prstGeom prst="rect">
            <a:avLst/>
          </a:prstGeom>
        </p:spPr>
      </p:pic>
      <p:sp>
        <p:nvSpPr>
          <p:cNvPr id="5" name="Title 1">
            <a:extLst>
              <a:ext uri="{FF2B5EF4-FFF2-40B4-BE49-F238E27FC236}">
                <a16:creationId xmlns:a16="http://schemas.microsoft.com/office/drawing/2014/main" id="{475E38E9-F1EB-8FAA-FD20-966CFD0E5A99}"/>
              </a:ext>
            </a:extLst>
          </p:cNvPr>
          <p:cNvSpPr>
            <a:spLocks noGrp="1"/>
          </p:cNvSpPr>
          <p:nvPr>
            <p:ph type="ctrTitle" hasCustomPrompt="1"/>
          </p:nvPr>
        </p:nvSpPr>
        <p:spPr>
          <a:xfrm>
            <a:off x="452194" y="2775051"/>
            <a:ext cx="8532229" cy="826477"/>
          </a:xfrm>
        </p:spPr>
        <p:txBody>
          <a:bodyPr anchor="t">
            <a:noAutofit/>
          </a:bodyPr>
          <a:lstStyle>
            <a:lvl1pPr algn="l">
              <a:defRPr sz="40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Section heading</a:t>
            </a:r>
            <a:endParaRPr lang="en-US"/>
          </a:p>
        </p:txBody>
      </p:sp>
    </p:spTree>
    <p:extLst>
      <p:ext uri="{BB962C8B-B14F-4D97-AF65-F5344CB8AC3E}">
        <p14:creationId xmlns:p14="http://schemas.microsoft.com/office/powerpoint/2010/main" val="190527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07C21-73E3-41B6-A6C8-E4A7298CE2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25F0-FBE3-B0A4-C7A3-3C46B75E9D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FE84468F-252F-17EF-BA58-A34EDB1C6C8C}"/>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0808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0BC5B3-BF7A-69E9-23E9-F2C734FB8DE2}"/>
              </a:ext>
            </a:extLst>
          </p:cNvPr>
          <p:cNvSpPr>
            <a:spLocks noGrp="1"/>
          </p:cNvSpPr>
          <p:nvPr>
            <p:ph sz="half" idx="1"/>
          </p:nvPr>
        </p:nvSpPr>
        <p:spPr>
          <a:xfrm>
            <a:off x="297951" y="1318848"/>
            <a:ext cx="5721849" cy="4858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FA0C32-5028-E813-2261-6215FC656B2B}"/>
              </a:ext>
            </a:extLst>
          </p:cNvPr>
          <p:cNvSpPr>
            <a:spLocks noGrp="1"/>
          </p:cNvSpPr>
          <p:nvPr>
            <p:ph sz="half" idx="2"/>
          </p:nvPr>
        </p:nvSpPr>
        <p:spPr>
          <a:xfrm>
            <a:off x="6172200" y="1318848"/>
            <a:ext cx="5684178" cy="4858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149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3166E2-C48B-C35C-FB67-C268F6FD8192}"/>
              </a:ext>
            </a:extLst>
          </p:cNvPr>
          <p:cNvSpPr>
            <a:spLocks noGrp="1"/>
          </p:cNvSpPr>
          <p:nvPr>
            <p:ph type="body" idx="1"/>
          </p:nvPr>
        </p:nvSpPr>
        <p:spPr>
          <a:xfrm>
            <a:off x="297951" y="1269207"/>
            <a:ext cx="5656322"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C546AF-8521-3DC1-A0A8-D06281CAECE9}"/>
              </a:ext>
            </a:extLst>
          </p:cNvPr>
          <p:cNvSpPr>
            <a:spLocks noGrp="1"/>
          </p:cNvSpPr>
          <p:nvPr>
            <p:ph sz="half" idx="2"/>
          </p:nvPr>
        </p:nvSpPr>
        <p:spPr>
          <a:xfrm>
            <a:off x="335622" y="2505075"/>
            <a:ext cx="566195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97FB1E-013B-63F6-8DA0-2D900ABA0171}"/>
              </a:ext>
            </a:extLst>
          </p:cNvPr>
          <p:cNvSpPr>
            <a:spLocks noGrp="1"/>
          </p:cNvSpPr>
          <p:nvPr>
            <p:ph type="body" sz="quarter" idx="3"/>
          </p:nvPr>
        </p:nvSpPr>
        <p:spPr>
          <a:xfrm>
            <a:off x="6172200" y="1269207"/>
            <a:ext cx="568417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5012DD-ED97-F42A-D7BA-3C6B4ED85024}"/>
              </a:ext>
            </a:extLst>
          </p:cNvPr>
          <p:cNvSpPr>
            <a:spLocks noGrp="1"/>
          </p:cNvSpPr>
          <p:nvPr>
            <p:ph sz="quarter" idx="4"/>
          </p:nvPr>
        </p:nvSpPr>
        <p:spPr>
          <a:xfrm>
            <a:off x="6172200" y="2505075"/>
            <a:ext cx="568417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FD10D5DD-4D73-29F6-F90D-B466D671A06E}"/>
              </a:ext>
            </a:extLst>
          </p:cNvPr>
          <p:cNvSpPr>
            <a:spLocks noGrp="1"/>
          </p:cNvSpPr>
          <p:nvPr>
            <p:ph type="title"/>
          </p:nvPr>
        </p:nvSpPr>
        <p:spPr>
          <a:xfrm>
            <a:off x="297951" y="365126"/>
            <a:ext cx="11558427" cy="487630"/>
          </a:xfrm>
        </p:spPr>
        <p:txBody>
          <a:bodyPr/>
          <a:lstStyle/>
          <a:p>
            <a:r>
              <a:rPr lang="en-US"/>
              <a:t>Click to edit Master title style</a:t>
            </a:r>
          </a:p>
        </p:txBody>
      </p:sp>
      <p:cxnSp>
        <p:nvCxnSpPr>
          <p:cNvPr id="11" name="Straight Connector 10">
            <a:extLst>
              <a:ext uri="{FF2B5EF4-FFF2-40B4-BE49-F238E27FC236}">
                <a16:creationId xmlns:a16="http://schemas.microsoft.com/office/drawing/2014/main" id="{AF8A79E2-F1B7-4752-A330-D3E49DBD892A}"/>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0961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0" y="1319213"/>
            <a:ext cx="5557227" cy="4857750"/>
          </a:xfrm>
        </p:spPr>
        <p:txBody>
          <a:bodyPr/>
          <a:lstStyle/>
          <a:p>
            <a:r>
              <a:rPr lang="en-US"/>
              <a:t>Click icon to add picture</a:t>
            </a:r>
          </a:p>
        </p:txBody>
      </p:sp>
      <p:sp>
        <p:nvSpPr>
          <p:cNvPr id="9" name="Text Placeholder 8">
            <a:extLst>
              <a:ext uri="{FF2B5EF4-FFF2-40B4-BE49-F238E27FC236}">
                <a16:creationId xmlns:a16="http://schemas.microsoft.com/office/drawing/2014/main" id="{48ADF647-9ED1-514C-39B8-1F19288EA615}"/>
              </a:ext>
            </a:extLst>
          </p:cNvPr>
          <p:cNvSpPr>
            <a:spLocks noGrp="1"/>
          </p:cNvSpPr>
          <p:nvPr>
            <p:ph type="body" sz="quarter" idx="11"/>
          </p:nvPr>
        </p:nvSpPr>
        <p:spPr>
          <a:xfrm>
            <a:off x="6096000" y="1319213"/>
            <a:ext cx="576103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488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0" y="1319213"/>
            <a:ext cx="5557227" cy="4857750"/>
          </a:xfrm>
        </p:spPr>
        <p:txBody>
          <a:bodyPr/>
          <a:lstStyle/>
          <a:p>
            <a:r>
              <a:rPr lang="en-US"/>
              <a:t>Click icon to add picture</a:t>
            </a:r>
          </a:p>
        </p:txBody>
      </p:sp>
      <p:sp>
        <p:nvSpPr>
          <p:cNvPr id="3" name="Picture Placeholder 5">
            <a:extLst>
              <a:ext uri="{FF2B5EF4-FFF2-40B4-BE49-F238E27FC236}">
                <a16:creationId xmlns:a16="http://schemas.microsoft.com/office/drawing/2014/main" id="{D0D36FCA-FAC3-950D-CB37-4FB1ECF0745A}"/>
              </a:ext>
            </a:extLst>
          </p:cNvPr>
          <p:cNvSpPr>
            <a:spLocks noGrp="1"/>
          </p:cNvSpPr>
          <p:nvPr>
            <p:ph type="pic" sz="quarter" idx="11"/>
          </p:nvPr>
        </p:nvSpPr>
        <p:spPr>
          <a:xfrm>
            <a:off x="6242050" y="1319213"/>
            <a:ext cx="5557227" cy="4857750"/>
          </a:xfrm>
        </p:spPr>
        <p:txBody>
          <a:bodyPr/>
          <a:lstStyle/>
          <a:p>
            <a:r>
              <a:rPr lang="en-US"/>
              <a:t>Click icon to add picture</a:t>
            </a:r>
          </a:p>
        </p:txBody>
      </p:sp>
    </p:spTree>
    <p:extLst>
      <p:ext uri="{BB962C8B-B14F-4D97-AF65-F5344CB8AC3E}">
        <p14:creationId xmlns:p14="http://schemas.microsoft.com/office/powerpoint/2010/main" val="3572500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7BE98E-6C12-8D00-1A1F-F788B35F5D91}"/>
              </a:ext>
            </a:extLst>
          </p:cNvPr>
          <p:cNvSpPr>
            <a:spLocks noGrp="1"/>
          </p:cNvSpPr>
          <p:nvPr>
            <p:ph type="title"/>
          </p:nvPr>
        </p:nvSpPr>
        <p:spPr>
          <a:xfrm>
            <a:off x="297951" y="365126"/>
            <a:ext cx="11558427" cy="48763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6C9EB8-853B-9B15-7DF0-7586BD04212E}"/>
              </a:ext>
            </a:extLst>
          </p:cNvPr>
          <p:cNvSpPr>
            <a:spLocks noGrp="1"/>
          </p:cNvSpPr>
          <p:nvPr>
            <p:ph type="body" idx="1"/>
          </p:nvPr>
        </p:nvSpPr>
        <p:spPr>
          <a:xfrm>
            <a:off x="297951" y="1335640"/>
            <a:ext cx="11558427" cy="48413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6471785"/>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49" r:id="rId3"/>
    <p:sldLayoutId id="2147483667" r:id="rId4"/>
    <p:sldLayoutId id="2147483650" r:id="rId5"/>
    <p:sldLayoutId id="2147483652" r:id="rId6"/>
    <p:sldLayoutId id="2147483653" r:id="rId7"/>
    <p:sldLayoutId id="2147483660" r:id="rId8"/>
    <p:sldLayoutId id="2147483661" r:id="rId9"/>
    <p:sldLayoutId id="2147483663" r:id="rId10"/>
    <p:sldLayoutId id="2147483662" r:id="rId11"/>
    <p:sldLayoutId id="2147483665" r:id="rId12"/>
    <p:sldLayoutId id="2147483654" r:id="rId13"/>
    <p:sldLayoutId id="2147483666" r:id="rId14"/>
    <p:sldLayoutId id="2147483655" r:id="rId15"/>
    <p:sldLayoutId id="2147483656" r:id="rId16"/>
    <p:sldLayoutId id="2147483668" r:id="rId17"/>
    <p:sldLayoutId id="2147483671" r:id="rId18"/>
    <p:sldLayoutId id="2147483672" r:id="rId19"/>
    <p:sldLayoutId id="2147483673" r:id="rId20"/>
    <p:sldLayoutId id="2147483674" r:id="rId21"/>
    <p:sldLayoutId id="2147483675" r:id="rId22"/>
  </p:sldLayoutIdLst>
  <p:txStyles>
    <p:titleStyle>
      <a:lvl1pPr algn="l" defTabSz="914400" rtl="0" eaLnBrk="1" latinLnBrk="0" hangingPunct="1">
        <a:lnSpc>
          <a:spcPct val="90000"/>
        </a:lnSpc>
        <a:spcBef>
          <a:spcPct val="0"/>
        </a:spcBef>
        <a:buNone/>
        <a:defRPr sz="3600" b="0" u="none" kern="1200">
          <a:solidFill>
            <a:srgbClr val="006EB6"/>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75B"/>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EB6"/>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6" Type="http://schemas.openxmlformats.org/officeDocument/2006/relationships/customXml" Target="../ink/ink19.xml"/><Relationship Id="rId21" Type="http://schemas.openxmlformats.org/officeDocument/2006/relationships/customXml" Target="../ink/ink15.xml"/><Relationship Id="rId42" Type="http://schemas.openxmlformats.org/officeDocument/2006/relationships/image" Target="../media/image13.png"/><Relationship Id="rId47" Type="http://schemas.openxmlformats.org/officeDocument/2006/relationships/customXml" Target="../ink/ink35.xml"/><Relationship Id="rId63" Type="http://schemas.openxmlformats.org/officeDocument/2006/relationships/customXml" Target="../ink/ink46.xml"/><Relationship Id="rId68" Type="http://schemas.openxmlformats.org/officeDocument/2006/relationships/customXml" Target="../ink/ink50.xml"/><Relationship Id="rId16" Type="http://schemas.openxmlformats.org/officeDocument/2006/relationships/customXml" Target="../ink/ink11.xml"/><Relationship Id="rId11" Type="http://schemas.openxmlformats.org/officeDocument/2006/relationships/customXml" Target="../ink/ink6.xml"/><Relationship Id="rId24" Type="http://schemas.openxmlformats.org/officeDocument/2006/relationships/customXml" Target="../ink/ink17.xml"/><Relationship Id="rId32" Type="http://schemas.openxmlformats.org/officeDocument/2006/relationships/customXml" Target="../ink/ink24.xml"/><Relationship Id="rId37" Type="http://schemas.openxmlformats.org/officeDocument/2006/relationships/customXml" Target="../ink/ink28.xml"/><Relationship Id="rId40" Type="http://schemas.openxmlformats.org/officeDocument/2006/relationships/image" Target="../media/image12.png"/><Relationship Id="rId45" Type="http://schemas.openxmlformats.org/officeDocument/2006/relationships/image" Target="../media/image14.png"/><Relationship Id="rId53" Type="http://schemas.openxmlformats.org/officeDocument/2006/relationships/image" Target="../media/image16.png"/><Relationship Id="rId58" Type="http://schemas.openxmlformats.org/officeDocument/2006/relationships/customXml" Target="../ink/ink42.xml"/><Relationship Id="rId66" Type="http://schemas.openxmlformats.org/officeDocument/2006/relationships/customXml" Target="../ink/ink48.xml"/><Relationship Id="rId74" Type="http://schemas.openxmlformats.org/officeDocument/2006/relationships/image" Target="../media/image24.png"/><Relationship Id="rId5" Type="http://schemas.openxmlformats.org/officeDocument/2006/relationships/customXml" Target="../ink/ink1.xml"/><Relationship Id="rId61" Type="http://schemas.openxmlformats.org/officeDocument/2006/relationships/customXml" Target="../ink/ink44.xml"/><Relationship Id="rId19" Type="http://schemas.openxmlformats.org/officeDocument/2006/relationships/customXml" Target="../ink/ink13.xml"/><Relationship Id="rId14" Type="http://schemas.openxmlformats.org/officeDocument/2006/relationships/customXml" Target="../ink/ink9.xml"/><Relationship Id="rId22" Type="http://schemas.openxmlformats.org/officeDocument/2006/relationships/customXml" Target="../ink/ink16.xml"/><Relationship Id="rId27" Type="http://schemas.openxmlformats.org/officeDocument/2006/relationships/image" Target="../media/image100.png"/><Relationship Id="rId30" Type="http://schemas.openxmlformats.org/officeDocument/2006/relationships/customXml" Target="../ink/ink22.xml"/><Relationship Id="rId35" Type="http://schemas.openxmlformats.org/officeDocument/2006/relationships/customXml" Target="../ink/ink27.xml"/><Relationship Id="rId43" Type="http://schemas.openxmlformats.org/officeDocument/2006/relationships/customXml" Target="../ink/ink32.xml"/><Relationship Id="rId48" Type="http://schemas.openxmlformats.org/officeDocument/2006/relationships/image" Target="../media/image15.png"/><Relationship Id="rId56" Type="http://schemas.openxmlformats.org/officeDocument/2006/relationships/customXml" Target="../ink/ink41.xml"/><Relationship Id="rId64" Type="http://schemas.openxmlformats.org/officeDocument/2006/relationships/customXml" Target="../ink/ink47.xml"/><Relationship Id="rId69" Type="http://schemas.openxmlformats.org/officeDocument/2006/relationships/customXml" Target="../ink/ink51.xml"/><Relationship Id="rId77" Type="http://schemas.openxmlformats.org/officeDocument/2006/relationships/customXml" Target="../ink/ink54.xml"/><Relationship Id="rId8" Type="http://schemas.openxmlformats.org/officeDocument/2006/relationships/customXml" Target="../ink/ink3.xml"/><Relationship Id="rId51" Type="http://schemas.openxmlformats.org/officeDocument/2006/relationships/customXml" Target="../ink/ink38.xml"/><Relationship Id="rId72" Type="http://schemas.openxmlformats.org/officeDocument/2006/relationships/image" Target="../media/image10.png"/><Relationship Id="rId3" Type="http://schemas.openxmlformats.org/officeDocument/2006/relationships/image" Target="../media/image8.png"/><Relationship Id="rId12" Type="http://schemas.openxmlformats.org/officeDocument/2006/relationships/customXml" Target="../ink/ink7.xml"/><Relationship Id="rId17" Type="http://schemas.openxmlformats.org/officeDocument/2006/relationships/image" Target="../media/image80.png"/><Relationship Id="rId25" Type="http://schemas.openxmlformats.org/officeDocument/2006/relationships/customXml" Target="../ink/ink18.xml"/><Relationship Id="rId33" Type="http://schemas.openxmlformats.org/officeDocument/2006/relationships/customXml" Target="../ink/ink25.xml"/><Relationship Id="rId38" Type="http://schemas.openxmlformats.org/officeDocument/2006/relationships/customXml" Target="../ink/ink29.xml"/><Relationship Id="rId46" Type="http://schemas.openxmlformats.org/officeDocument/2006/relationships/customXml" Target="../ink/ink34.xml"/><Relationship Id="rId59" Type="http://schemas.openxmlformats.org/officeDocument/2006/relationships/customXml" Target="../ink/ink43.xml"/><Relationship Id="rId67" Type="http://schemas.openxmlformats.org/officeDocument/2006/relationships/customXml" Target="../ink/ink49.xml"/><Relationship Id="rId20" Type="http://schemas.openxmlformats.org/officeDocument/2006/relationships/customXml" Target="../ink/ink14.xml"/><Relationship Id="rId41" Type="http://schemas.openxmlformats.org/officeDocument/2006/relationships/customXml" Target="../ink/ink31.xml"/><Relationship Id="rId54" Type="http://schemas.openxmlformats.org/officeDocument/2006/relationships/customXml" Target="../ink/ink40.xml"/><Relationship Id="rId62" Type="http://schemas.openxmlformats.org/officeDocument/2006/relationships/customXml" Target="../ink/ink45.xml"/><Relationship Id="rId70" Type="http://schemas.openxmlformats.org/officeDocument/2006/relationships/image" Target="../media/image21.png"/><Relationship Id="rId75" Type="http://schemas.openxmlformats.org/officeDocument/2006/relationships/customXml" Target="../ink/ink53.xml"/><Relationship Id="rId1" Type="http://schemas.openxmlformats.org/officeDocument/2006/relationships/slideLayout" Target="../slideLayouts/slideLayout5.xml"/><Relationship Id="rId6" Type="http://schemas.openxmlformats.org/officeDocument/2006/relationships/image" Target="../media/image70.png"/><Relationship Id="rId15" Type="http://schemas.openxmlformats.org/officeDocument/2006/relationships/customXml" Target="../ink/ink10.xml"/><Relationship Id="rId23" Type="http://schemas.openxmlformats.org/officeDocument/2006/relationships/image" Target="../media/image90.png"/><Relationship Id="rId28" Type="http://schemas.openxmlformats.org/officeDocument/2006/relationships/customXml" Target="../ink/ink20.xml"/><Relationship Id="rId36" Type="http://schemas.openxmlformats.org/officeDocument/2006/relationships/image" Target="../media/image110.png"/><Relationship Id="rId49" Type="http://schemas.openxmlformats.org/officeDocument/2006/relationships/customXml" Target="../ink/ink36.xml"/><Relationship Id="rId57" Type="http://schemas.openxmlformats.org/officeDocument/2006/relationships/image" Target="../media/image18.png"/><Relationship Id="rId10" Type="http://schemas.openxmlformats.org/officeDocument/2006/relationships/customXml" Target="../ink/ink5.xml"/><Relationship Id="rId31" Type="http://schemas.openxmlformats.org/officeDocument/2006/relationships/customXml" Target="../ink/ink23.xml"/><Relationship Id="rId44" Type="http://schemas.openxmlformats.org/officeDocument/2006/relationships/customXml" Target="../ink/ink33.xml"/><Relationship Id="rId52" Type="http://schemas.openxmlformats.org/officeDocument/2006/relationships/customXml" Target="../ink/ink39.xml"/><Relationship Id="rId60" Type="http://schemas.openxmlformats.org/officeDocument/2006/relationships/image" Target="../media/image19.png"/><Relationship Id="rId65" Type="http://schemas.openxmlformats.org/officeDocument/2006/relationships/image" Target="../media/image20.png"/><Relationship Id="rId73" Type="http://schemas.openxmlformats.org/officeDocument/2006/relationships/customXml" Target="../ink/ink52.xml"/><Relationship Id="rId78" Type="http://schemas.openxmlformats.org/officeDocument/2006/relationships/image" Target="../media/image26.png"/><Relationship Id="rId4" Type="http://schemas.openxmlformats.org/officeDocument/2006/relationships/hyperlink" Target="https://stats.gov.wales/en-GB/82d9faea-b515-41cd-aedb-8f4594f66ce5/filtered/94yu3cpjv91a?page_size=100" TargetMode="External"/><Relationship Id="rId9" Type="http://schemas.openxmlformats.org/officeDocument/2006/relationships/customXml" Target="../ink/ink4.xml"/><Relationship Id="rId13" Type="http://schemas.openxmlformats.org/officeDocument/2006/relationships/customXml" Target="../ink/ink8.xml"/><Relationship Id="rId18" Type="http://schemas.openxmlformats.org/officeDocument/2006/relationships/customXml" Target="../ink/ink12.xml"/><Relationship Id="rId39" Type="http://schemas.openxmlformats.org/officeDocument/2006/relationships/customXml" Target="../ink/ink30.xml"/><Relationship Id="rId34" Type="http://schemas.openxmlformats.org/officeDocument/2006/relationships/customXml" Target="../ink/ink26.xml"/><Relationship Id="rId50" Type="http://schemas.openxmlformats.org/officeDocument/2006/relationships/customXml" Target="../ink/ink37.xml"/><Relationship Id="rId55" Type="http://schemas.openxmlformats.org/officeDocument/2006/relationships/image" Target="../media/image17.png"/><Relationship Id="rId76" Type="http://schemas.openxmlformats.org/officeDocument/2006/relationships/image" Target="../media/image25.png"/><Relationship Id="rId7" Type="http://schemas.openxmlformats.org/officeDocument/2006/relationships/customXml" Target="../ink/ink2.xml"/><Relationship Id="rId71" Type="http://schemas.openxmlformats.org/officeDocument/2006/relationships/image" Target="../media/image9.png"/><Relationship Id="rId2" Type="http://schemas.openxmlformats.org/officeDocument/2006/relationships/notesSlide" Target="../notesSlides/notesSlide5.xml"/><Relationship Id="rId29" Type="http://schemas.openxmlformats.org/officeDocument/2006/relationships/customXml" Target="../ink/ink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AB4A-53F5-F1DC-4670-950897FDCB2A}"/>
              </a:ext>
            </a:extLst>
          </p:cNvPr>
          <p:cNvSpPr>
            <a:spLocks noGrp="1"/>
          </p:cNvSpPr>
          <p:nvPr>
            <p:ph type="ctrTitle"/>
          </p:nvPr>
        </p:nvSpPr>
        <p:spPr>
          <a:xfrm>
            <a:off x="244377" y="1113760"/>
            <a:ext cx="7748830" cy="2638842"/>
          </a:xfrm>
        </p:spPr>
        <p:txBody>
          <a:bodyPr>
            <a:noAutofit/>
          </a:bodyPr>
          <a:lstStyle/>
          <a:p>
            <a:br>
              <a:rPr lang="en-US" sz="4000" dirty="0">
                <a:latin typeface="Verdana"/>
                <a:ea typeface="Verdana"/>
              </a:rPr>
            </a:br>
            <a:r>
              <a:rPr lang="en-US" sz="4000" dirty="0">
                <a:latin typeface="Verdana"/>
                <a:ea typeface="Verdana"/>
              </a:rPr>
              <a:t>An Overview of the Future Direction of Mental Health Services in Wales</a:t>
            </a:r>
            <a:br>
              <a:rPr lang="en-US" sz="4000" dirty="0">
                <a:latin typeface="Verdana"/>
                <a:ea typeface="Verdana"/>
              </a:rPr>
            </a:br>
            <a:br>
              <a:rPr lang="en-US" sz="4000" dirty="0">
                <a:latin typeface="Verdana"/>
                <a:ea typeface="Verdana"/>
              </a:rPr>
            </a:br>
            <a:br>
              <a:rPr lang="en-US" sz="1600" b="0" dirty="0">
                <a:latin typeface="+mn-lt"/>
                <a:ea typeface="Verdana"/>
              </a:rPr>
            </a:br>
            <a:r>
              <a:rPr lang="en-US" sz="1400" b="0" dirty="0"/>
              <a:t>Dr Chris O’Connor, Clinical Lead, Strategic Programme for Mental Health</a:t>
            </a:r>
            <a:br>
              <a:rPr lang="en-US" sz="1400" b="0" dirty="0"/>
            </a:br>
            <a:r>
              <a:rPr lang="en-US" sz="1400" b="0" dirty="0"/>
              <a:t>NHS Wales Performance and Improvement</a:t>
            </a:r>
            <a:br>
              <a:rPr lang="en-US" sz="1400" b="0" dirty="0"/>
            </a:br>
            <a:br>
              <a:rPr lang="en-US" sz="1400" b="0" dirty="0"/>
            </a:br>
            <a:r>
              <a:rPr lang="en-US" sz="1400" b="0" dirty="0"/>
              <a:t>Swansea Bay University Health Board Development Session</a:t>
            </a:r>
            <a:br>
              <a:rPr lang="en-US" sz="1400" dirty="0"/>
            </a:br>
            <a:br>
              <a:rPr lang="en-US" sz="1400" dirty="0"/>
            </a:br>
            <a:br>
              <a:rPr lang="en-US" sz="1400" dirty="0"/>
            </a:br>
            <a:r>
              <a:rPr lang="en-US" sz="1400" b="0" dirty="0"/>
              <a:t>9</a:t>
            </a:r>
            <a:r>
              <a:rPr lang="en-US" sz="1400" b="0" baseline="30000" dirty="0"/>
              <a:t>th</a:t>
            </a:r>
            <a:r>
              <a:rPr lang="en-US" sz="1400" b="0" dirty="0"/>
              <a:t> June 2026</a:t>
            </a:r>
          </a:p>
        </p:txBody>
      </p:sp>
      <p:sp>
        <p:nvSpPr>
          <p:cNvPr id="5" name="Subtitle 4">
            <a:extLst>
              <a:ext uri="{FF2B5EF4-FFF2-40B4-BE49-F238E27FC236}">
                <a16:creationId xmlns:a16="http://schemas.microsoft.com/office/drawing/2014/main" id="{64BFE4A9-650B-47A0-0E91-A06B4F75D49A}"/>
              </a:ext>
            </a:extLst>
          </p:cNvPr>
          <p:cNvSpPr>
            <a:spLocks noGrp="1"/>
          </p:cNvSpPr>
          <p:nvPr>
            <p:ph type="subTitle" idx="1"/>
          </p:nvPr>
        </p:nvSpPr>
        <p:spPr>
          <a:xfrm>
            <a:off x="859571" y="7448438"/>
            <a:ext cx="8543952" cy="1269243"/>
          </a:xfrm>
        </p:spPr>
        <p:txBody>
          <a:bodyPr/>
          <a:lstStyle/>
          <a:p>
            <a:endParaRPr lang="en-GB" dirty="0"/>
          </a:p>
        </p:txBody>
      </p:sp>
    </p:spTree>
    <p:extLst>
      <p:ext uri="{BB962C8B-B14F-4D97-AF65-F5344CB8AC3E}">
        <p14:creationId xmlns:p14="http://schemas.microsoft.com/office/powerpoint/2010/main" val="3987029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19">
          <a:extLst>
            <a:ext uri="{FF2B5EF4-FFF2-40B4-BE49-F238E27FC236}">
              <a16:creationId xmlns:a16="http://schemas.microsoft.com/office/drawing/2014/main" id="{DDE3125B-30BC-BE4D-9AB6-672F3E4B1902}"/>
            </a:ext>
          </a:extLst>
        </p:cNvPr>
        <p:cNvGrpSpPr/>
        <p:nvPr/>
      </p:nvGrpSpPr>
      <p:grpSpPr>
        <a:xfrm>
          <a:off x="0" y="0"/>
          <a:ext cx="0" cy="0"/>
          <a:chOff x="0" y="0"/>
          <a:chExt cx="0" cy="0"/>
        </a:xfrm>
      </p:grpSpPr>
      <p:grpSp>
        <p:nvGrpSpPr>
          <p:cNvPr id="620" name="Google Shape;620;p49">
            <a:extLst>
              <a:ext uri="{FF2B5EF4-FFF2-40B4-BE49-F238E27FC236}">
                <a16:creationId xmlns:a16="http://schemas.microsoft.com/office/drawing/2014/main" id="{DD4B85CE-6D73-F0D5-0F24-A1E170AEC90E}"/>
              </a:ext>
            </a:extLst>
          </p:cNvPr>
          <p:cNvGrpSpPr/>
          <p:nvPr/>
        </p:nvGrpSpPr>
        <p:grpSpPr>
          <a:xfrm>
            <a:off x="0" y="4708"/>
            <a:ext cx="685821" cy="6853293"/>
            <a:chOff x="0" y="0"/>
            <a:chExt cx="270933" cy="2748225"/>
          </a:xfrm>
        </p:grpSpPr>
        <p:sp>
          <p:nvSpPr>
            <p:cNvPr id="621" name="Google Shape;621;p49">
              <a:extLst>
                <a:ext uri="{FF2B5EF4-FFF2-40B4-BE49-F238E27FC236}">
                  <a16:creationId xmlns:a16="http://schemas.microsoft.com/office/drawing/2014/main" id="{28DAFFED-EB65-165D-2ADB-4B6ABD620E58}"/>
                </a:ext>
              </a:extLst>
            </p:cNvPr>
            <p:cNvSpPr/>
            <p:nvPr/>
          </p:nvSpPr>
          <p:spPr>
            <a:xfrm>
              <a:off x="0" y="0"/>
              <a:ext cx="270933" cy="2748155"/>
            </a:xfrm>
            <a:custGeom>
              <a:avLst/>
              <a:gdLst/>
              <a:ahLst/>
              <a:cxnLst/>
              <a:rect l="l" t="t" r="r" b="b"/>
              <a:pathLst>
                <a:path w="270933" h="2748155" extrusionOk="0">
                  <a:moveTo>
                    <a:pt x="0" y="0"/>
                  </a:moveTo>
                  <a:lnTo>
                    <a:pt x="270933" y="0"/>
                  </a:lnTo>
                  <a:lnTo>
                    <a:pt x="270933" y="2748155"/>
                  </a:lnTo>
                  <a:lnTo>
                    <a:pt x="0" y="2748155"/>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2" name="Google Shape;622;p49">
              <a:extLst>
                <a:ext uri="{FF2B5EF4-FFF2-40B4-BE49-F238E27FC236}">
                  <a16:creationId xmlns:a16="http://schemas.microsoft.com/office/drawing/2014/main" id="{8F634118-D36B-97F5-4D5F-48EF035AD1DE}"/>
                </a:ext>
              </a:extLst>
            </p:cNvPr>
            <p:cNvSpPr txBox="1"/>
            <p:nvPr/>
          </p:nvSpPr>
          <p:spPr>
            <a:xfrm>
              <a:off x="0" y="9525"/>
              <a:ext cx="2709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623" name="Google Shape;623;p49">
            <a:extLst>
              <a:ext uri="{FF2B5EF4-FFF2-40B4-BE49-F238E27FC236}">
                <a16:creationId xmlns:a16="http://schemas.microsoft.com/office/drawing/2014/main" id="{35B82885-8007-6410-313C-975FE8C752E5}"/>
              </a:ext>
            </a:extLst>
          </p:cNvPr>
          <p:cNvGrpSpPr/>
          <p:nvPr/>
        </p:nvGrpSpPr>
        <p:grpSpPr>
          <a:xfrm>
            <a:off x="685738" y="9754"/>
            <a:ext cx="7642693" cy="6858001"/>
            <a:chOff x="0" y="0"/>
            <a:chExt cx="3019236" cy="2748225"/>
          </a:xfrm>
        </p:grpSpPr>
        <p:sp>
          <p:nvSpPr>
            <p:cNvPr id="624" name="Google Shape;624;p49">
              <a:extLst>
                <a:ext uri="{FF2B5EF4-FFF2-40B4-BE49-F238E27FC236}">
                  <a16:creationId xmlns:a16="http://schemas.microsoft.com/office/drawing/2014/main" id="{BADF1808-B56C-E8A3-E655-8064E2BD6D33}"/>
                </a:ext>
              </a:extLst>
            </p:cNvPr>
            <p:cNvSpPr/>
            <p:nvPr/>
          </p:nvSpPr>
          <p:spPr>
            <a:xfrm>
              <a:off x="0" y="0"/>
              <a:ext cx="3019236" cy="2748155"/>
            </a:xfrm>
            <a:custGeom>
              <a:avLst/>
              <a:gdLst/>
              <a:ahLst/>
              <a:cxnLst/>
              <a:rect l="l" t="t" r="r" b="b"/>
              <a:pathLst>
                <a:path w="3019236" h="2748155" extrusionOk="0">
                  <a:moveTo>
                    <a:pt x="0" y="0"/>
                  </a:moveTo>
                  <a:lnTo>
                    <a:pt x="3019236" y="0"/>
                  </a:lnTo>
                  <a:lnTo>
                    <a:pt x="3019236" y="2748155"/>
                  </a:lnTo>
                  <a:lnTo>
                    <a:pt x="0" y="2748155"/>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5" name="Google Shape;625;p49">
              <a:extLst>
                <a:ext uri="{FF2B5EF4-FFF2-40B4-BE49-F238E27FC236}">
                  <a16:creationId xmlns:a16="http://schemas.microsoft.com/office/drawing/2014/main" id="{78667424-F74B-45E9-DC77-E5E10ECF3A9F}"/>
                </a:ext>
              </a:extLst>
            </p:cNvPr>
            <p:cNvSpPr txBox="1"/>
            <p:nvPr/>
          </p:nvSpPr>
          <p:spPr>
            <a:xfrm>
              <a:off x="0" y="9525"/>
              <a:ext cx="30192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8C3E7336-A6E8-85D8-3FFB-BCF1A232C7A7}"/>
              </a:ext>
            </a:extLst>
          </p:cNvPr>
          <p:cNvSpPr txBox="1">
            <a:spLocks/>
          </p:cNvSpPr>
          <p:nvPr/>
        </p:nvSpPr>
        <p:spPr>
          <a:xfrm>
            <a:off x="1856552" y="2038108"/>
            <a:ext cx="5300973" cy="1552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Evidence Base regarding Best Practice within Mental Health Services</a:t>
            </a:r>
          </a:p>
        </p:txBody>
      </p:sp>
    </p:spTree>
    <p:extLst>
      <p:ext uri="{BB962C8B-B14F-4D97-AF65-F5344CB8AC3E}">
        <p14:creationId xmlns:p14="http://schemas.microsoft.com/office/powerpoint/2010/main" val="1187169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CAF26-390D-BD80-6416-72DB508BAA4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1083FA7-0174-2CA0-F823-4DF5B0472C50}"/>
              </a:ext>
            </a:extLst>
          </p:cNvPr>
          <p:cNvSpPr>
            <a:spLocks noGrp="1"/>
          </p:cNvSpPr>
          <p:nvPr>
            <p:ph type="title"/>
          </p:nvPr>
        </p:nvSpPr>
        <p:spPr>
          <a:xfrm>
            <a:off x="97971" y="437209"/>
            <a:ext cx="11908972" cy="654050"/>
          </a:xfrm>
        </p:spPr>
        <p:txBody>
          <a:bodyPr>
            <a:normAutofit fontScale="90000"/>
          </a:bodyPr>
          <a:lstStyle/>
          <a:p>
            <a:r>
              <a:rPr lang="en-GB" sz="3100" b="1" dirty="0">
                <a:solidFill>
                  <a:schemeClr val="tx1"/>
                </a:solidFill>
              </a:rPr>
              <a:t>Lessons from Trieste &amp; Lille (WHO recommended models) and Stepped Care 2.0 models in parts of Canada</a:t>
            </a:r>
            <a:br>
              <a:rPr lang="en-GB" sz="3200" b="1" dirty="0"/>
            </a:br>
            <a:endParaRPr lang="en-GB" sz="3200" dirty="0"/>
          </a:p>
        </p:txBody>
      </p:sp>
      <p:grpSp>
        <p:nvGrpSpPr>
          <p:cNvPr id="2" name="Google Shape;172;p24">
            <a:extLst>
              <a:ext uri="{FF2B5EF4-FFF2-40B4-BE49-F238E27FC236}">
                <a16:creationId xmlns:a16="http://schemas.microsoft.com/office/drawing/2014/main" id="{B8D9E7CA-4E20-A070-EACB-0570E819B6B5}"/>
              </a:ext>
            </a:extLst>
          </p:cNvPr>
          <p:cNvGrpSpPr/>
          <p:nvPr/>
        </p:nvGrpSpPr>
        <p:grpSpPr>
          <a:xfrm>
            <a:off x="0" y="6524900"/>
            <a:ext cx="12191999" cy="332798"/>
            <a:chOff x="0" y="4819925"/>
            <a:chExt cx="24383997" cy="887463"/>
          </a:xfrm>
        </p:grpSpPr>
        <p:grpSp>
          <p:nvGrpSpPr>
            <p:cNvPr id="3" name="Google Shape;173;p24">
              <a:extLst>
                <a:ext uri="{FF2B5EF4-FFF2-40B4-BE49-F238E27FC236}">
                  <a16:creationId xmlns:a16="http://schemas.microsoft.com/office/drawing/2014/main" id="{0AB033CA-D142-0CCD-B029-3E5BDA274E8D}"/>
                </a:ext>
              </a:extLst>
            </p:cNvPr>
            <p:cNvGrpSpPr/>
            <p:nvPr/>
          </p:nvGrpSpPr>
          <p:grpSpPr>
            <a:xfrm>
              <a:off x="0" y="4819925"/>
              <a:ext cx="24383997" cy="887142"/>
              <a:chOff x="0" y="4819925"/>
              <a:chExt cx="4816592" cy="175238"/>
            </a:xfrm>
          </p:grpSpPr>
          <p:sp>
            <p:nvSpPr>
              <p:cNvPr id="12" name="Google Shape;174;p24">
                <a:extLst>
                  <a:ext uri="{FF2B5EF4-FFF2-40B4-BE49-F238E27FC236}">
                    <a16:creationId xmlns:a16="http://schemas.microsoft.com/office/drawing/2014/main" id="{B5CF7871-C6D8-F730-EC6A-08B353C51EB3}"/>
                  </a:ext>
                </a:extLst>
              </p:cNvPr>
              <p:cNvSpPr/>
              <p:nvPr/>
            </p:nvSpPr>
            <p:spPr>
              <a:xfrm>
                <a:off x="0" y="4819925"/>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p>
            </p:txBody>
          </p:sp>
          <p:sp>
            <p:nvSpPr>
              <p:cNvPr id="13" name="Google Shape;175;p24">
                <a:extLst>
                  <a:ext uri="{FF2B5EF4-FFF2-40B4-BE49-F238E27FC236}">
                    <a16:creationId xmlns:a16="http://schemas.microsoft.com/office/drawing/2014/main" id="{8A22772F-B619-014E-78FA-A7F33BCA3006}"/>
                  </a:ext>
                </a:extLst>
              </p:cNvPr>
              <p:cNvSpPr txBox="1"/>
              <p:nvPr/>
            </p:nvSpPr>
            <p:spPr>
              <a:xfrm>
                <a:off x="0" y="4829450"/>
                <a:ext cx="4816500" cy="165600"/>
              </a:xfrm>
              <a:prstGeom prst="rect">
                <a:avLst/>
              </a:prstGeom>
              <a:noFill/>
              <a:ln>
                <a:noFill/>
              </a:ln>
            </p:spPr>
            <p:txBody>
              <a:bodyPr spcFirstLastPara="1" wrap="square" lIns="25400" tIns="25400" rIns="25400" bIns="254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6166"/>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 name="Google Shape;176;p24">
              <a:extLst>
                <a:ext uri="{FF2B5EF4-FFF2-40B4-BE49-F238E27FC236}">
                  <a16:creationId xmlns:a16="http://schemas.microsoft.com/office/drawing/2014/main" id="{60644ACA-ADB1-29A8-EFFB-1637C83F7E8C}"/>
                </a:ext>
              </a:extLst>
            </p:cNvPr>
            <p:cNvGrpSpPr/>
            <p:nvPr/>
          </p:nvGrpSpPr>
          <p:grpSpPr>
            <a:xfrm>
              <a:off x="0" y="5490586"/>
              <a:ext cx="24383997" cy="216802"/>
              <a:chOff x="0" y="5490586"/>
              <a:chExt cx="4816592" cy="42825"/>
            </a:xfrm>
          </p:grpSpPr>
          <p:sp>
            <p:nvSpPr>
              <p:cNvPr id="10" name="Google Shape;177;p24">
                <a:extLst>
                  <a:ext uri="{FF2B5EF4-FFF2-40B4-BE49-F238E27FC236}">
                    <a16:creationId xmlns:a16="http://schemas.microsoft.com/office/drawing/2014/main" id="{92D47265-6761-364E-6A8F-5B17BCCDB8DE}"/>
                  </a:ext>
                </a:extLst>
              </p:cNvPr>
              <p:cNvSpPr/>
              <p:nvPr/>
            </p:nvSpPr>
            <p:spPr>
              <a:xfrm>
                <a:off x="0" y="5490586"/>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p>
            </p:txBody>
          </p:sp>
          <p:sp>
            <p:nvSpPr>
              <p:cNvPr id="11" name="Google Shape;178;p24">
                <a:extLst>
                  <a:ext uri="{FF2B5EF4-FFF2-40B4-BE49-F238E27FC236}">
                    <a16:creationId xmlns:a16="http://schemas.microsoft.com/office/drawing/2014/main" id="{B85CC64E-AE1A-97FD-65F0-B72E59A6DF26}"/>
                  </a:ext>
                </a:extLst>
              </p:cNvPr>
              <p:cNvSpPr txBox="1"/>
              <p:nvPr/>
            </p:nvSpPr>
            <p:spPr>
              <a:xfrm>
                <a:off x="0" y="5500111"/>
                <a:ext cx="4816500" cy="33300"/>
              </a:xfrm>
              <a:prstGeom prst="rect">
                <a:avLst/>
              </a:prstGeom>
              <a:noFill/>
              <a:ln>
                <a:noFill/>
              </a:ln>
            </p:spPr>
            <p:txBody>
              <a:bodyPr spcFirstLastPara="1" wrap="square" lIns="25400" tIns="25400" rIns="25400" bIns="254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6166"/>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sp>
        <p:nvSpPr>
          <p:cNvPr id="17" name="TextBox 16">
            <a:extLst>
              <a:ext uri="{FF2B5EF4-FFF2-40B4-BE49-F238E27FC236}">
                <a16:creationId xmlns:a16="http://schemas.microsoft.com/office/drawing/2014/main" id="{87956943-5DEC-97D9-1EDA-D8F62961E920}"/>
              </a:ext>
            </a:extLst>
          </p:cNvPr>
          <p:cNvSpPr txBox="1"/>
          <p:nvPr/>
        </p:nvSpPr>
        <p:spPr>
          <a:xfrm>
            <a:off x="333372" y="1028343"/>
            <a:ext cx="5943371" cy="5262979"/>
          </a:xfrm>
          <a:prstGeom prst="rect">
            <a:avLst/>
          </a:prstGeom>
          <a:noFill/>
        </p:spPr>
        <p:txBody>
          <a:bodyPr wrap="square">
            <a:spAutoFit/>
          </a:bodyPr>
          <a:lstStyle/>
          <a:p>
            <a:pPr>
              <a:buNone/>
            </a:pPr>
            <a:r>
              <a:rPr lang="en-GB" sz="1600" b="1" dirty="0">
                <a:latin typeface="Verdana" panose="020B0604030504040204" pitchFamily="34" charset="0"/>
                <a:ea typeface="Verdana" panose="020B0604030504040204" pitchFamily="34" charset="0"/>
              </a:rPr>
              <a:t>Key Features of Successful Models</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Community-first mental health care with small local multidisciplinary teams </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Rapid 24/7 access to support through community centres, crisis teams, and home treatment </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Support is flexible, scales up and down but doesn’t fall away completely</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Recovery-oriented approach centred on personal goals and participation in community life</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One At A Time Mindset and One At A Time Therapy </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More availability of directly accessible low intensity options – self help, apps, guided self-help, peer support</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Range of same day options based on preference and readiness</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Strong focus on human rights, dignity, autonomy, and social inclusion </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Integration with housing, employment, peer support, families, and social services </a:t>
            </a:r>
          </a:p>
          <a:p>
            <a:pPr marL="285750" indent="-285750">
              <a:buFont typeface="Wingdings" panose="05000000000000000000" pitchFamily="2" charset="2"/>
              <a:buChar char="ü"/>
            </a:pPr>
            <a:r>
              <a:rPr lang="en-GB" sz="1600" dirty="0">
                <a:latin typeface="Verdana" panose="020B0604030504040204" pitchFamily="34" charset="0"/>
                <a:ea typeface="Verdana" panose="020B0604030504040204" pitchFamily="34" charset="0"/>
              </a:rPr>
              <a:t>RCT on Open Dialogue to publish soon and expected to show improved outcomes and reduced admissions</a:t>
            </a:r>
          </a:p>
        </p:txBody>
      </p:sp>
      <p:sp>
        <p:nvSpPr>
          <p:cNvPr id="19" name="TextBox 18">
            <a:extLst>
              <a:ext uri="{FF2B5EF4-FFF2-40B4-BE49-F238E27FC236}">
                <a16:creationId xmlns:a16="http://schemas.microsoft.com/office/drawing/2014/main" id="{7F6AFE62-C3D8-D09A-9D64-87F67D0FBCD5}"/>
              </a:ext>
            </a:extLst>
          </p:cNvPr>
          <p:cNvSpPr txBox="1"/>
          <p:nvPr/>
        </p:nvSpPr>
        <p:spPr>
          <a:xfrm>
            <a:off x="6948517" y="1643895"/>
            <a:ext cx="5058426" cy="4031873"/>
          </a:xfrm>
          <a:prstGeom prst="rect">
            <a:avLst/>
          </a:prstGeom>
          <a:noFill/>
        </p:spPr>
        <p:txBody>
          <a:bodyPr wrap="square">
            <a:spAutoFit/>
          </a:bodyPr>
          <a:lstStyle/>
          <a:p>
            <a:pPr>
              <a:buNone/>
            </a:pPr>
            <a:r>
              <a:rPr lang="en-GB" sz="1600" b="1" dirty="0">
                <a:latin typeface="Verdana" panose="020B0604030504040204" pitchFamily="34" charset="0"/>
                <a:ea typeface="Verdana" panose="020B0604030504040204" pitchFamily="34" charset="0"/>
              </a:rPr>
              <a:t>Outcomes Demonstrated</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Improved clinical and personal recovery outcomes</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Improved staff recruitment, retention and satisfaction</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Reduced or no waiting lists for therapy</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Reduced hospital admissions and emergency presentations</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Reduced bed numbers and shorter inpatient stays</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Fewer incidents involving Police</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Significantly reduced coercion or restraint</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Higher employment and community participation</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Lower suicide rates</a:t>
            </a:r>
          </a:p>
          <a:p>
            <a:pPr marL="285750" indent="-285750">
              <a:buFont typeface="Wingdings" panose="05000000000000000000" pitchFamily="2" charset="2"/>
              <a:buChar char="§"/>
            </a:pPr>
            <a:r>
              <a:rPr lang="en-GB" sz="1600" dirty="0">
                <a:latin typeface="Verdana" panose="020B0604030504040204" pitchFamily="34" charset="0"/>
                <a:ea typeface="Verdana" panose="020B0604030504040204" pitchFamily="34" charset="0"/>
              </a:rPr>
              <a:t>Lower overall mental health system costs</a:t>
            </a:r>
          </a:p>
        </p:txBody>
      </p:sp>
    </p:spTree>
    <p:extLst>
      <p:ext uri="{BB962C8B-B14F-4D97-AF65-F5344CB8AC3E}">
        <p14:creationId xmlns:p14="http://schemas.microsoft.com/office/powerpoint/2010/main" val="77019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solidFill>
                  <a:schemeClr val="tx1"/>
                </a:solidFill>
              </a:rPr>
              <a:t>Quality Statement and Human Rights</a:t>
            </a:r>
          </a:p>
        </p:txBody>
      </p:sp>
      <p:pic>
        <p:nvPicPr>
          <p:cNvPr id="4" name="Content Placeholder 3"/>
          <p:cNvPicPr>
            <a:picLocks noGrp="1" noChangeAspect="1"/>
          </p:cNvPicPr>
          <p:nvPr>
            <p:ph idx="1"/>
          </p:nvPr>
        </p:nvPicPr>
        <p:blipFill>
          <a:blip r:embed="rId2"/>
          <a:stretch>
            <a:fillRect/>
          </a:stretch>
        </p:blipFill>
        <p:spPr>
          <a:xfrm>
            <a:off x="401840" y="1210801"/>
            <a:ext cx="3983341" cy="4841875"/>
          </a:xfrm>
          <a:prstGeom prst="rect">
            <a:avLst/>
          </a:prstGeom>
        </p:spPr>
      </p:pic>
      <p:sp>
        <p:nvSpPr>
          <p:cNvPr id="5" name="TextBox 4"/>
          <p:cNvSpPr txBox="1"/>
          <p:nvPr/>
        </p:nvSpPr>
        <p:spPr>
          <a:xfrm>
            <a:off x="4663071" y="1073342"/>
            <a:ext cx="7055778" cy="1477328"/>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Quality Statement for Mental Health, published in March 2026, outlines the outcomes and standards that define high-quality, person-focused services across health and social care, describing what good quality mental health services should look like.</a:t>
            </a:r>
          </a:p>
        </p:txBody>
      </p:sp>
      <p:sp>
        <p:nvSpPr>
          <p:cNvPr id="6" name="Rectangle 5"/>
          <p:cNvSpPr/>
          <p:nvPr/>
        </p:nvSpPr>
        <p:spPr>
          <a:xfrm>
            <a:off x="4734382" y="2643034"/>
            <a:ext cx="7055778" cy="4247317"/>
          </a:xfrm>
          <a:prstGeom prst="rect">
            <a:avLst/>
          </a:prstGeom>
        </p:spPr>
        <p:txBody>
          <a:bodyPr wrap="square">
            <a:spAutoFit/>
          </a:bodyPr>
          <a:lstStyle/>
          <a:p>
            <a:r>
              <a:rPr lang="en-GB" dirty="0">
                <a:latin typeface="Verdana" panose="020B0604030504040204" pitchFamily="34" charset="0"/>
                <a:ea typeface="Verdana" panose="020B0604030504040204" pitchFamily="34" charset="0"/>
              </a:rPr>
              <a:t>It describes a shift away from traditional tiered models of care to flexible, trauma informed recovery-based system approaches.</a:t>
            </a:r>
          </a:p>
          <a:p>
            <a:endParaRPr lang="en-GB" dirty="0">
              <a:latin typeface="Verdana" panose="020B0604030504040204" pitchFamily="34" charset="0"/>
              <a:ea typeface="Verdana" panose="020B0604030504040204" pitchFamily="34" charset="0"/>
            </a:endParaRPr>
          </a:p>
          <a:p>
            <a:r>
              <a:rPr lang="en-GB" dirty="0">
                <a:latin typeface="Verdana" panose="020B0604030504040204" pitchFamily="34" charset="0"/>
                <a:ea typeface="Verdana" panose="020B0604030504040204" pitchFamily="34" charset="0"/>
              </a:rPr>
              <a:t>There are clear ambitions for Wales to be the first nation to achieve same-day open-access mental health care to enable people receive help without unnecessary delay or multiple referrals, and at a level appropriate to their needs and readiness.</a:t>
            </a:r>
          </a:p>
          <a:p>
            <a:endParaRPr lang="en-GB" dirty="0">
              <a:latin typeface="Verdana" panose="020B0604030504040204" pitchFamily="34" charset="0"/>
              <a:ea typeface="Verdana" panose="020B0604030504040204" pitchFamily="34" charset="0"/>
            </a:endParaRPr>
          </a:p>
          <a:p>
            <a:r>
              <a:rPr lang="en-GB" dirty="0">
                <a:latin typeface="Verdana" panose="020B0604030504040204" pitchFamily="34" charset="0"/>
                <a:ea typeface="Verdana" panose="020B0604030504040204" pitchFamily="34" charset="0"/>
              </a:rPr>
              <a:t>The Quality Statement is underpinned by a rights-based approach that recognises every person’s fundamental right to health and affirms the commitment to equity, inclusion, and social justice. </a:t>
            </a:r>
          </a:p>
          <a:p>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31996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grpSp>
        <p:nvGrpSpPr>
          <p:cNvPr id="620" name="Google Shape;620;p49"/>
          <p:cNvGrpSpPr/>
          <p:nvPr/>
        </p:nvGrpSpPr>
        <p:grpSpPr>
          <a:xfrm>
            <a:off x="0" y="4708"/>
            <a:ext cx="685821" cy="6853293"/>
            <a:chOff x="0" y="0"/>
            <a:chExt cx="270933" cy="2748225"/>
          </a:xfrm>
        </p:grpSpPr>
        <p:sp>
          <p:nvSpPr>
            <p:cNvPr id="621" name="Google Shape;621;p49"/>
            <p:cNvSpPr/>
            <p:nvPr/>
          </p:nvSpPr>
          <p:spPr>
            <a:xfrm>
              <a:off x="0" y="0"/>
              <a:ext cx="270933" cy="2748155"/>
            </a:xfrm>
            <a:custGeom>
              <a:avLst/>
              <a:gdLst/>
              <a:ahLst/>
              <a:cxnLst/>
              <a:rect l="l" t="t" r="r" b="b"/>
              <a:pathLst>
                <a:path w="270933" h="2748155" extrusionOk="0">
                  <a:moveTo>
                    <a:pt x="0" y="0"/>
                  </a:moveTo>
                  <a:lnTo>
                    <a:pt x="270933" y="0"/>
                  </a:lnTo>
                  <a:lnTo>
                    <a:pt x="270933" y="2748155"/>
                  </a:lnTo>
                  <a:lnTo>
                    <a:pt x="0" y="2748155"/>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2" name="Google Shape;622;p49"/>
            <p:cNvSpPr txBox="1"/>
            <p:nvPr/>
          </p:nvSpPr>
          <p:spPr>
            <a:xfrm>
              <a:off x="0" y="9525"/>
              <a:ext cx="2709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623" name="Google Shape;623;p49"/>
          <p:cNvGrpSpPr/>
          <p:nvPr/>
        </p:nvGrpSpPr>
        <p:grpSpPr>
          <a:xfrm>
            <a:off x="685738" y="9754"/>
            <a:ext cx="7642693" cy="6858001"/>
            <a:chOff x="0" y="0"/>
            <a:chExt cx="3019236" cy="2748225"/>
          </a:xfrm>
        </p:grpSpPr>
        <p:sp>
          <p:nvSpPr>
            <p:cNvPr id="624" name="Google Shape;624;p49"/>
            <p:cNvSpPr/>
            <p:nvPr/>
          </p:nvSpPr>
          <p:spPr>
            <a:xfrm>
              <a:off x="0" y="0"/>
              <a:ext cx="3019236" cy="2748155"/>
            </a:xfrm>
            <a:custGeom>
              <a:avLst/>
              <a:gdLst/>
              <a:ahLst/>
              <a:cxnLst/>
              <a:rect l="l" t="t" r="r" b="b"/>
              <a:pathLst>
                <a:path w="3019236" h="2748155" extrusionOk="0">
                  <a:moveTo>
                    <a:pt x="0" y="0"/>
                  </a:moveTo>
                  <a:lnTo>
                    <a:pt x="3019236" y="0"/>
                  </a:lnTo>
                  <a:lnTo>
                    <a:pt x="3019236" y="2748155"/>
                  </a:lnTo>
                  <a:lnTo>
                    <a:pt x="0" y="2748155"/>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5" name="Google Shape;625;p49"/>
            <p:cNvSpPr txBox="1"/>
            <p:nvPr/>
          </p:nvSpPr>
          <p:spPr>
            <a:xfrm>
              <a:off x="0" y="9525"/>
              <a:ext cx="30192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FC6E9CB6-8D48-38F5-4AAB-CA377C8D9B7E}"/>
              </a:ext>
            </a:extLst>
          </p:cNvPr>
          <p:cNvSpPr txBox="1">
            <a:spLocks/>
          </p:cNvSpPr>
          <p:nvPr/>
        </p:nvSpPr>
        <p:spPr>
          <a:xfrm>
            <a:off x="1856552" y="1186604"/>
            <a:ext cx="5300973" cy="1552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ClrTx/>
              <a:buFontTx/>
            </a:pPr>
            <a:r>
              <a:rPr lang="en-GB" sz="3200" b="1">
                <a:solidFill>
                  <a:schemeClr val="bg1"/>
                </a:solidFill>
                <a:latin typeface="Verdana" panose="020B0604030504040204" pitchFamily="34" charset="0"/>
                <a:ea typeface="Verdana" panose="020B0604030504040204" pitchFamily="34" charset="0"/>
                <a:cs typeface="Arial" panose="020B0604020202020204" pitchFamily="34" charset="0"/>
              </a:rPr>
              <a:t>Strategic </a:t>
            </a: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Vision for Wales: An Open Access Mental Health Support Model</a:t>
            </a:r>
          </a:p>
          <a:p>
            <a:pPr algn="ctr">
              <a:buClrTx/>
              <a:buFontTx/>
            </a:pPr>
            <a:endPar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algn="ctr">
              <a:buClrTx/>
              <a:buFontTx/>
            </a:pPr>
            <a:endPar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(aligned to the Stepped Care 2.0 Model)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9"/>
          <p:cNvSpPr txBox="1"/>
          <p:nvPr/>
        </p:nvSpPr>
        <p:spPr>
          <a:xfrm>
            <a:off x="5816743" y="1749052"/>
            <a:ext cx="6352000" cy="5066818"/>
          </a:xfrm>
          <a:prstGeom prst="rect">
            <a:avLst/>
          </a:prstGeom>
          <a:solidFill>
            <a:srgbClr val="D6E3F6"/>
          </a:solidFill>
          <a:ln>
            <a:noFill/>
          </a:ln>
        </p:spPr>
        <p:txBody>
          <a:bodyPr spcFirstLastPara="1" wrap="square" lIns="121900" tIns="121900" rIns="121900" bIns="121900" anchor="t" anchorCtr="0">
            <a:noAutofit/>
          </a:bodyPr>
          <a:lstStyle/>
          <a:p>
            <a:pPr defTabSz="914377"/>
            <a:endParaRPr sz="2000" dirty="0">
              <a:solidFill>
                <a:srgbClr val="44546A"/>
              </a:solidFill>
              <a:latin typeface="Arial" panose="020B0604020202020204" pitchFamily="34" charset="0"/>
              <a:cs typeface="Arial" panose="020B0604020202020204" pitchFamily="34" charset="0"/>
            </a:endParaRPr>
          </a:p>
        </p:txBody>
      </p:sp>
      <p:sp>
        <p:nvSpPr>
          <p:cNvPr id="268" name="Google Shape;268;p29"/>
          <p:cNvSpPr txBox="1"/>
          <p:nvPr/>
        </p:nvSpPr>
        <p:spPr>
          <a:xfrm>
            <a:off x="278484" y="3489040"/>
            <a:ext cx="5363200" cy="2872581"/>
          </a:xfrm>
          <a:prstGeom prst="rect">
            <a:avLst/>
          </a:prstGeom>
          <a:noFill/>
          <a:ln>
            <a:noFill/>
          </a:ln>
        </p:spPr>
        <p:txBody>
          <a:bodyPr spcFirstLastPara="1" wrap="square" lIns="0" tIns="101600" rIns="0" bIns="0" anchor="t" anchorCtr="0">
            <a:spAutoFit/>
          </a:bodyPr>
          <a:lstStyle/>
          <a:p>
            <a:pPr marL="601127" indent="-457200" defTabSz="914377">
              <a:buClr>
                <a:srgbClr val="1B365D"/>
              </a:buClr>
              <a:buSzPts val="1900"/>
              <a:buFont typeface="+mj-lt"/>
              <a:buAutoNum type="arabicPeriod"/>
            </a:pPr>
            <a:r>
              <a:rPr lang="en-GB" dirty="0">
                <a:solidFill>
                  <a:srgbClr val="1B365D"/>
                </a:solidFill>
                <a:latin typeface="Aptos" panose="020B0004020202020204" pitchFamily="34" charset="0"/>
                <a:ea typeface="Calibri"/>
                <a:cs typeface="Arial" panose="020B0604020202020204" pitchFamily="34" charset="0"/>
                <a:sym typeface="Calibri"/>
              </a:rPr>
              <a:t>Co-designed with people holding diverse perspectives </a:t>
            </a:r>
          </a:p>
          <a:p>
            <a:pPr marL="601127" indent="-457200" defTabSz="914377">
              <a:buClr>
                <a:srgbClr val="1B365D"/>
              </a:buClr>
              <a:buSzPts val="1900"/>
              <a:buFont typeface="+mj-lt"/>
              <a:buAutoNum type="arabicPeriod"/>
            </a:pPr>
            <a:r>
              <a:rPr lang="en-GB" dirty="0">
                <a:solidFill>
                  <a:srgbClr val="1B365D"/>
                </a:solidFill>
                <a:latin typeface="Aptos" panose="020B0004020202020204" pitchFamily="34" charset="0"/>
                <a:ea typeface="Calibri"/>
                <a:cs typeface="Arial" panose="020B0604020202020204" pitchFamily="34" charset="0"/>
                <a:sym typeface="Calibri"/>
              </a:rPr>
              <a:t>A range of diverse services are included, both formal and informal</a:t>
            </a:r>
          </a:p>
          <a:p>
            <a:pPr marL="601127" indent="-457200" defTabSz="914377">
              <a:buClr>
                <a:srgbClr val="1B365D"/>
              </a:buClr>
              <a:buSzPts val="1900"/>
              <a:buFont typeface="+mj-lt"/>
              <a:buAutoNum type="arabicPeriod"/>
            </a:pPr>
            <a:r>
              <a:rPr lang="en-GB" dirty="0">
                <a:solidFill>
                  <a:srgbClr val="1B365D"/>
                </a:solidFill>
                <a:latin typeface="Aptos" panose="020B0004020202020204" pitchFamily="34" charset="0"/>
                <a:ea typeface="Calibri"/>
                <a:cs typeface="Arial" panose="020B0604020202020204" pitchFamily="34" charset="0"/>
                <a:sym typeface="Calibri"/>
              </a:rPr>
              <a:t>Promotion of safety is distributed across the system</a:t>
            </a:r>
          </a:p>
          <a:p>
            <a:pPr marL="601127" indent="-457200" defTabSz="914377">
              <a:buClr>
                <a:srgbClr val="1B365D"/>
              </a:buClr>
              <a:buSzPts val="1900"/>
              <a:buFont typeface="+mj-lt"/>
              <a:buAutoNum type="arabicPeriod"/>
            </a:pPr>
            <a:r>
              <a:rPr lang="en-GB" dirty="0">
                <a:solidFill>
                  <a:srgbClr val="1B365D"/>
                </a:solidFill>
                <a:latin typeface="Aptos" panose="020B0004020202020204" pitchFamily="34" charset="0"/>
                <a:ea typeface="Calibri"/>
                <a:cs typeface="Arial" panose="020B0604020202020204" pitchFamily="34" charset="0"/>
                <a:sym typeface="Calibri"/>
              </a:rPr>
              <a:t>Continuous learning and quality improvement cycles</a:t>
            </a:r>
          </a:p>
          <a:p>
            <a:pPr marL="601127" indent="-457200" defTabSz="914377">
              <a:buClr>
                <a:srgbClr val="1B365D"/>
              </a:buClr>
              <a:buSzPts val="1900"/>
              <a:buFont typeface="+mj-lt"/>
              <a:buAutoNum type="arabicPeriod"/>
            </a:pPr>
            <a:r>
              <a:rPr lang="en-GB" dirty="0">
                <a:solidFill>
                  <a:srgbClr val="1B365D"/>
                </a:solidFill>
                <a:latin typeface="Aptos" panose="020B0004020202020204" pitchFamily="34" charset="0"/>
                <a:ea typeface="Calibri"/>
                <a:cs typeface="Arial" panose="020B0604020202020204" pitchFamily="34" charset="0"/>
                <a:sym typeface="Calibri"/>
              </a:rPr>
              <a:t>Consistently recovery-oriented and trauma informed</a:t>
            </a:r>
            <a:endParaRPr dirty="0">
              <a:solidFill>
                <a:srgbClr val="1B365D"/>
              </a:solidFill>
              <a:latin typeface="Aptos" panose="020B0004020202020204" pitchFamily="34" charset="0"/>
              <a:ea typeface="Calibri"/>
              <a:cs typeface="Arial" panose="020B0604020202020204" pitchFamily="34" charset="0"/>
              <a:sym typeface="Calibri"/>
            </a:endParaRPr>
          </a:p>
        </p:txBody>
      </p:sp>
      <p:sp>
        <p:nvSpPr>
          <p:cNvPr id="269" name="Google Shape;269;p29"/>
          <p:cNvSpPr txBox="1">
            <a:spLocks noGrp="1"/>
          </p:cNvSpPr>
          <p:nvPr>
            <p:ph type="title"/>
          </p:nvPr>
        </p:nvSpPr>
        <p:spPr>
          <a:xfrm>
            <a:off x="151025" y="1749052"/>
            <a:ext cx="5840000" cy="566822"/>
          </a:xfrm>
          <a:prstGeom prst="rect">
            <a:avLst/>
          </a:prstGeom>
          <a:noFill/>
          <a:ln>
            <a:noFill/>
          </a:ln>
        </p:spPr>
        <p:txBody>
          <a:bodyPr spcFirstLastPara="1" vert="horz" wrap="square" lIns="0" tIns="12700" rIns="0" bIns="0" rtlCol="0" anchor="t" anchorCtr="0">
            <a:spAutoFit/>
          </a:bodyPr>
          <a:lstStyle/>
          <a:p>
            <a:pPr marL="33866" algn="ctr">
              <a:lnSpc>
                <a:spcPct val="100000"/>
              </a:lnSpc>
            </a:pPr>
            <a:r>
              <a:rPr lang="en-GB" sz="1800" dirty="0">
                <a:solidFill>
                  <a:srgbClr val="1B365D"/>
                </a:solidFill>
                <a:latin typeface="Aptos" panose="020B0004020202020204" pitchFamily="34" charset="0"/>
                <a:ea typeface="Arial"/>
                <a:cs typeface="Arial" panose="020B0604020202020204" pitchFamily="34" charset="0"/>
                <a:sym typeface="Arial"/>
              </a:rPr>
              <a:t>Core Components that Support</a:t>
            </a:r>
            <a:br>
              <a:rPr lang="en-GB" sz="1800" dirty="0">
                <a:solidFill>
                  <a:srgbClr val="1B365D"/>
                </a:solidFill>
                <a:latin typeface="Aptos" panose="020B0004020202020204" pitchFamily="34" charset="0"/>
                <a:ea typeface="Arial"/>
                <a:cs typeface="Arial" panose="020B0604020202020204" pitchFamily="34" charset="0"/>
                <a:sym typeface="Arial"/>
              </a:rPr>
            </a:br>
            <a:r>
              <a:rPr lang="en-GB" sz="1800" dirty="0">
                <a:solidFill>
                  <a:srgbClr val="1B365D"/>
                </a:solidFill>
                <a:latin typeface="Aptos" panose="020B0004020202020204" pitchFamily="34" charset="0"/>
                <a:ea typeface="Arial"/>
                <a:cs typeface="Arial" panose="020B0604020202020204" pitchFamily="34" charset="0"/>
                <a:sym typeface="Arial"/>
              </a:rPr>
              <a:t>System Design </a:t>
            </a:r>
            <a:endParaRPr sz="1800" dirty="0">
              <a:solidFill>
                <a:srgbClr val="1B365D"/>
              </a:solidFill>
              <a:latin typeface="Aptos" panose="020B0004020202020204" pitchFamily="34" charset="0"/>
              <a:ea typeface="Arial"/>
              <a:cs typeface="Arial" panose="020B0604020202020204" pitchFamily="34" charset="0"/>
              <a:sym typeface="Arial"/>
            </a:endParaRPr>
          </a:p>
        </p:txBody>
      </p:sp>
      <p:sp>
        <p:nvSpPr>
          <p:cNvPr id="270" name="Google Shape;270;p29"/>
          <p:cNvSpPr txBox="1"/>
          <p:nvPr/>
        </p:nvSpPr>
        <p:spPr>
          <a:xfrm>
            <a:off x="6676750" y="1854453"/>
            <a:ext cx="5250000" cy="566822"/>
          </a:xfrm>
          <a:prstGeom prst="rect">
            <a:avLst/>
          </a:prstGeom>
          <a:noFill/>
          <a:ln>
            <a:noFill/>
          </a:ln>
        </p:spPr>
        <p:txBody>
          <a:bodyPr spcFirstLastPara="1" wrap="square" lIns="0" tIns="12700" rIns="0" bIns="0" anchor="t" anchorCtr="0">
            <a:spAutoFit/>
          </a:bodyPr>
          <a:lstStyle/>
          <a:p>
            <a:pPr marL="16933" algn="ctr" defTabSz="914377">
              <a:buClr>
                <a:srgbClr val="1E4B87"/>
              </a:buClr>
              <a:buSzPts val="2100"/>
            </a:pPr>
            <a:r>
              <a:rPr lang="en-GB" b="1" dirty="0">
                <a:solidFill>
                  <a:srgbClr val="1B365D"/>
                </a:solidFill>
                <a:latin typeface="Aptos" panose="020B0004020202020204" pitchFamily="34" charset="0"/>
                <a:cs typeface="Arial" panose="020B0604020202020204" pitchFamily="34" charset="0"/>
              </a:rPr>
              <a:t>Core Components that Support People’s Experience</a:t>
            </a:r>
            <a:endParaRPr b="1" dirty="0">
              <a:solidFill>
                <a:srgbClr val="1B365D"/>
              </a:solidFill>
              <a:latin typeface="Aptos" panose="020B0004020202020204" pitchFamily="34" charset="0"/>
              <a:cs typeface="Arial" panose="020B0604020202020204" pitchFamily="34" charset="0"/>
            </a:endParaRPr>
          </a:p>
        </p:txBody>
      </p:sp>
      <p:sp>
        <p:nvSpPr>
          <p:cNvPr id="271" name="Google Shape;271;p29"/>
          <p:cNvSpPr txBox="1"/>
          <p:nvPr/>
        </p:nvSpPr>
        <p:spPr>
          <a:xfrm>
            <a:off x="6284567" y="2526676"/>
            <a:ext cx="5463200" cy="2049259"/>
          </a:xfrm>
          <a:prstGeom prst="rect">
            <a:avLst/>
          </a:prstGeom>
          <a:noFill/>
          <a:ln>
            <a:noFill/>
          </a:ln>
        </p:spPr>
        <p:txBody>
          <a:bodyPr spcFirstLastPara="1" wrap="square" lIns="0" tIns="109200" rIns="0" bIns="0" anchor="t" anchorCtr="0">
            <a:spAutoFit/>
          </a:bodyPr>
          <a:lstStyle/>
          <a:p>
            <a:pPr marL="618059" indent="-457200" defTabSz="914377">
              <a:buClr>
                <a:srgbClr val="1B365D"/>
              </a:buClr>
              <a:buSzPts val="1700"/>
              <a:buFont typeface="+mj-lt"/>
              <a:buAutoNum type="arabicPeriod" startAt="6"/>
            </a:pPr>
            <a:r>
              <a:rPr lang="en-GB" dirty="0">
                <a:solidFill>
                  <a:srgbClr val="1B365D"/>
                </a:solidFill>
                <a:latin typeface="Aptos" panose="020B0004020202020204" pitchFamily="34" charset="0"/>
                <a:ea typeface="Calibri"/>
                <a:cs typeface="Arial" panose="020B0604020202020204" pitchFamily="34" charset="0"/>
                <a:sym typeface="Calibri"/>
              </a:rPr>
              <a:t>Access to same-day support, through multiple modes and at multiple intensities</a:t>
            </a:r>
          </a:p>
          <a:p>
            <a:pPr marL="618059" indent="-457200" defTabSz="914377">
              <a:buClr>
                <a:srgbClr val="1B365D"/>
              </a:buClr>
              <a:buSzPts val="1700"/>
              <a:buFont typeface="+mj-lt"/>
              <a:buAutoNum type="arabicPeriod" startAt="6"/>
            </a:pPr>
            <a:r>
              <a:rPr lang="en-GB" dirty="0">
                <a:solidFill>
                  <a:srgbClr val="1B365D"/>
                </a:solidFill>
                <a:latin typeface="Aptos" panose="020B0004020202020204" pitchFamily="34" charset="0"/>
                <a:ea typeface="Calibri"/>
                <a:cs typeface="Arial" panose="020B0604020202020204" pitchFamily="34" charset="0"/>
                <a:sym typeface="Calibri"/>
              </a:rPr>
              <a:t>Guided by a one-at-a-time approach, ensuring a helpful intervention at each interaction</a:t>
            </a:r>
          </a:p>
          <a:p>
            <a:pPr marL="618059" indent="-457200" defTabSz="914377">
              <a:buClr>
                <a:srgbClr val="1B365D"/>
              </a:buClr>
              <a:buSzPts val="1700"/>
              <a:buFont typeface="+mj-lt"/>
              <a:buAutoNum type="arabicPeriod" startAt="6"/>
            </a:pPr>
            <a:r>
              <a:rPr lang="en-GB" dirty="0">
                <a:solidFill>
                  <a:srgbClr val="1B365D"/>
                </a:solidFill>
                <a:latin typeface="Aptos" panose="020B0004020202020204" pitchFamily="34" charset="0"/>
                <a:ea typeface="Calibri"/>
                <a:cs typeface="Arial" panose="020B0604020202020204" pitchFamily="34" charset="0"/>
                <a:sym typeface="Calibri"/>
              </a:rPr>
              <a:t>Services are flexible, and data-informed </a:t>
            </a:r>
          </a:p>
          <a:p>
            <a:pPr marL="618059" indent="-457200" defTabSz="914377">
              <a:buClr>
                <a:srgbClr val="1B365D"/>
              </a:buClr>
              <a:buSzPts val="1700"/>
              <a:buFont typeface="+mj-lt"/>
              <a:buAutoNum type="arabicPeriod" startAt="6"/>
            </a:pPr>
            <a:r>
              <a:rPr lang="en-GB" dirty="0">
                <a:solidFill>
                  <a:srgbClr val="1B365D"/>
                </a:solidFill>
                <a:latin typeface="Aptos" panose="020B0004020202020204" pitchFamily="34" charset="0"/>
                <a:ea typeface="Calibri"/>
                <a:cs typeface="Arial" panose="020B0604020202020204" pitchFamily="34" charset="0"/>
                <a:sym typeface="Calibri"/>
              </a:rPr>
              <a:t>Care is person centred and collaborative (not a one-size fits all approach)</a:t>
            </a:r>
          </a:p>
        </p:txBody>
      </p:sp>
      <p:pic>
        <p:nvPicPr>
          <p:cNvPr id="272" name="Google Shape;272;p29"/>
          <p:cNvPicPr preferRelativeResize="0"/>
          <p:nvPr/>
        </p:nvPicPr>
        <p:blipFill rotWithShape="1">
          <a:blip r:embed="rId3">
            <a:alphaModFix/>
          </a:blip>
          <a:srcRect/>
          <a:stretch/>
        </p:blipFill>
        <p:spPr>
          <a:xfrm>
            <a:off x="1543884" y="1893438"/>
            <a:ext cx="2880000" cy="1821369"/>
          </a:xfrm>
          <a:prstGeom prst="rect">
            <a:avLst/>
          </a:prstGeom>
          <a:noFill/>
          <a:ln>
            <a:noFill/>
          </a:ln>
        </p:spPr>
      </p:pic>
      <p:pic>
        <p:nvPicPr>
          <p:cNvPr id="273" name="Google Shape;273;p29"/>
          <p:cNvPicPr preferRelativeResize="0"/>
          <p:nvPr/>
        </p:nvPicPr>
        <p:blipFill rotWithShape="1">
          <a:blip r:embed="rId4">
            <a:alphaModFix/>
          </a:blip>
          <a:srcRect/>
          <a:stretch/>
        </p:blipFill>
        <p:spPr>
          <a:xfrm>
            <a:off x="7172654" y="4410075"/>
            <a:ext cx="3924955" cy="2882335"/>
          </a:xfrm>
          <a:prstGeom prst="rect">
            <a:avLst/>
          </a:prstGeom>
          <a:noFill/>
          <a:ln>
            <a:noFill/>
          </a:ln>
        </p:spPr>
      </p:pic>
      <p:sp>
        <p:nvSpPr>
          <p:cNvPr id="2" name="TextBox 1">
            <a:extLst>
              <a:ext uri="{FF2B5EF4-FFF2-40B4-BE49-F238E27FC236}">
                <a16:creationId xmlns:a16="http://schemas.microsoft.com/office/drawing/2014/main" id="{41E6C5BF-4E41-DCC8-4AE1-7C8636811585}"/>
              </a:ext>
            </a:extLst>
          </p:cNvPr>
          <p:cNvSpPr txBox="1"/>
          <p:nvPr/>
        </p:nvSpPr>
        <p:spPr>
          <a:xfrm>
            <a:off x="151025" y="286741"/>
            <a:ext cx="11917150" cy="646331"/>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Vision for Wales: There are seamless mental health services – person-centred, needs led and guided to the right support first time, without delay (Welsh Government, 2025).</a:t>
            </a:r>
            <a:endParaRPr lang="en-GB" dirty="0">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7D51A135-A87D-BA11-0BF2-800865D9440A}"/>
              </a:ext>
            </a:extLst>
          </p:cNvPr>
          <p:cNvSpPr txBox="1"/>
          <p:nvPr/>
        </p:nvSpPr>
        <p:spPr>
          <a:xfrm>
            <a:off x="638224" y="1160185"/>
            <a:ext cx="10915552" cy="400110"/>
          </a:xfrm>
          <a:prstGeom prst="rect">
            <a:avLst/>
          </a:prstGeom>
          <a:noFill/>
        </p:spPr>
        <p:txBody>
          <a:bodyPr wrap="none" rtlCol="0">
            <a:spAutoFit/>
          </a:bodyPr>
          <a:lstStyle/>
          <a:p>
            <a:pPr algn="ctr"/>
            <a:r>
              <a:rPr lang="en-GB" sz="2000" b="1" dirty="0">
                <a:solidFill>
                  <a:schemeClr val="accent1">
                    <a:lumMod val="75000"/>
                  </a:schemeClr>
                </a:solidFill>
              </a:rPr>
              <a:t>Delivered by Implementing an Open Access Mental Health Support Model (Stepped Care 2.0)</a:t>
            </a:r>
          </a:p>
        </p:txBody>
      </p:sp>
    </p:spTree>
    <p:extLst>
      <p:ext uri="{BB962C8B-B14F-4D97-AF65-F5344CB8AC3E}">
        <p14:creationId xmlns:p14="http://schemas.microsoft.com/office/powerpoint/2010/main" val="90398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steps to steps&#10;&#10;AI-generated content may be incorrect.">
            <a:extLst>
              <a:ext uri="{FF2B5EF4-FFF2-40B4-BE49-F238E27FC236}">
                <a16:creationId xmlns:a16="http://schemas.microsoft.com/office/drawing/2014/main" id="{416880DC-C287-3840-32D5-4E7C032AC85D}"/>
              </a:ext>
            </a:extLst>
          </p:cNvPr>
          <p:cNvPicPr>
            <a:picLocks noChangeAspect="1"/>
          </p:cNvPicPr>
          <p:nvPr/>
        </p:nvPicPr>
        <p:blipFill>
          <a:blip r:embed="rId2"/>
          <a:stretch>
            <a:fillRect/>
          </a:stretch>
        </p:blipFill>
        <p:spPr>
          <a:xfrm>
            <a:off x="1788841" y="1093287"/>
            <a:ext cx="8599555" cy="5104561"/>
          </a:xfrm>
          <a:prstGeom prst="rect">
            <a:avLst/>
          </a:prstGeom>
          <a:noFill/>
        </p:spPr>
      </p:pic>
      <p:grpSp>
        <p:nvGrpSpPr>
          <p:cNvPr id="3" name="Group 2">
            <a:extLst>
              <a:ext uri="{FF2B5EF4-FFF2-40B4-BE49-F238E27FC236}">
                <a16:creationId xmlns:a16="http://schemas.microsoft.com/office/drawing/2014/main" id="{262C143A-714B-5FB1-B00C-F7F9EA999931}"/>
              </a:ext>
            </a:extLst>
          </p:cNvPr>
          <p:cNvGrpSpPr/>
          <p:nvPr/>
        </p:nvGrpSpPr>
        <p:grpSpPr>
          <a:xfrm>
            <a:off x="0" y="6414429"/>
            <a:ext cx="12192000" cy="443572"/>
            <a:chOff x="0" y="0"/>
            <a:chExt cx="24384000" cy="887145"/>
          </a:xfrm>
        </p:grpSpPr>
        <p:grpSp>
          <p:nvGrpSpPr>
            <p:cNvPr id="4" name="Group 3">
              <a:extLst>
                <a:ext uri="{FF2B5EF4-FFF2-40B4-BE49-F238E27FC236}">
                  <a16:creationId xmlns:a16="http://schemas.microsoft.com/office/drawing/2014/main" id="{C353FFD5-056C-6944-0AFA-3D4171F8490B}"/>
                </a:ext>
              </a:extLst>
            </p:cNvPr>
            <p:cNvGrpSpPr/>
            <p:nvPr/>
          </p:nvGrpSpPr>
          <p:grpSpPr>
            <a:xfrm>
              <a:off x="0" y="0"/>
              <a:ext cx="24384000" cy="887145"/>
              <a:chOff x="0" y="0"/>
              <a:chExt cx="4816593" cy="175238"/>
            </a:xfrm>
          </p:grpSpPr>
          <p:sp>
            <p:nvSpPr>
              <p:cNvPr id="9" name="Freeform 4">
                <a:extLst>
                  <a:ext uri="{FF2B5EF4-FFF2-40B4-BE49-F238E27FC236}">
                    <a16:creationId xmlns:a16="http://schemas.microsoft.com/office/drawing/2014/main" id="{68D80D79-763C-66C5-5E95-6F04E34E2055}"/>
                  </a:ext>
                </a:extLst>
              </p:cNvPr>
              <p:cNvSpPr/>
              <p:nvPr/>
            </p:nvSpPr>
            <p:spPr>
              <a:xfrm>
                <a:off x="0" y="0"/>
                <a:ext cx="4816592" cy="175238"/>
              </a:xfrm>
              <a:custGeom>
                <a:avLst/>
                <a:gdLst/>
                <a:ahLst/>
                <a:cxnLst/>
                <a:rect l="l" t="t" r="r" b="b"/>
                <a:pathLst>
                  <a:path w="4816592" h="175238">
                    <a:moveTo>
                      <a:pt x="0" y="0"/>
                    </a:moveTo>
                    <a:lnTo>
                      <a:pt x="4816592" y="0"/>
                    </a:lnTo>
                    <a:lnTo>
                      <a:pt x="4816592" y="175238"/>
                    </a:lnTo>
                    <a:lnTo>
                      <a:pt x="0" y="175238"/>
                    </a:lnTo>
                    <a:close/>
                  </a:path>
                </a:pathLst>
              </a:custGeom>
              <a:solidFill>
                <a:srgbClr val="1B365D"/>
              </a:solidFill>
            </p:spPr>
            <p:txBody>
              <a:bodyPr/>
              <a:lstStyle/>
              <a:p>
                <a:pPr defTabSz="914377"/>
                <a:endParaRPr lang="en-GB" sz="1200">
                  <a:solidFill>
                    <a:prstClr val="black"/>
                  </a:solidFill>
                  <a:latin typeface="Calibri" panose="020F0502020204030204"/>
                </a:endParaRPr>
              </a:p>
            </p:txBody>
          </p:sp>
          <p:sp>
            <p:nvSpPr>
              <p:cNvPr id="10" name="TextBox 5">
                <a:extLst>
                  <a:ext uri="{FF2B5EF4-FFF2-40B4-BE49-F238E27FC236}">
                    <a16:creationId xmlns:a16="http://schemas.microsoft.com/office/drawing/2014/main" id="{5F775B4D-2EA6-4697-B436-8C457BD61359}"/>
                  </a:ext>
                </a:extLst>
              </p:cNvPr>
              <p:cNvSpPr txBox="1"/>
              <p:nvPr/>
            </p:nvSpPr>
            <p:spPr>
              <a:xfrm>
                <a:off x="0" y="9525"/>
                <a:ext cx="4816593" cy="165713"/>
              </a:xfrm>
              <a:prstGeom prst="rect">
                <a:avLst/>
              </a:prstGeom>
            </p:spPr>
            <p:txBody>
              <a:bodyPr lIns="33867" tIns="33867" rIns="33867" bIns="33867" rtlCol="0" anchor="ctr"/>
              <a:lstStyle/>
              <a:p>
                <a:pPr algn="ctr" defTabSz="914377">
                  <a:lnSpc>
                    <a:spcPts val="1275"/>
                  </a:lnSpc>
                </a:pPr>
                <a:endParaRPr sz="1200">
                  <a:solidFill>
                    <a:prstClr val="black"/>
                  </a:solidFill>
                  <a:latin typeface="Calibri" panose="020F0502020204030204"/>
                </a:endParaRPr>
              </a:p>
            </p:txBody>
          </p:sp>
        </p:grpSp>
        <p:grpSp>
          <p:nvGrpSpPr>
            <p:cNvPr id="6" name="Group 6">
              <a:extLst>
                <a:ext uri="{FF2B5EF4-FFF2-40B4-BE49-F238E27FC236}">
                  <a16:creationId xmlns:a16="http://schemas.microsoft.com/office/drawing/2014/main" id="{60682CA1-F225-4440-6C3A-4620C2E00E9D}"/>
                </a:ext>
              </a:extLst>
            </p:cNvPr>
            <p:cNvGrpSpPr/>
            <p:nvPr/>
          </p:nvGrpSpPr>
          <p:grpSpPr>
            <a:xfrm>
              <a:off x="0" y="670661"/>
              <a:ext cx="24384000" cy="216484"/>
              <a:chOff x="0" y="0"/>
              <a:chExt cx="4816593" cy="42762"/>
            </a:xfrm>
          </p:grpSpPr>
          <p:sp>
            <p:nvSpPr>
              <p:cNvPr id="7" name="Freeform 7">
                <a:extLst>
                  <a:ext uri="{FF2B5EF4-FFF2-40B4-BE49-F238E27FC236}">
                    <a16:creationId xmlns:a16="http://schemas.microsoft.com/office/drawing/2014/main" id="{DEF846E4-C335-FDB3-066D-A305DFFED163}"/>
                  </a:ext>
                </a:extLst>
              </p:cNvPr>
              <p:cNvSpPr/>
              <p:nvPr/>
            </p:nvSpPr>
            <p:spPr>
              <a:xfrm>
                <a:off x="0" y="0"/>
                <a:ext cx="4816592" cy="42762"/>
              </a:xfrm>
              <a:custGeom>
                <a:avLst/>
                <a:gdLst/>
                <a:ahLst/>
                <a:cxnLst/>
                <a:rect l="l" t="t" r="r" b="b"/>
                <a:pathLst>
                  <a:path w="4816592" h="42762">
                    <a:moveTo>
                      <a:pt x="0" y="0"/>
                    </a:moveTo>
                    <a:lnTo>
                      <a:pt x="4816592" y="0"/>
                    </a:lnTo>
                    <a:lnTo>
                      <a:pt x="4816592" y="42762"/>
                    </a:lnTo>
                    <a:lnTo>
                      <a:pt x="0" y="42762"/>
                    </a:lnTo>
                    <a:close/>
                  </a:path>
                </a:pathLst>
              </a:custGeom>
              <a:solidFill>
                <a:srgbClr val="0C9BBD"/>
              </a:solidFill>
            </p:spPr>
            <p:txBody>
              <a:bodyPr/>
              <a:lstStyle/>
              <a:p>
                <a:pPr defTabSz="914377"/>
                <a:endParaRPr lang="en-GB" sz="1200">
                  <a:solidFill>
                    <a:prstClr val="black"/>
                  </a:solidFill>
                  <a:latin typeface="Calibri" panose="020F0502020204030204"/>
                </a:endParaRPr>
              </a:p>
            </p:txBody>
          </p:sp>
          <p:sp>
            <p:nvSpPr>
              <p:cNvPr id="8" name="TextBox 7">
                <a:extLst>
                  <a:ext uri="{FF2B5EF4-FFF2-40B4-BE49-F238E27FC236}">
                    <a16:creationId xmlns:a16="http://schemas.microsoft.com/office/drawing/2014/main" id="{294B4363-12CC-DA44-7FEC-EBC8FA6B288C}"/>
                  </a:ext>
                </a:extLst>
              </p:cNvPr>
              <p:cNvSpPr txBox="1"/>
              <p:nvPr/>
            </p:nvSpPr>
            <p:spPr>
              <a:xfrm>
                <a:off x="0" y="9525"/>
                <a:ext cx="4816593" cy="33237"/>
              </a:xfrm>
              <a:prstGeom prst="rect">
                <a:avLst/>
              </a:prstGeom>
            </p:spPr>
            <p:txBody>
              <a:bodyPr lIns="33867" tIns="33867" rIns="33867" bIns="33867" rtlCol="0" anchor="ctr"/>
              <a:lstStyle/>
              <a:p>
                <a:pPr algn="ctr" defTabSz="914377">
                  <a:lnSpc>
                    <a:spcPts val="1275"/>
                  </a:lnSpc>
                </a:pPr>
                <a:endParaRPr sz="1200">
                  <a:solidFill>
                    <a:prstClr val="black"/>
                  </a:solidFill>
                  <a:latin typeface="Calibri" panose="020F0502020204030204"/>
                </a:endParaRPr>
              </a:p>
            </p:txBody>
          </p:sp>
        </p:grpSp>
      </p:grpSp>
    </p:spTree>
    <p:extLst>
      <p:ext uri="{BB962C8B-B14F-4D97-AF65-F5344CB8AC3E}">
        <p14:creationId xmlns:p14="http://schemas.microsoft.com/office/powerpoint/2010/main" val="298494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8B21C-5CED-A27F-990E-39A24CDEC910}"/>
            </a:ext>
          </a:extLst>
        </p:cNvPr>
        <p:cNvGrpSpPr/>
        <p:nvPr/>
      </p:nvGrpSpPr>
      <p:grpSpPr>
        <a:xfrm>
          <a:off x="0" y="0"/>
          <a:ext cx="0" cy="0"/>
          <a:chOff x="0" y="0"/>
          <a:chExt cx="0" cy="0"/>
        </a:xfrm>
      </p:grpSpPr>
      <p:grpSp>
        <p:nvGrpSpPr>
          <p:cNvPr id="12" name="Google Shape;593;p47">
            <a:extLst>
              <a:ext uri="{FF2B5EF4-FFF2-40B4-BE49-F238E27FC236}">
                <a16:creationId xmlns:a16="http://schemas.microsoft.com/office/drawing/2014/main" id="{64074B50-93CC-5642-36BE-AE59691C65E2}"/>
              </a:ext>
            </a:extLst>
          </p:cNvPr>
          <p:cNvGrpSpPr/>
          <p:nvPr/>
        </p:nvGrpSpPr>
        <p:grpSpPr>
          <a:xfrm>
            <a:off x="2" y="6414429"/>
            <a:ext cx="12191999" cy="443731"/>
            <a:chOff x="0" y="0"/>
            <a:chExt cx="24383997" cy="887463"/>
          </a:xfrm>
        </p:grpSpPr>
        <p:grpSp>
          <p:nvGrpSpPr>
            <p:cNvPr id="13" name="Google Shape;594;p47">
              <a:extLst>
                <a:ext uri="{FF2B5EF4-FFF2-40B4-BE49-F238E27FC236}">
                  <a16:creationId xmlns:a16="http://schemas.microsoft.com/office/drawing/2014/main" id="{4688F70C-58FF-6285-6E51-7E42B397290F}"/>
                </a:ext>
              </a:extLst>
            </p:cNvPr>
            <p:cNvGrpSpPr/>
            <p:nvPr/>
          </p:nvGrpSpPr>
          <p:grpSpPr>
            <a:xfrm>
              <a:off x="0" y="0"/>
              <a:ext cx="24383997" cy="887142"/>
              <a:chOff x="0" y="0"/>
              <a:chExt cx="4816592" cy="175238"/>
            </a:xfrm>
          </p:grpSpPr>
          <p:sp>
            <p:nvSpPr>
              <p:cNvPr id="17" name="Google Shape;595;p47">
                <a:extLst>
                  <a:ext uri="{FF2B5EF4-FFF2-40B4-BE49-F238E27FC236}">
                    <a16:creationId xmlns:a16="http://schemas.microsoft.com/office/drawing/2014/main" id="{9C59D0EC-5517-20C8-094A-560973E1AF95}"/>
                  </a:ext>
                </a:extLst>
              </p:cNvPr>
              <p:cNvSpPr/>
              <p:nvPr/>
            </p:nvSpPr>
            <p:spPr>
              <a:xfrm>
                <a:off x="0" y="0"/>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spcFirstLastPara="1" wrap="square" lIns="60967" tIns="30467" rIns="60967" bIns="30467" anchor="t" anchorCtr="0">
                <a:noAutofit/>
              </a:bodyPr>
              <a:lstStyle/>
              <a:p>
                <a:pPr defTabSz="1219231"/>
                <a:endParaRPr lang="en-GB" sz="1200">
                  <a:latin typeface="Calibri"/>
                  <a:ea typeface="Calibri"/>
                  <a:cs typeface="Calibri"/>
                  <a:sym typeface="Calibri"/>
                </a:endParaRPr>
              </a:p>
            </p:txBody>
          </p:sp>
          <p:sp>
            <p:nvSpPr>
              <p:cNvPr id="18" name="Google Shape;596;p47">
                <a:extLst>
                  <a:ext uri="{FF2B5EF4-FFF2-40B4-BE49-F238E27FC236}">
                    <a16:creationId xmlns:a16="http://schemas.microsoft.com/office/drawing/2014/main" id="{F6AD0481-10A3-E136-F185-C4B1CE71257B}"/>
                  </a:ext>
                </a:extLst>
              </p:cNvPr>
              <p:cNvSpPr txBox="1"/>
              <p:nvPr/>
            </p:nvSpPr>
            <p:spPr>
              <a:xfrm>
                <a:off x="0" y="9525"/>
                <a:ext cx="4816500" cy="165600"/>
              </a:xfrm>
              <a:prstGeom prst="rect">
                <a:avLst/>
              </a:prstGeom>
              <a:noFill/>
              <a:ln>
                <a:noFill/>
              </a:ln>
            </p:spPr>
            <p:txBody>
              <a:bodyPr spcFirstLastPara="1" wrap="square" lIns="33867" tIns="33867" rIns="33867" bIns="33867" anchor="ctr" anchorCtr="0">
                <a:noAutofit/>
              </a:bodyPr>
              <a:lstStyle/>
              <a:p>
                <a:pPr algn="ctr" defTabSz="1219231">
                  <a:lnSpc>
                    <a:spcPct val="106166"/>
                  </a:lnSpc>
                </a:pPr>
                <a:endParaRPr lang="en-GB" sz="1200">
                  <a:latin typeface="Calibri"/>
                  <a:ea typeface="Calibri"/>
                  <a:cs typeface="Calibri"/>
                  <a:sym typeface="Calibri"/>
                </a:endParaRPr>
              </a:p>
            </p:txBody>
          </p:sp>
        </p:grpSp>
        <p:grpSp>
          <p:nvGrpSpPr>
            <p:cNvPr id="14" name="Google Shape;597;p47">
              <a:extLst>
                <a:ext uri="{FF2B5EF4-FFF2-40B4-BE49-F238E27FC236}">
                  <a16:creationId xmlns:a16="http://schemas.microsoft.com/office/drawing/2014/main" id="{D0FE8EC9-7F99-0BC9-B458-817A48EBC74E}"/>
                </a:ext>
              </a:extLst>
            </p:cNvPr>
            <p:cNvGrpSpPr/>
            <p:nvPr/>
          </p:nvGrpSpPr>
          <p:grpSpPr>
            <a:xfrm>
              <a:off x="0" y="670661"/>
              <a:ext cx="24383997" cy="216802"/>
              <a:chOff x="0" y="0"/>
              <a:chExt cx="4816592" cy="42825"/>
            </a:xfrm>
          </p:grpSpPr>
          <p:sp>
            <p:nvSpPr>
              <p:cNvPr id="15" name="Google Shape;598;p47">
                <a:extLst>
                  <a:ext uri="{FF2B5EF4-FFF2-40B4-BE49-F238E27FC236}">
                    <a16:creationId xmlns:a16="http://schemas.microsoft.com/office/drawing/2014/main" id="{E4258345-C420-533B-BED4-17FDE325554F}"/>
                  </a:ext>
                </a:extLst>
              </p:cNvPr>
              <p:cNvSpPr/>
              <p:nvPr/>
            </p:nvSpPr>
            <p:spPr>
              <a:xfrm>
                <a:off x="0" y="0"/>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spcFirstLastPara="1" wrap="square" lIns="60967" tIns="30467" rIns="60967" bIns="30467" anchor="t" anchorCtr="0">
                <a:noAutofit/>
              </a:bodyPr>
              <a:lstStyle/>
              <a:p>
                <a:pPr defTabSz="1219231"/>
                <a:endParaRPr lang="en-GB" sz="1200">
                  <a:latin typeface="Calibri"/>
                  <a:ea typeface="Calibri"/>
                  <a:cs typeface="Calibri"/>
                  <a:sym typeface="Calibri"/>
                </a:endParaRPr>
              </a:p>
            </p:txBody>
          </p:sp>
          <p:sp>
            <p:nvSpPr>
              <p:cNvPr id="16" name="Google Shape;599;p47">
                <a:extLst>
                  <a:ext uri="{FF2B5EF4-FFF2-40B4-BE49-F238E27FC236}">
                    <a16:creationId xmlns:a16="http://schemas.microsoft.com/office/drawing/2014/main" id="{08B06DEA-71E8-5DF6-83DF-2AE823B1E8B1}"/>
                  </a:ext>
                </a:extLst>
              </p:cNvPr>
              <p:cNvSpPr txBox="1"/>
              <p:nvPr/>
            </p:nvSpPr>
            <p:spPr>
              <a:xfrm>
                <a:off x="0" y="9525"/>
                <a:ext cx="4816500" cy="33300"/>
              </a:xfrm>
              <a:prstGeom prst="rect">
                <a:avLst/>
              </a:prstGeom>
              <a:noFill/>
              <a:ln>
                <a:noFill/>
              </a:ln>
            </p:spPr>
            <p:txBody>
              <a:bodyPr spcFirstLastPara="1" wrap="square" lIns="33867" tIns="33867" rIns="33867" bIns="33867" anchor="ctr" anchorCtr="0">
                <a:noAutofit/>
              </a:bodyPr>
              <a:lstStyle/>
              <a:p>
                <a:pPr algn="ctr" defTabSz="1219231">
                  <a:lnSpc>
                    <a:spcPct val="106166"/>
                  </a:lnSpc>
                </a:pPr>
                <a:endParaRPr lang="en-GB" sz="1200">
                  <a:latin typeface="Calibri"/>
                  <a:ea typeface="Calibri"/>
                  <a:cs typeface="Calibri"/>
                  <a:sym typeface="Calibri"/>
                </a:endParaRPr>
              </a:p>
            </p:txBody>
          </p:sp>
        </p:grpSp>
      </p:grpSp>
      <p:sp>
        <p:nvSpPr>
          <p:cNvPr id="2" name="Freeform 2">
            <a:extLst>
              <a:ext uri="{FF2B5EF4-FFF2-40B4-BE49-F238E27FC236}">
                <a16:creationId xmlns:a16="http://schemas.microsoft.com/office/drawing/2014/main" id="{D06624F7-FCB1-A0EF-6CC7-04B60BC66610}"/>
              </a:ext>
            </a:extLst>
          </p:cNvPr>
          <p:cNvSpPr/>
          <p:nvPr/>
        </p:nvSpPr>
        <p:spPr>
          <a:xfrm>
            <a:off x="1070403" y="2018108"/>
            <a:ext cx="10050964" cy="4243648"/>
          </a:xfrm>
          <a:custGeom>
            <a:avLst/>
            <a:gdLst/>
            <a:ahLst/>
            <a:cxnLst/>
            <a:rect l="l" t="t" r="r" b="b"/>
            <a:pathLst>
              <a:path w="15076446" h="6365472">
                <a:moveTo>
                  <a:pt x="0" y="0"/>
                </a:moveTo>
                <a:lnTo>
                  <a:pt x="15076447" y="0"/>
                </a:lnTo>
                <a:lnTo>
                  <a:pt x="15076447" y="6365472"/>
                </a:lnTo>
                <a:lnTo>
                  <a:pt x="0" y="6365472"/>
                </a:lnTo>
                <a:lnTo>
                  <a:pt x="0" y="0"/>
                </a:lnTo>
                <a:close/>
              </a:path>
            </a:pathLst>
          </a:custGeom>
          <a:blipFill>
            <a:blip r:embed="rId3"/>
            <a:stretch>
              <a:fillRect l="-4399" r="-17981"/>
            </a:stretch>
          </a:blipFill>
        </p:spPr>
        <p:txBody>
          <a:bodyPr lIns="60960" tIns="30480" rIns="60960" bIns="30480" anchor="t"/>
          <a:lstStyle/>
          <a:p>
            <a:pPr rtl="0"/>
            <a:endParaRPr lang="en-US" sz="1200">
              <a:cs typeface="Segoe UI"/>
            </a:endParaRPr>
          </a:p>
        </p:txBody>
      </p:sp>
      <p:grpSp>
        <p:nvGrpSpPr>
          <p:cNvPr id="3" name="Group 3">
            <a:extLst>
              <a:ext uri="{FF2B5EF4-FFF2-40B4-BE49-F238E27FC236}">
                <a16:creationId xmlns:a16="http://schemas.microsoft.com/office/drawing/2014/main" id="{82D288A1-5CB7-1E03-0CC8-3556E85312C5}"/>
              </a:ext>
            </a:extLst>
          </p:cNvPr>
          <p:cNvGrpSpPr/>
          <p:nvPr/>
        </p:nvGrpSpPr>
        <p:grpSpPr>
          <a:xfrm>
            <a:off x="3394459" y="1281824"/>
            <a:ext cx="4894700" cy="918379"/>
            <a:chOff x="-88538" y="-38100"/>
            <a:chExt cx="1247519" cy="452811"/>
          </a:xfrm>
        </p:grpSpPr>
        <p:sp>
          <p:nvSpPr>
            <p:cNvPr id="4" name="Freeform 4">
              <a:extLst>
                <a:ext uri="{FF2B5EF4-FFF2-40B4-BE49-F238E27FC236}">
                  <a16:creationId xmlns:a16="http://schemas.microsoft.com/office/drawing/2014/main" id="{6BCB57DE-EEB4-186B-B6D1-C4D3563A7C6F}"/>
                </a:ext>
              </a:extLst>
            </p:cNvPr>
            <p:cNvSpPr/>
            <p:nvPr/>
          </p:nvSpPr>
          <p:spPr>
            <a:xfrm>
              <a:off x="-88538" y="0"/>
              <a:ext cx="1247519" cy="414711"/>
            </a:xfrm>
            <a:custGeom>
              <a:avLst/>
              <a:gdLst/>
              <a:ahLst/>
              <a:cxnLst/>
              <a:rect l="l" t="t" r="r" b="b"/>
              <a:pathLst>
                <a:path w="1158981" h="406400">
                  <a:moveTo>
                    <a:pt x="955781" y="0"/>
                  </a:moveTo>
                  <a:cubicBezTo>
                    <a:pt x="1068005" y="0"/>
                    <a:pt x="1158981" y="90976"/>
                    <a:pt x="1158981" y="203200"/>
                  </a:cubicBezTo>
                  <a:cubicBezTo>
                    <a:pt x="1158981" y="315424"/>
                    <a:pt x="1068005" y="406400"/>
                    <a:pt x="955781" y="406400"/>
                  </a:cubicBezTo>
                  <a:lnTo>
                    <a:pt x="203200" y="406400"/>
                  </a:lnTo>
                  <a:cubicBezTo>
                    <a:pt x="90976" y="406400"/>
                    <a:pt x="0" y="315424"/>
                    <a:pt x="0" y="203200"/>
                  </a:cubicBezTo>
                  <a:cubicBezTo>
                    <a:pt x="0" y="90976"/>
                    <a:pt x="90976" y="0"/>
                    <a:pt x="203200" y="0"/>
                  </a:cubicBezTo>
                  <a:close/>
                </a:path>
              </a:pathLst>
            </a:custGeom>
            <a:solidFill>
              <a:srgbClr val="1B365D"/>
            </a:solidFill>
          </p:spPr>
          <p:txBody>
            <a:bodyPr lIns="60960" tIns="30480" rIns="60960" bIns="30480" anchor="t"/>
            <a:lstStyle/>
            <a:p>
              <a:pPr algn="ctr"/>
              <a:endParaRPr lang="en-GB" sz="1200"/>
            </a:p>
          </p:txBody>
        </p:sp>
        <p:sp>
          <p:nvSpPr>
            <p:cNvPr id="5" name="TextBox 5">
              <a:extLst>
                <a:ext uri="{FF2B5EF4-FFF2-40B4-BE49-F238E27FC236}">
                  <a16:creationId xmlns:a16="http://schemas.microsoft.com/office/drawing/2014/main" id="{E90F5B33-9CCA-F774-0A35-121CFB677F37}"/>
                </a:ext>
              </a:extLst>
            </p:cNvPr>
            <p:cNvSpPr txBox="1"/>
            <p:nvPr/>
          </p:nvSpPr>
          <p:spPr>
            <a:xfrm>
              <a:off x="0" y="-38100"/>
              <a:ext cx="1158981" cy="444500"/>
            </a:xfrm>
            <a:prstGeom prst="rect">
              <a:avLst/>
            </a:prstGeom>
          </p:spPr>
          <p:txBody>
            <a:bodyPr lIns="33867" tIns="33867" rIns="33867" bIns="33867" rtlCol="0" anchor="ctr"/>
            <a:lstStyle/>
            <a:p>
              <a:pPr algn="ctr">
                <a:lnSpc>
                  <a:spcPts val="1400"/>
                </a:lnSpc>
              </a:pPr>
              <a:endParaRPr lang="en-GB" sz="1200"/>
            </a:p>
          </p:txBody>
        </p:sp>
      </p:grpSp>
      <p:sp>
        <p:nvSpPr>
          <p:cNvPr id="7" name="Freeform 7">
            <a:extLst>
              <a:ext uri="{FF2B5EF4-FFF2-40B4-BE49-F238E27FC236}">
                <a16:creationId xmlns:a16="http://schemas.microsoft.com/office/drawing/2014/main" id="{ED81D2E6-BAF9-7E2A-B718-6E6F6E5FA420}"/>
              </a:ext>
            </a:extLst>
          </p:cNvPr>
          <p:cNvSpPr/>
          <p:nvPr/>
        </p:nvSpPr>
        <p:spPr>
          <a:xfrm rot="-10800000">
            <a:off x="4099972" y="6088349"/>
            <a:ext cx="1796869" cy="393065"/>
          </a:xfrm>
          <a:custGeom>
            <a:avLst/>
            <a:gdLst/>
            <a:ahLst/>
            <a:cxnLst/>
            <a:rect l="l" t="t" r="r" b="b"/>
            <a:pathLst>
              <a:path w="2695303" h="589597">
                <a:moveTo>
                  <a:pt x="0" y="0"/>
                </a:moveTo>
                <a:lnTo>
                  <a:pt x="2695303" y="0"/>
                </a:lnTo>
                <a:lnTo>
                  <a:pt x="2695303" y="589597"/>
                </a:lnTo>
                <a:lnTo>
                  <a:pt x="0" y="58959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sz="1200"/>
          </a:p>
        </p:txBody>
      </p:sp>
      <p:sp>
        <p:nvSpPr>
          <p:cNvPr id="8" name="TextBox 8">
            <a:extLst>
              <a:ext uri="{FF2B5EF4-FFF2-40B4-BE49-F238E27FC236}">
                <a16:creationId xmlns:a16="http://schemas.microsoft.com/office/drawing/2014/main" id="{F73A69B9-AD67-E281-D42E-D596CB1AC235}"/>
              </a:ext>
            </a:extLst>
          </p:cNvPr>
          <p:cNvSpPr txBox="1"/>
          <p:nvPr/>
        </p:nvSpPr>
        <p:spPr>
          <a:xfrm>
            <a:off x="1233721" y="4794893"/>
            <a:ext cx="983033" cy="397416"/>
          </a:xfrm>
          <a:prstGeom prst="rect">
            <a:avLst/>
          </a:prstGeom>
        </p:spPr>
        <p:txBody>
          <a:bodyPr wrap="square"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Self-help Information</a:t>
            </a:r>
          </a:p>
        </p:txBody>
      </p:sp>
      <p:sp>
        <p:nvSpPr>
          <p:cNvPr id="9" name="TextBox 9">
            <a:extLst>
              <a:ext uri="{FF2B5EF4-FFF2-40B4-BE49-F238E27FC236}">
                <a16:creationId xmlns:a16="http://schemas.microsoft.com/office/drawing/2014/main" id="{C01FDFF7-3C75-A613-3D32-9DA7B73A34F0}"/>
              </a:ext>
            </a:extLst>
          </p:cNvPr>
          <p:cNvSpPr txBox="1"/>
          <p:nvPr/>
        </p:nvSpPr>
        <p:spPr>
          <a:xfrm>
            <a:off x="2536302" y="4432020"/>
            <a:ext cx="863679" cy="192232"/>
          </a:xfrm>
          <a:prstGeom prst="rect">
            <a:avLst/>
          </a:prstGeom>
        </p:spPr>
        <p:txBody>
          <a:bodyPr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Peer Support</a:t>
            </a:r>
          </a:p>
        </p:txBody>
      </p:sp>
      <p:sp>
        <p:nvSpPr>
          <p:cNvPr id="10" name="TextBox 10">
            <a:extLst>
              <a:ext uri="{FF2B5EF4-FFF2-40B4-BE49-F238E27FC236}">
                <a16:creationId xmlns:a16="http://schemas.microsoft.com/office/drawing/2014/main" id="{61EFDA73-14B8-3F02-580A-1AAA6874002A}"/>
              </a:ext>
            </a:extLst>
          </p:cNvPr>
          <p:cNvSpPr txBox="1"/>
          <p:nvPr/>
        </p:nvSpPr>
        <p:spPr>
          <a:xfrm>
            <a:off x="3958939" y="4253505"/>
            <a:ext cx="527605" cy="192232"/>
          </a:xfrm>
          <a:prstGeom prst="rect">
            <a:avLst/>
          </a:prstGeom>
        </p:spPr>
        <p:txBody>
          <a:bodyPr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Courses</a:t>
            </a:r>
          </a:p>
        </p:txBody>
      </p:sp>
      <p:sp>
        <p:nvSpPr>
          <p:cNvPr id="11" name="TextBox 11">
            <a:extLst>
              <a:ext uri="{FF2B5EF4-FFF2-40B4-BE49-F238E27FC236}">
                <a16:creationId xmlns:a16="http://schemas.microsoft.com/office/drawing/2014/main" id="{913AFF04-91CA-A440-354C-7F10769398D3}"/>
              </a:ext>
            </a:extLst>
          </p:cNvPr>
          <p:cNvSpPr txBox="1"/>
          <p:nvPr/>
        </p:nvSpPr>
        <p:spPr>
          <a:xfrm>
            <a:off x="4998409" y="3604769"/>
            <a:ext cx="895159" cy="398827"/>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sym typeface="Frutiger Bold"/>
              </a:rPr>
              <a:t>Guided</a:t>
            </a:r>
          </a:p>
          <a:p>
            <a:pPr algn="ctr">
              <a:lnSpc>
                <a:spcPts val="1587"/>
              </a:lnSpc>
            </a:pPr>
            <a:r>
              <a:rPr lang="en-GB" sz="1133" b="1" dirty="0">
                <a:solidFill>
                  <a:srgbClr val="1B365D"/>
                </a:solidFill>
                <a:latin typeface="Frutiger Bold"/>
                <a:sym typeface="Frutiger Bold"/>
              </a:rPr>
              <a:t>Self-Help</a:t>
            </a:r>
            <a:endParaRPr lang="en-US" sz="1200" dirty="0"/>
          </a:p>
        </p:txBody>
      </p:sp>
      <p:sp>
        <p:nvSpPr>
          <p:cNvPr id="19" name="TextBox 12">
            <a:extLst>
              <a:ext uri="{FF2B5EF4-FFF2-40B4-BE49-F238E27FC236}">
                <a16:creationId xmlns:a16="http://schemas.microsoft.com/office/drawing/2014/main" id="{B9F602D6-6677-F018-D0AA-9ABF904A3C60}"/>
              </a:ext>
            </a:extLst>
          </p:cNvPr>
          <p:cNvSpPr txBox="1"/>
          <p:nvPr/>
        </p:nvSpPr>
        <p:spPr>
          <a:xfrm>
            <a:off x="6269305" y="3299495"/>
            <a:ext cx="1034641" cy="397416"/>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ea typeface="Frutiger Bold"/>
                <a:cs typeface="Frutiger Bold"/>
                <a:sym typeface="Frutiger Bold"/>
              </a:rPr>
              <a:t>Group Intervention</a:t>
            </a:r>
            <a:endParaRPr lang="en-GB" sz="1133" b="1" dirty="0">
              <a:solidFill>
                <a:srgbClr val="1B365D"/>
              </a:solidFill>
              <a:latin typeface="Frutiger Bold"/>
              <a:ea typeface="Frutiger Bold"/>
              <a:cs typeface="Frutiger Bold"/>
            </a:endParaRPr>
          </a:p>
        </p:txBody>
      </p:sp>
      <p:sp>
        <p:nvSpPr>
          <p:cNvPr id="20" name="TextBox 13">
            <a:extLst>
              <a:ext uri="{FF2B5EF4-FFF2-40B4-BE49-F238E27FC236}">
                <a16:creationId xmlns:a16="http://schemas.microsoft.com/office/drawing/2014/main" id="{49650A85-46B8-7CEB-D071-8F4583C46B40}"/>
              </a:ext>
            </a:extLst>
          </p:cNvPr>
          <p:cNvSpPr txBox="1"/>
          <p:nvPr/>
        </p:nvSpPr>
        <p:spPr>
          <a:xfrm>
            <a:off x="7475143" y="2862435"/>
            <a:ext cx="959127" cy="397416"/>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ea typeface="Frutiger Bold"/>
                <a:cs typeface="Frutiger Bold"/>
                <a:sym typeface="Frutiger Bold"/>
              </a:rPr>
              <a:t>Individual Intervention</a:t>
            </a:r>
            <a:endParaRPr lang="en-GB" sz="1133" b="1" dirty="0">
              <a:solidFill>
                <a:srgbClr val="1B365D"/>
              </a:solidFill>
              <a:latin typeface="Frutiger Bold"/>
              <a:ea typeface="Frutiger Bold"/>
              <a:cs typeface="Frutiger Bold"/>
            </a:endParaRPr>
          </a:p>
        </p:txBody>
      </p:sp>
      <p:sp>
        <p:nvSpPr>
          <p:cNvPr id="21" name="TextBox 14">
            <a:extLst>
              <a:ext uri="{FF2B5EF4-FFF2-40B4-BE49-F238E27FC236}">
                <a16:creationId xmlns:a16="http://schemas.microsoft.com/office/drawing/2014/main" id="{9ECF8AD0-72A6-E7FB-E1D4-FA5900323519}"/>
              </a:ext>
            </a:extLst>
          </p:cNvPr>
          <p:cNvSpPr txBox="1"/>
          <p:nvPr/>
        </p:nvSpPr>
        <p:spPr>
          <a:xfrm>
            <a:off x="8695259" y="2144007"/>
            <a:ext cx="988292" cy="807785"/>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ea typeface="Frutiger Bold"/>
                <a:cs typeface="Frutiger Bold"/>
                <a:sym typeface="Frutiger Bold"/>
              </a:rPr>
              <a:t>Specialist</a:t>
            </a:r>
          </a:p>
          <a:p>
            <a:pPr algn="ctr">
              <a:lnSpc>
                <a:spcPts val="1587"/>
              </a:lnSpc>
              <a:spcBef>
                <a:spcPct val="0"/>
              </a:spcBef>
            </a:pPr>
            <a:r>
              <a:rPr lang="en-GB" sz="1133" b="1" dirty="0">
                <a:solidFill>
                  <a:srgbClr val="1B365D"/>
                </a:solidFill>
                <a:latin typeface="Frutiger Bold"/>
                <a:ea typeface="Frutiger Bold"/>
                <a:cs typeface="Frutiger Bold"/>
                <a:sym typeface="Frutiger Bold"/>
              </a:rPr>
              <a:t> Community Support and Consultation</a:t>
            </a:r>
          </a:p>
        </p:txBody>
      </p:sp>
      <p:sp>
        <p:nvSpPr>
          <p:cNvPr id="22" name="TextBox 15">
            <a:extLst>
              <a:ext uri="{FF2B5EF4-FFF2-40B4-BE49-F238E27FC236}">
                <a16:creationId xmlns:a16="http://schemas.microsoft.com/office/drawing/2014/main" id="{1D1C06C3-3AC2-EC15-BB3E-56199D630ADC}"/>
              </a:ext>
            </a:extLst>
          </p:cNvPr>
          <p:cNvSpPr txBox="1"/>
          <p:nvPr/>
        </p:nvSpPr>
        <p:spPr>
          <a:xfrm>
            <a:off x="10053298" y="2169369"/>
            <a:ext cx="935711" cy="397416"/>
          </a:xfrm>
          <a:prstGeom prst="rect">
            <a:avLst/>
          </a:prstGeom>
        </p:spPr>
        <p:txBody>
          <a:bodyPr wrap="square"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Acute &amp; Crisis care</a:t>
            </a:r>
          </a:p>
        </p:txBody>
      </p:sp>
      <p:sp>
        <p:nvSpPr>
          <p:cNvPr id="23" name="TextBox 16">
            <a:extLst>
              <a:ext uri="{FF2B5EF4-FFF2-40B4-BE49-F238E27FC236}">
                <a16:creationId xmlns:a16="http://schemas.microsoft.com/office/drawing/2014/main" id="{EC925F39-DA43-F8AC-E36A-226821C6BD3B}"/>
              </a:ext>
            </a:extLst>
          </p:cNvPr>
          <p:cNvSpPr txBox="1"/>
          <p:nvPr/>
        </p:nvSpPr>
        <p:spPr>
          <a:xfrm>
            <a:off x="4151327" y="1378269"/>
            <a:ext cx="3061773" cy="540533"/>
          </a:xfrm>
          <a:prstGeom prst="rect">
            <a:avLst/>
          </a:prstGeom>
        </p:spPr>
        <p:txBody>
          <a:bodyPr wrap="square" lIns="0" tIns="0" rIns="0" bIns="0" rtlCol="0" anchor="t">
            <a:spAutoFit/>
          </a:bodyPr>
          <a:lstStyle/>
          <a:p>
            <a:pPr algn="ctr">
              <a:lnSpc>
                <a:spcPts val="2239"/>
              </a:lnSpc>
            </a:pPr>
            <a:r>
              <a:rPr lang="en-GB" sz="1333" b="1" dirty="0">
                <a:solidFill>
                  <a:srgbClr val="FFFFFF"/>
                </a:solidFill>
                <a:latin typeface="Frutiger Bold"/>
                <a:ea typeface="Frutiger Bold"/>
                <a:cs typeface="Frutiger Bold"/>
                <a:sym typeface="Frutiger Bold"/>
              </a:rPr>
              <a:t>Open access mental health support (phone/text, web, face to face)</a:t>
            </a:r>
            <a:endParaRPr lang="en-US" sz="1333" dirty="0"/>
          </a:p>
        </p:txBody>
      </p:sp>
      <p:sp>
        <p:nvSpPr>
          <p:cNvPr id="24" name="TextBox 17">
            <a:extLst>
              <a:ext uri="{FF2B5EF4-FFF2-40B4-BE49-F238E27FC236}">
                <a16:creationId xmlns:a16="http://schemas.microsoft.com/office/drawing/2014/main" id="{18CB556F-567A-822F-26FA-7167B3A511BD}"/>
              </a:ext>
            </a:extLst>
          </p:cNvPr>
          <p:cNvSpPr txBox="1"/>
          <p:nvPr/>
        </p:nvSpPr>
        <p:spPr>
          <a:xfrm>
            <a:off x="5841808" y="5955600"/>
            <a:ext cx="2407576" cy="397416"/>
          </a:xfrm>
          <a:prstGeom prst="rect">
            <a:avLst/>
          </a:prstGeom>
        </p:spPr>
        <p:txBody>
          <a:bodyPr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Service user</a:t>
            </a:r>
          </a:p>
          <a:p>
            <a:pPr algn="ctr">
              <a:lnSpc>
                <a:spcPts val="1587"/>
              </a:lnSpc>
              <a:spcBef>
                <a:spcPct val="0"/>
              </a:spcBef>
            </a:pPr>
            <a:r>
              <a:rPr lang="en-GB" sz="1133" b="1" dirty="0">
                <a:solidFill>
                  <a:srgbClr val="1B365D"/>
                </a:solidFill>
                <a:latin typeface="Frutiger Bold"/>
                <a:ea typeface="Frutiger Bold"/>
                <a:cs typeface="Frutiger Bold"/>
                <a:sym typeface="Frutiger Bold"/>
              </a:rPr>
              <a:t>decision-making autonomy</a:t>
            </a:r>
          </a:p>
        </p:txBody>
      </p:sp>
      <p:sp>
        <p:nvSpPr>
          <p:cNvPr id="25" name="TextBox 18">
            <a:extLst>
              <a:ext uri="{FF2B5EF4-FFF2-40B4-BE49-F238E27FC236}">
                <a16:creationId xmlns:a16="http://schemas.microsoft.com/office/drawing/2014/main" id="{9CBA2F3F-6499-ECA8-997B-1A85E86137DD}"/>
              </a:ext>
            </a:extLst>
          </p:cNvPr>
          <p:cNvSpPr txBox="1"/>
          <p:nvPr/>
        </p:nvSpPr>
        <p:spPr>
          <a:xfrm>
            <a:off x="11027695" y="4666476"/>
            <a:ext cx="922205" cy="807785"/>
          </a:xfrm>
          <a:prstGeom prst="rect">
            <a:avLst/>
          </a:prstGeom>
        </p:spPr>
        <p:txBody>
          <a:bodyPr wrap="square"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Service user</a:t>
            </a:r>
          </a:p>
          <a:p>
            <a:pPr algn="ctr">
              <a:lnSpc>
                <a:spcPts val="1587"/>
              </a:lnSpc>
              <a:spcBef>
                <a:spcPct val="0"/>
              </a:spcBef>
            </a:pPr>
            <a:r>
              <a:rPr lang="en-GB" sz="1133" b="1" dirty="0">
                <a:solidFill>
                  <a:srgbClr val="1B365D"/>
                </a:solidFill>
                <a:latin typeface="Frutiger Bold"/>
                <a:ea typeface="Frutiger Bold"/>
                <a:cs typeface="Frutiger Bold"/>
                <a:sym typeface="Frutiger Bold"/>
              </a:rPr>
              <a:t>Readiness. Stakeholder investment</a:t>
            </a:r>
            <a:endParaRPr lang="en-GB" sz="1133" b="1" dirty="0">
              <a:solidFill>
                <a:srgbClr val="1B365D"/>
              </a:solidFill>
              <a:latin typeface="Frutiger Bold"/>
              <a:ea typeface="Frutiger Bold"/>
              <a:cs typeface="Frutiger Bold"/>
            </a:endParaRPr>
          </a:p>
        </p:txBody>
      </p:sp>
      <p:sp>
        <p:nvSpPr>
          <p:cNvPr id="26" name="Freeform 19">
            <a:extLst>
              <a:ext uri="{FF2B5EF4-FFF2-40B4-BE49-F238E27FC236}">
                <a16:creationId xmlns:a16="http://schemas.microsoft.com/office/drawing/2014/main" id="{005FDECF-1628-7724-97A6-5E874D03E073}"/>
              </a:ext>
            </a:extLst>
          </p:cNvPr>
          <p:cNvSpPr/>
          <p:nvPr/>
        </p:nvSpPr>
        <p:spPr>
          <a:xfrm rot="-5400000">
            <a:off x="10548363" y="3413949"/>
            <a:ext cx="1796869" cy="393065"/>
          </a:xfrm>
          <a:custGeom>
            <a:avLst/>
            <a:gdLst/>
            <a:ahLst/>
            <a:cxnLst/>
            <a:rect l="l" t="t" r="r" b="b"/>
            <a:pathLst>
              <a:path w="2695303" h="589597">
                <a:moveTo>
                  <a:pt x="0" y="0"/>
                </a:moveTo>
                <a:lnTo>
                  <a:pt x="2695303" y="0"/>
                </a:lnTo>
                <a:lnTo>
                  <a:pt x="2695303" y="589597"/>
                </a:lnTo>
                <a:lnTo>
                  <a:pt x="0" y="58959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sz="1200"/>
          </a:p>
        </p:txBody>
      </p:sp>
      <p:cxnSp>
        <p:nvCxnSpPr>
          <p:cNvPr id="27" name="Straight Arrow Connector 26">
            <a:extLst>
              <a:ext uri="{FF2B5EF4-FFF2-40B4-BE49-F238E27FC236}">
                <a16:creationId xmlns:a16="http://schemas.microsoft.com/office/drawing/2014/main" id="{365E3A82-8FB3-7AD9-6F91-4AA3B7774568}"/>
              </a:ext>
            </a:extLst>
          </p:cNvPr>
          <p:cNvCxnSpPr>
            <a:cxnSpLocks/>
          </p:cNvCxnSpPr>
          <p:nvPr/>
        </p:nvCxnSpPr>
        <p:spPr>
          <a:xfrm flipH="1">
            <a:off x="1725236" y="1551765"/>
            <a:ext cx="1979141" cy="3164012"/>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C21E32E-A64C-5591-A9BA-46DFE0C19048}"/>
              </a:ext>
            </a:extLst>
          </p:cNvPr>
          <p:cNvCxnSpPr>
            <a:cxnSpLocks/>
          </p:cNvCxnSpPr>
          <p:nvPr/>
        </p:nvCxnSpPr>
        <p:spPr>
          <a:xfrm>
            <a:off x="7901442" y="1636006"/>
            <a:ext cx="2589423" cy="479375"/>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840F650-6E23-EF5A-405F-0397B1A38E21}"/>
              </a:ext>
            </a:extLst>
          </p:cNvPr>
          <p:cNvCxnSpPr>
            <a:cxnSpLocks/>
          </p:cNvCxnSpPr>
          <p:nvPr/>
        </p:nvCxnSpPr>
        <p:spPr>
          <a:xfrm flipH="1">
            <a:off x="2965462" y="2103988"/>
            <a:ext cx="888765" cy="2120395"/>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1A16DD1-1212-846C-51CD-146BC087D63F}"/>
              </a:ext>
            </a:extLst>
          </p:cNvPr>
          <p:cNvCxnSpPr>
            <a:cxnSpLocks/>
          </p:cNvCxnSpPr>
          <p:nvPr/>
        </p:nvCxnSpPr>
        <p:spPr>
          <a:xfrm flipH="1">
            <a:off x="4151327" y="2011709"/>
            <a:ext cx="520031" cy="2135819"/>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56534EB5-C96D-1F1E-434E-DC867CBECFB7}"/>
              </a:ext>
            </a:extLst>
          </p:cNvPr>
          <p:cNvCxnSpPr>
            <a:cxnSpLocks/>
          </p:cNvCxnSpPr>
          <p:nvPr/>
        </p:nvCxnSpPr>
        <p:spPr>
          <a:xfrm flipH="1">
            <a:off x="5495333" y="2115380"/>
            <a:ext cx="127175" cy="1472533"/>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7B72D9FC-F18A-5991-B408-5D6F6FEE78A5}"/>
              </a:ext>
            </a:extLst>
          </p:cNvPr>
          <p:cNvCxnSpPr>
            <a:cxnSpLocks/>
            <a:endCxn id="19" idx="0"/>
          </p:cNvCxnSpPr>
          <p:nvPr/>
        </p:nvCxnSpPr>
        <p:spPr>
          <a:xfrm>
            <a:off x="6676081" y="2144007"/>
            <a:ext cx="110545" cy="1155488"/>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6791E3F7-353D-07F3-AC13-E2A1CA62641F}"/>
              </a:ext>
            </a:extLst>
          </p:cNvPr>
          <p:cNvCxnSpPr>
            <a:cxnSpLocks/>
          </p:cNvCxnSpPr>
          <p:nvPr/>
        </p:nvCxnSpPr>
        <p:spPr>
          <a:xfrm>
            <a:off x="7375718" y="1625465"/>
            <a:ext cx="484151" cy="1119959"/>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E29C7406-2223-B227-8C0A-06262796FC1C}"/>
              </a:ext>
            </a:extLst>
          </p:cNvPr>
          <p:cNvCxnSpPr>
            <a:cxnSpLocks/>
          </p:cNvCxnSpPr>
          <p:nvPr/>
        </p:nvCxnSpPr>
        <p:spPr>
          <a:xfrm>
            <a:off x="7916643" y="1798078"/>
            <a:ext cx="850464" cy="560711"/>
          </a:xfrm>
          <a:prstGeom prst="straightConnector1">
            <a:avLst/>
          </a:prstGeom>
          <a:ln w="28575">
            <a:solidFill>
              <a:srgbClr val="1B365D"/>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8">
            <a:extLst>
              <a:ext uri="{FF2B5EF4-FFF2-40B4-BE49-F238E27FC236}">
                <a16:creationId xmlns:a16="http://schemas.microsoft.com/office/drawing/2014/main" id="{F61588FE-7E72-C9B7-B9EB-32B212C8C926}"/>
              </a:ext>
            </a:extLst>
          </p:cNvPr>
          <p:cNvSpPr txBox="1"/>
          <p:nvPr/>
        </p:nvSpPr>
        <p:spPr>
          <a:xfrm>
            <a:off x="1355842" y="5526147"/>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1</a:t>
            </a:r>
          </a:p>
        </p:txBody>
      </p:sp>
      <p:sp>
        <p:nvSpPr>
          <p:cNvPr id="62" name="TextBox 8">
            <a:extLst>
              <a:ext uri="{FF2B5EF4-FFF2-40B4-BE49-F238E27FC236}">
                <a16:creationId xmlns:a16="http://schemas.microsoft.com/office/drawing/2014/main" id="{3B5A57D7-E87D-D7E0-4D66-6F4CA0A6B0C5}"/>
              </a:ext>
            </a:extLst>
          </p:cNvPr>
          <p:cNvSpPr txBox="1"/>
          <p:nvPr/>
        </p:nvSpPr>
        <p:spPr>
          <a:xfrm>
            <a:off x="2627893" y="5526147"/>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2</a:t>
            </a:r>
          </a:p>
        </p:txBody>
      </p:sp>
      <p:sp>
        <p:nvSpPr>
          <p:cNvPr id="63" name="TextBox 8">
            <a:extLst>
              <a:ext uri="{FF2B5EF4-FFF2-40B4-BE49-F238E27FC236}">
                <a16:creationId xmlns:a16="http://schemas.microsoft.com/office/drawing/2014/main" id="{800BCB0F-889B-20C8-33F8-6FC0C88D5AFE}"/>
              </a:ext>
            </a:extLst>
          </p:cNvPr>
          <p:cNvSpPr txBox="1"/>
          <p:nvPr/>
        </p:nvSpPr>
        <p:spPr>
          <a:xfrm>
            <a:off x="3880735" y="5518540"/>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3</a:t>
            </a:r>
          </a:p>
        </p:txBody>
      </p:sp>
      <p:sp>
        <p:nvSpPr>
          <p:cNvPr id="64" name="TextBox 8">
            <a:extLst>
              <a:ext uri="{FF2B5EF4-FFF2-40B4-BE49-F238E27FC236}">
                <a16:creationId xmlns:a16="http://schemas.microsoft.com/office/drawing/2014/main" id="{A86D23F1-5216-DF09-DBF7-C311871E72E0}"/>
              </a:ext>
            </a:extLst>
          </p:cNvPr>
          <p:cNvSpPr txBox="1"/>
          <p:nvPr/>
        </p:nvSpPr>
        <p:spPr>
          <a:xfrm>
            <a:off x="5105290" y="5518540"/>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4</a:t>
            </a:r>
          </a:p>
        </p:txBody>
      </p:sp>
      <p:sp>
        <p:nvSpPr>
          <p:cNvPr id="65" name="TextBox 8">
            <a:extLst>
              <a:ext uri="{FF2B5EF4-FFF2-40B4-BE49-F238E27FC236}">
                <a16:creationId xmlns:a16="http://schemas.microsoft.com/office/drawing/2014/main" id="{7A35E150-2690-79A0-EFA5-EE530B0ED4D7}"/>
              </a:ext>
            </a:extLst>
          </p:cNvPr>
          <p:cNvSpPr txBox="1"/>
          <p:nvPr/>
        </p:nvSpPr>
        <p:spPr>
          <a:xfrm>
            <a:off x="6380538" y="5526147"/>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5</a:t>
            </a:r>
          </a:p>
        </p:txBody>
      </p:sp>
      <p:sp>
        <p:nvSpPr>
          <p:cNvPr id="66" name="TextBox 8">
            <a:extLst>
              <a:ext uri="{FF2B5EF4-FFF2-40B4-BE49-F238E27FC236}">
                <a16:creationId xmlns:a16="http://schemas.microsoft.com/office/drawing/2014/main" id="{5A42ED20-035E-45F8-314E-4196397E1EFF}"/>
              </a:ext>
            </a:extLst>
          </p:cNvPr>
          <p:cNvSpPr txBox="1"/>
          <p:nvPr/>
        </p:nvSpPr>
        <p:spPr>
          <a:xfrm>
            <a:off x="7612701" y="5518540"/>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6</a:t>
            </a:r>
          </a:p>
        </p:txBody>
      </p:sp>
      <p:sp>
        <p:nvSpPr>
          <p:cNvPr id="67" name="TextBox 8">
            <a:extLst>
              <a:ext uri="{FF2B5EF4-FFF2-40B4-BE49-F238E27FC236}">
                <a16:creationId xmlns:a16="http://schemas.microsoft.com/office/drawing/2014/main" id="{3DB9417A-CEF8-9641-504B-0906243148BD}"/>
              </a:ext>
            </a:extLst>
          </p:cNvPr>
          <p:cNvSpPr txBox="1"/>
          <p:nvPr/>
        </p:nvSpPr>
        <p:spPr>
          <a:xfrm>
            <a:off x="8863358" y="5526147"/>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7</a:t>
            </a:r>
          </a:p>
        </p:txBody>
      </p:sp>
      <p:sp>
        <p:nvSpPr>
          <p:cNvPr id="68" name="TextBox 8">
            <a:extLst>
              <a:ext uri="{FF2B5EF4-FFF2-40B4-BE49-F238E27FC236}">
                <a16:creationId xmlns:a16="http://schemas.microsoft.com/office/drawing/2014/main" id="{7EB1B0CC-F51F-D8D2-E14F-0D6A70637B32}"/>
              </a:ext>
            </a:extLst>
          </p:cNvPr>
          <p:cNvSpPr txBox="1"/>
          <p:nvPr/>
        </p:nvSpPr>
        <p:spPr>
          <a:xfrm>
            <a:off x="10114014" y="5518540"/>
            <a:ext cx="342007" cy="192232"/>
          </a:xfrm>
          <a:prstGeom prst="rect">
            <a:avLst/>
          </a:prstGeom>
        </p:spPr>
        <p:txBody>
          <a:bodyPr wrap="square" lIns="0" tIns="0" rIns="0" bIns="0" rtlCol="0" anchor="t">
            <a:spAutoFit/>
          </a:bodyPr>
          <a:lstStyle/>
          <a:p>
            <a:pPr>
              <a:lnSpc>
                <a:spcPts val="1587"/>
              </a:lnSpc>
              <a:spcBef>
                <a:spcPct val="0"/>
              </a:spcBef>
            </a:pPr>
            <a:r>
              <a:rPr lang="en-GB" sz="1133" b="1">
                <a:solidFill>
                  <a:schemeClr val="bg1"/>
                </a:solidFill>
                <a:latin typeface="Frutiger Bold"/>
                <a:ea typeface="Frutiger Bold"/>
                <a:cs typeface="Frutiger Bold"/>
                <a:sym typeface="Frutiger Bold"/>
              </a:rPr>
              <a:t>8</a:t>
            </a:r>
          </a:p>
        </p:txBody>
      </p:sp>
      <p:sp>
        <p:nvSpPr>
          <p:cNvPr id="30" name="TextBox 29">
            <a:extLst>
              <a:ext uri="{FF2B5EF4-FFF2-40B4-BE49-F238E27FC236}">
                <a16:creationId xmlns:a16="http://schemas.microsoft.com/office/drawing/2014/main" id="{F26C8727-1456-F8D2-8322-B7F75BC9BAE4}"/>
              </a:ext>
            </a:extLst>
          </p:cNvPr>
          <p:cNvSpPr txBox="1"/>
          <p:nvPr/>
        </p:nvSpPr>
        <p:spPr>
          <a:xfrm rot="20760000">
            <a:off x="2786539" y="2963820"/>
            <a:ext cx="4662903" cy="276999"/>
          </a:xfrm>
          <a:prstGeom prst="rect">
            <a:avLst/>
          </a:prstGeom>
          <a:solidFill>
            <a:schemeClr val="bg1"/>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en-GB" sz="1400" b="1" dirty="0"/>
              <a:t>Formal and Informal Services and Resources</a:t>
            </a:r>
          </a:p>
        </p:txBody>
      </p:sp>
      <p:sp>
        <p:nvSpPr>
          <p:cNvPr id="33" name="TextBox 32">
            <a:extLst>
              <a:ext uri="{FF2B5EF4-FFF2-40B4-BE49-F238E27FC236}">
                <a16:creationId xmlns:a16="http://schemas.microsoft.com/office/drawing/2014/main" id="{F9F0A8B6-19DD-43C0-E5E3-F6F82A4EAF1F}"/>
              </a:ext>
            </a:extLst>
          </p:cNvPr>
          <p:cNvSpPr txBox="1"/>
          <p:nvPr/>
        </p:nvSpPr>
        <p:spPr>
          <a:xfrm>
            <a:off x="311777" y="713635"/>
            <a:ext cx="11638123" cy="307777"/>
          </a:xfrm>
          <a:prstGeom prst="rect">
            <a:avLst/>
          </a:prstGeom>
          <a:solidFill>
            <a:schemeClr val="tx1"/>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ctr"/>
            <a:r>
              <a:rPr lang="en-GB" sz="1600" b="1" dirty="0">
                <a:solidFill>
                  <a:schemeClr val="bg1"/>
                </a:solidFill>
              </a:rPr>
              <a:t>Whole Population Mental Health Literacy</a:t>
            </a:r>
          </a:p>
        </p:txBody>
      </p:sp>
      <p:sp>
        <p:nvSpPr>
          <p:cNvPr id="6" name="Google Shape;289;p30">
            <a:extLst>
              <a:ext uri="{FF2B5EF4-FFF2-40B4-BE49-F238E27FC236}">
                <a16:creationId xmlns:a16="http://schemas.microsoft.com/office/drawing/2014/main" id="{AB04C5C8-2A0B-4249-C175-364AE4835DAF}"/>
              </a:ext>
            </a:extLst>
          </p:cNvPr>
          <p:cNvSpPr txBox="1">
            <a:spLocks/>
          </p:cNvSpPr>
          <p:nvPr/>
        </p:nvSpPr>
        <p:spPr>
          <a:xfrm>
            <a:off x="-37296" y="0"/>
            <a:ext cx="12309507" cy="787432"/>
          </a:xfrm>
          <a:prstGeom prst="rect">
            <a:avLst/>
          </a:prstGeom>
        </p:spPr>
        <p:txBody>
          <a:bodyPr spcFirstLastPara="1" vert="horz" wrap="square" lIns="121900" tIns="121900" rIns="121900" bIns="12190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2667" b="1" dirty="0">
                <a:latin typeface="Verdana" panose="020B0604030504040204" pitchFamily="34" charset="0"/>
                <a:ea typeface="Verdana" panose="020B0604030504040204" pitchFamily="34" charset="0"/>
                <a:cs typeface="Arial" panose="020B0604020202020204" pitchFamily="34" charset="0"/>
              </a:rPr>
              <a:t>Core Component 2: Diverse Services on a Continuum of Care</a:t>
            </a:r>
          </a:p>
        </p:txBody>
      </p:sp>
      <p:sp>
        <p:nvSpPr>
          <p:cNvPr id="32" name="Teardrop 31">
            <a:extLst>
              <a:ext uri="{FF2B5EF4-FFF2-40B4-BE49-F238E27FC236}">
                <a16:creationId xmlns:a16="http://schemas.microsoft.com/office/drawing/2014/main" id="{3E12F0DE-D00B-8613-DD12-067FFAC295FF}"/>
              </a:ext>
            </a:extLst>
          </p:cNvPr>
          <p:cNvSpPr/>
          <p:nvPr/>
        </p:nvSpPr>
        <p:spPr>
          <a:xfrm>
            <a:off x="79925" y="3473871"/>
            <a:ext cx="1372307" cy="1165412"/>
          </a:xfrm>
          <a:prstGeom prst="teardrop">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1" dirty="0">
                <a:solidFill>
                  <a:schemeClr val="bg2"/>
                </a:solidFill>
                <a:cs typeface="Arial"/>
              </a:rPr>
              <a:t>Flexible Person    -Centred Access</a:t>
            </a:r>
          </a:p>
        </p:txBody>
      </p:sp>
      <p:sp>
        <p:nvSpPr>
          <p:cNvPr id="42" name="Teardrop 41">
            <a:extLst>
              <a:ext uri="{FF2B5EF4-FFF2-40B4-BE49-F238E27FC236}">
                <a16:creationId xmlns:a16="http://schemas.microsoft.com/office/drawing/2014/main" id="{8799C1C7-E16C-5BB5-45F5-D4013125BCA6}"/>
              </a:ext>
            </a:extLst>
          </p:cNvPr>
          <p:cNvSpPr/>
          <p:nvPr/>
        </p:nvSpPr>
        <p:spPr>
          <a:xfrm>
            <a:off x="74870" y="2175587"/>
            <a:ext cx="1588919" cy="1436671"/>
          </a:xfrm>
          <a:prstGeom prst="teardrop">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1" dirty="0">
                <a:solidFill>
                  <a:schemeClr val="bg2"/>
                </a:solidFill>
                <a:cs typeface="Arial"/>
              </a:rPr>
              <a:t>Peer Support: standalone service and embedded throughout</a:t>
            </a:r>
          </a:p>
        </p:txBody>
      </p:sp>
      <p:sp>
        <p:nvSpPr>
          <p:cNvPr id="43" name="Teardrop 42">
            <a:extLst>
              <a:ext uri="{FF2B5EF4-FFF2-40B4-BE49-F238E27FC236}">
                <a16:creationId xmlns:a16="http://schemas.microsoft.com/office/drawing/2014/main" id="{6ED145A8-1CC0-B653-506E-D1AA6D2CA0EC}"/>
              </a:ext>
            </a:extLst>
          </p:cNvPr>
          <p:cNvSpPr/>
          <p:nvPr/>
        </p:nvSpPr>
        <p:spPr>
          <a:xfrm>
            <a:off x="152093" y="1253777"/>
            <a:ext cx="1518609" cy="1165412"/>
          </a:xfrm>
          <a:prstGeom prst="teardrop">
            <a:avLst/>
          </a:prstGeom>
          <a:solidFill>
            <a:schemeClr val="accent5"/>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1" dirty="0">
                <a:solidFill>
                  <a:schemeClr val="bg2"/>
                </a:solidFill>
                <a:cs typeface="Arial"/>
              </a:rPr>
              <a:t>Range of providers: NHS, LA, third sector</a:t>
            </a:r>
          </a:p>
        </p:txBody>
      </p:sp>
      <p:sp>
        <p:nvSpPr>
          <p:cNvPr id="45" name="Teardrop 44">
            <a:extLst>
              <a:ext uri="{FF2B5EF4-FFF2-40B4-BE49-F238E27FC236}">
                <a16:creationId xmlns:a16="http://schemas.microsoft.com/office/drawing/2014/main" id="{296A9926-023F-432A-79F4-4A295A26DBCD}"/>
              </a:ext>
            </a:extLst>
          </p:cNvPr>
          <p:cNvSpPr/>
          <p:nvPr/>
        </p:nvSpPr>
        <p:spPr>
          <a:xfrm>
            <a:off x="1457741" y="1591371"/>
            <a:ext cx="1372307" cy="1165412"/>
          </a:xfrm>
          <a:prstGeom prst="teardrop">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1" dirty="0">
                <a:solidFill>
                  <a:schemeClr val="bg2"/>
                </a:solidFill>
                <a:cs typeface="Arial"/>
              </a:rPr>
              <a:t>Multi mode: digital and face to face</a:t>
            </a:r>
          </a:p>
        </p:txBody>
      </p:sp>
    </p:spTree>
    <p:extLst>
      <p:ext uri="{BB962C8B-B14F-4D97-AF65-F5344CB8AC3E}">
        <p14:creationId xmlns:p14="http://schemas.microsoft.com/office/powerpoint/2010/main" val="4188916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8AC1B-6196-380F-4FCB-C2192C17836C}"/>
            </a:ext>
          </a:extLst>
        </p:cNvPr>
        <p:cNvGrpSpPr/>
        <p:nvPr/>
      </p:nvGrpSpPr>
      <p:grpSpPr>
        <a:xfrm>
          <a:off x="0" y="0"/>
          <a:ext cx="0" cy="0"/>
          <a:chOff x="0" y="0"/>
          <a:chExt cx="0" cy="0"/>
        </a:xfrm>
      </p:grpSpPr>
      <p:grpSp>
        <p:nvGrpSpPr>
          <p:cNvPr id="12" name="Google Shape;593;p47">
            <a:extLst>
              <a:ext uri="{FF2B5EF4-FFF2-40B4-BE49-F238E27FC236}">
                <a16:creationId xmlns:a16="http://schemas.microsoft.com/office/drawing/2014/main" id="{E94DF0B7-BB57-E0B4-B050-41604BF5ECD5}"/>
              </a:ext>
            </a:extLst>
          </p:cNvPr>
          <p:cNvGrpSpPr/>
          <p:nvPr/>
        </p:nvGrpSpPr>
        <p:grpSpPr>
          <a:xfrm>
            <a:off x="1" y="6414428"/>
            <a:ext cx="12191999" cy="443731"/>
            <a:chOff x="0" y="0"/>
            <a:chExt cx="24383997" cy="887463"/>
          </a:xfrm>
        </p:grpSpPr>
        <p:grpSp>
          <p:nvGrpSpPr>
            <p:cNvPr id="13" name="Google Shape;594;p47">
              <a:extLst>
                <a:ext uri="{FF2B5EF4-FFF2-40B4-BE49-F238E27FC236}">
                  <a16:creationId xmlns:a16="http://schemas.microsoft.com/office/drawing/2014/main" id="{4BE242BB-F263-251B-F6CC-36A89F05463D}"/>
                </a:ext>
              </a:extLst>
            </p:cNvPr>
            <p:cNvGrpSpPr/>
            <p:nvPr/>
          </p:nvGrpSpPr>
          <p:grpSpPr>
            <a:xfrm>
              <a:off x="0" y="0"/>
              <a:ext cx="24383997" cy="887142"/>
              <a:chOff x="0" y="0"/>
              <a:chExt cx="4816592" cy="175238"/>
            </a:xfrm>
          </p:grpSpPr>
          <p:sp>
            <p:nvSpPr>
              <p:cNvPr id="17" name="Google Shape;595;p47">
                <a:extLst>
                  <a:ext uri="{FF2B5EF4-FFF2-40B4-BE49-F238E27FC236}">
                    <a16:creationId xmlns:a16="http://schemas.microsoft.com/office/drawing/2014/main" id="{D53BE659-270D-C9B2-7664-BF11B7D75D0C}"/>
                  </a:ext>
                </a:extLst>
              </p:cNvPr>
              <p:cNvSpPr/>
              <p:nvPr/>
            </p:nvSpPr>
            <p:spPr>
              <a:xfrm>
                <a:off x="0" y="0"/>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spcFirstLastPara="1" wrap="square" lIns="60967" tIns="30467" rIns="60967" bIns="30467" anchor="t" anchorCtr="0">
                <a:noAutofit/>
              </a:bodyPr>
              <a:lstStyle/>
              <a:p>
                <a:pPr defTabSz="1219261">
                  <a:buClr>
                    <a:srgbClr val="000000"/>
                  </a:buClr>
                </a:pPr>
                <a:endParaRPr lang="en-GB" sz="1200" kern="0">
                  <a:solidFill>
                    <a:srgbClr val="000000"/>
                  </a:solidFill>
                  <a:latin typeface="Calibri"/>
                  <a:ea typeface="Calibri"/>
                  <a:cs typeface="Calibri"/>
                  <a:sym typeface="Calibri"/>
                </a:endParaRPr>
              </a:p>
            </p:txBody>
          </p:sp>
          <p:sp>
            <p:nvSpPr>
              <p:cNvPr id="18" name="Google Shape;596;p47">
                <a:extLst>
                  <a:ext uri="{FF2B5EF4-FFF2-40B4-BE49-F238E27FC236}">
                    <a16:creationId xmlns:a16="http://schemas.microsoft.com/office/drawing/2014/main" id="{B8FF3C31-4ADF-D7BE-3764-157224936A2C}"/>
                  </a:ext>
                </a:extLst>
              </p:cNvPr>
              <p:cNvSpPr txBox="1"/>
              <p:nvPr/>
            </p:nvSpPr>
            <p:spPr>
              <a:xfrm>
                <a:off x="0" y="9525"/>
                <a:ext cx="4816500" cy="165600"/>
              </a:xfrm>
              <a:prstGeom prst="rect">
                <a:avLst/>
              </a:prstGeom>
              <a:noFill/>
              <a:ln>
                <a:noFill/>
              </a:ln>
            </p:spPr>
            <p:txBody>
              <a:bodyPr spcFirstLastPara="1" wrap="square" lIns="33867" tIns="33867" rIns="33867" bIns="33867" anchor="ctr" anchorCtr="0">
                <a:noAutofit/>
              </a:bodyPr>
              <a:lstStyle/>
              <a:p>
                <a:pPr algn="ctr" defTabSz="1219261">
                  <a:lnSpc>
                    <a:spcPct val="106166"/>
                  </a:lnSpc>
                  <a:buClr>
                    <a:srgbClr val="000000"/>
                  </a:buClr>
                </a:pPr>
                <a:endParaRPr lang="en-GB" sz="1200" kern="0">
                  <a:solidFill>
                    <a:srgbClr val="000000"/>
                  </a:solidFill>
                  <a:latin typeface="Calibri"/>
                  <a:ea typeface="Calibri"/>
                  <a:cs typeface="Calibri"/>
                  <a:sym typeface="Calibri"/>
                </a:endParaRPr>
              </a:p>
            </p:txBody>
          </p:sp>
        </p:grpSp>
        <p:grpSp>
          <p:nvGrpSpPr>
            <p:cNvPr id="14" name="Google Shape;597;p47">
              <a:extLst>
                <a:ext uri="{FF2B5EF4-FFF2-40B4-BE49-F238E27FC236}">
                  <a16:creationId xmlns:a16="http://schemas.microsoft.com/office/drawing/2014/main" id="{AB71032C-3258-DD5F-4DFE-4C89CD43F7AE}"/>
                </a:ext>
              </a:extLst>
            </p:cNvPr>
            <p:cNvGrpSpPr/>
            <p:nvPr/>
          </p:nvGrpSpPr>
          <p:grpSpPr>
            <a:xfrm>
              <a:off x="0" y="670661"/>
              <a:ext cx="24383997" cy="216802"/>
              <a:chOff x="0" y="0"/>
              <a:chExt cx="4816592" cy="42825"/>
            </a:xfrm>
          </p:grpSpPr>
          <p:sp>
            <p:nvSpPr>
              <p:cNvPr id="15" name="Google Shape;598;p47">
                <a:extLst>
                  <a:ext uri="{FF2B5EF4-FFF2-40B4-BE49-F238E27FC236}">
                    <a16:creationId xmlns:a16="http://schemas.microsoft.com/office/drawing/2014/main" id="{ECAD1946-B756-C00B-7354-37D323528E4F}"/>
                  </a:ext>
                </a:extLst>
              </p:cNvPr>
              <p:cNvSpPr/>
              <p:nvPr/>
            </p:nvSpPr>
            <p:spPr>
              <a:xfrm>
                <a:off x="0" y="0"/>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spcFirstLastPara="1" wrap="square" lIns="60967" tIns="30467" rIns="60967" bIns="30467" anchor="t" anchorCtr="0">
                <a:noAutofit/>
              </a:bodyPr>
              <a:lstStyle/>
              <a:p>
                <a:pPr defTabSz="1219261">
                  <a:buClr>
                    <a:srgbClr val="000000"/>
                  </a:buClr>
                </a:pPr>
                <a:endParaRPr lang="en-GB" sz="1200" kern="0">
                  <a:solidFill>
                    <a:srgbClr val="000000"/>
                  </a:solidFill>
                  <a:latin typeface="Calibri"/>
                  <a:ea typeface="Calibri"/>
                  <a:cs typeface="Calibri"/>
                  <a:sym typeface="Calibri"/>
                </a:endParaRPr>
              </a:p>
            </p:txBody>
          </p:sp>
          <p:sp>
            <p:nvSpPr>
              <p:cNvPr id="16" name="Google Shape;599;p47">
                <a:extLst>
                  <a:ext uri="{FF2B5EF4-FFF2-40B4-BE49-F238E27FC236}">
                    <a16:creationId xmlns:a16="http://schemas.microsoft.com/office/drawing/2014/main" id="{2DF7F519-B276-E4CB-D20A-519749180AB5}"/>
                  </a:ext>
                </a:extLst>
              </p:cNvPr>
              <p:cNvSpPr txBox="1"/>
              <p:nvPr/>
            </p:nvSpPr>
            <p:spPr>
              <a:xfrm>
                <a:off x="0" y="9525"/>
                <a:ext cx="4816500" cy="33300"/>
              </a:xfrm>
              <a:prstGeom prst="rect">
                <a:avLst/>
              </a:prstGeom>
              <a:noFill/>
              <a:ln>
                <a:noFill/>
              </a:ln>
            </p:spPr>
            <p:txBody>
              <a:bodyPr spcFirstLastPara="1" wrap="square" lIns="33867" tIns="33867" rIns="33867" bIns="33867" anchor="ctr" anchorCtr="0">
                <a:noAutofit/>
              </a:bodyPr>
              <a:lstStyle/>
              <a:p>
                <a:pPr algn="ctr" defTabSz="1219261">
                  <a:lnSpc>
                    <a:spcPct val="106166"/>
                  </a:lnSpc>
                  <a:buClr>
                    <a:srgbClr val="000000"/>
                  </a:buClr>
                </a:pPr>
                <a:endParaRPr lang="en-GB" sz="1200" kern="0">
                  <a:solidFill>
                    <a:srgbClr val="000000"/>
                  </a:solidFill>
                  <a:latin typeface="Calibri"/>
                  <a:ea typeface="Calibri"/>
                  <a:cs typeface="Calibri"/>
                  <a:sym typeface="Calibri"/>
                </a:endParaRPr>
              </a:p>
            </p:txBody>
          </p:sp>
        </p:grpSp>
      </p:grpSp>
      <p:sp>
        <p:nvSpPr>
          <p:cNvPr id="2" name="Freeform 2">
            <a:extLst>
              <a:ext uri="{FF2B5EF4-FFF2-40B4-BE49-F238E27FC236}">
                <a16:creationId xmlns:a16="http://schemas.microsoft.com/office/drawing/2014/main" id="{E72E83E4-5C2E-6163-0B2E-71CCC64361C2}"/>
              </a:ext>
            </a:extLst>
          </p:cNvPr>
          <p:cNvSpPr/>
          <p:nvPr/>
        </p:nvSpPr>
        <p:spPr>
          <a:xfrm>
            <a:off x="619124" y="1443940"/>
            <a:ext cx="11134725" cy="171824"/>
          </a:xfrm>
          <a:custGeom>
            <a:avLst/>
            <a:gdLst/>
            <a:ahLst/>
            <a:cxnLst/>
            <a:rect l="l" t="t" r="r" b="b"/>
            <a:pathLst>
              <a:path w="16230600" h="265717">
                <a:moveTo>
                  <a:pt x="0" y="0"/>
                </a:moveTo>
                <a:lnTo>
                  <a:pt x="16230600" y="0"/>
                </a:lnTo>
                <a:lnTo>
                  <a:pt x="16230600" y="265717"/>
                </a:lnTo>
                <a:lnTo>
                  <a:pt x="0" y="265717"/>
                </a:lnTo>
                <a:lnTo>
                  <a:pt x="0" y="0"/>
                </a:lnTo>
                <a:close/>
              </a:path>
            </a:pathLst>
          </a:custGeom>
          <a:blipFill>
            <a:blip r:embed="rId3"/>
            <a:stretch>
              <a:fillRect l="-4399" t="-2360458" r="-17981" b="-118516"/>
            </a:stretch>
          </a:blipFill>
        </p:spPr>
        <p:txBody>
          <a:bodyPr lIns="60960" tIns="30480" rIns="60960" bIns="30480" anchor="t"/>
          <a:lstStyle/>
          <a:p>
            <a:endParaRPr lang="en-GB" sz="1200"/>
          </a:p>
        </p:txBody>
      </p:sp>
      <p:sp>
        <p:nvSpPr>
          <p:cNvPr id="3" name="TextBox 3">
            <a:extLst>
              <a:ext uri="{FF2B5EF4-FFF2-40B4-BE49-F238E27FC236}">
                <a16:creationId xmlns:a16="http://schemas.microsoft.com/office/drawing/2014/main" id="{7E4B13CD-5171-1542-FDDF-799DBE953EFC}"/>
              </a:ext>
            </a:extLst>
          </p:cNvPr>
          <p:cNvSpPr txBox="1"/>
          <p:nvPr/>
        </p:nvSpPr>
        <p:spPr>
          <a:xfrm>
            <a:off x="923404" y="777922"/>
            <a:ext cx="1136214" cy="395686"/>
          </a:xfrm>
          <a:prstGeom prst="rect">
            <a:avLst/>
          </a:prstGeom>
        </p:spPr>
        <p:txBody>
          <a:bodyPr wrap="square" lIns="0" tIns="0" rIns="0" bIns="0" rtlCol="0" anchor="t">
            <a:spAutoFit/>
          </a:bodyPr>
          <a:lstStyle/>
          <a:p>
            <a:pPr marL="228611" indent="-228611" algn="ctr">
              <a:lnSpc>
                <a:spcPts val="1587"/>
              </a:lnSpc>
              <a:spcBef>
                <a:spcPct val="0"/>
              </a:spcBef>
              <a:buAutoNum type="arabicPeriod"/>
            </a:pPr>
            <a:r>
              <a:rPr lang="en-GB" sz="1133" b="1" dirty="0">
                <a:solidFill>
                  <a:srgbClr val="1B365D"/>
                </a:solidFill>
                <a:latin typeface="Frutiger Bold"/>
                <a:ea typeface="Frutiger Bold"/>
                <a:cs typeface="Frutiger Bold"/>
                <a:sym typeface="Frutiger Bold"/>
              </a:rPr>
              <a:t>Self-help Information</a:t>
            </a:r>
            <a:endParaRPr lang="en-US" sz="1200" dirty="0"/>
          </a:p>
        </p:txBody>
      </p:sp>
      <p:sp>
        <p:nvSpPr>
          <p:cNvPr id="4" name="TextBox 4">
            <a:extLst>
              <a:ext uri="{FF2B5EF4-FFF2-40B4-BE49-F238E27FC236}">
                <a16:creationId xmlns:a16="http://schemas.microsoft.com/office/drawing/2014/main" id="{9F895F45-8931-8178-5052-85A4B8FEEDC0}"/>
              </a:ext>
            </a:extLst>
          </p:cNvPr>
          <p:cNvSpPr txBox="1"/>
          <p:nvPr/>
        </p:nvSpPr>
        <p:spPr>
          <a:xfrm>
            <a:off x="2209757" y="886442"/>
            <a:ext cx="1184261" cy="192232"/>
          </a:xfrm>
          <a:prstGeom prst="rect">
            <a:avLst/>
          </a:prstGeom>
        </p:spPr>
        <p:txBody>
          <a:bodyPr wrap="square"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2. Peer Support</a:t>
            </a:r>
          </a:p>
        </p:txBody>
      </p:sp>
      <p:sp>
        <p:nvSpPr>
          <p:cNvPr id="5" name="TextBox 5">
            <a:extLst>
              <a:ext uri="{FF2B5EF4-FFF2-40B4-BE49-F238E27FC236}">
                <a16:creationId xmlns:a16="http://schemas.microsoft.com/office/drawing/2014/main" id="{328271EA-98BC-2A2C-15F5-AF29CD3E6EDE}"/>
              </a:ext>
            </a:extLst>
          </p:cNvPr>
          <p:cNvSpPr txBox="1"/>
          <p:nvPr/>
        </p:nvSpPr>
        <p:spPr>
          <a:xfrm>
            <a:off x="3684950" y="894449"/>
            <a:ext cx="860980" cy="192232"/>
          </a:xfrm>
          <a:prstGeom prst="rect">
            <a:avLst/>
          </a:prstGeom>
        </p:spPr>
        <p:txBody>
          <a:bodyPr wrap="square"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3. Courses</a:t>
            </a:r>
          </a:p>
        </p:txBody>
      </p:sp>
      <p:sp>
        <p:nvSpPr>
          <p:cNvPr id="6" name="TextBox 6">
            <a:extLst>
              <a:ext uri="{FF2B5EF4-FFF2-40B4-BE49-F238E27FC236}">
                <a16:creationId xmlns:a16="http://schemas.microsoft.com/office/drawing/2014/main" id="{9456E5F8-0524-6F5C-A436-8AF0351AD0D4}"/>
              </a:ext>
            </a:extLst>
          </p:cNvPr>
          <p:cNvSpPr txBox="1"/>
          <p:nvPr/>
        </p:nvSpPr>
        <p:spPr>
          <a:xfrm>
            <a:off x="4943670" y="800160"/>
            <a:ext cx="1136214" cy="395686"/>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sym typeface="Frutiger Bold"/>
              </a:rPr>
              <a:t>4. Guided</a:t>
            </a:r>
          </a:p>
          <a:p>
            <a:pPr algn="ctr">
              <a:lnSpc>
                <a:spcPts val="1587"/>
              </a:lnSpc>
            </a:pPr>
            <a:r>
              <a:rPr lang="en-GB" sz="1133" b="1" dirty="0">
                <a:solidFill>
                  <a:srgbClr val="1B365D"/>
                </a:solidFill>
                <a:latin typeface="Frutiger Bold"/>
                <a:sym typeface="Frutiger Bold"/>
              </a:rPr>
              <a:t>Self-help</a:t>
            </a:r>
            <a:endParaRPr lang="en-US" sz="1200" dirty="0"/>
          </a:p>
        </p:txBody>
      </p:sp>
      <p:sp>
        <p:nvSpPr>
          <p:cNvPr id="7" name="TextBox 7">
            <a:extLst>
              <a:ext uri="{FF2B5EF4-FFF2-40B4-BE49-F238E27FC236}">
                <a16:creationId xmlns:a16="http://schemas.microsoft.com/office/drawing/2014/main" id="{5D1FC8C7-166D-F10D-7AC9-9034B577A23B}"/>
              </a:ext>
            </a:extLst>
          </p:cNvPr>
          <p:cNvSpPr txBox="1"/>
          <p:nvPr/>
        </p:nvSpPr>
        <p:spPr>
          <a:xfrm>
            <a:off x="6349248" y="783850"/>
            <a:ext cx="950935" cy="397416"/>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ea typeface="Frutiger Bold"/>
                <a:cs typeface="Frutiger Bold"/>
                <a:sym typeface="Frutiger Bold"/>
              </a:rPr>
              <a:t>5. Group Intervention</a:t>
            </a:r>
            <a:endParaRPr lang="en-GB" sz="1133" b="1" dirty="0">
              <a:solidFill>
                <a:srgbClr val="1B365D"/>
              </a:solidFill>
              <a:latin typeface="Frutiger Bold"/>
              <a:ea typeface="Frutiger Bold"/>
              <a:cs typeface="Frutiger Bold"/>
            </a:endParaRPr>
          </a:p>
        </p:txBody>
      </p:sp>
      <p:sp>
        <p:nvSpPr>
          <p:cNvPr id="8" name="TextBox 8">
            <a:extLst>
              <a:ext uri="{FF2B5EF4-FFF2-40B4-BE49-F238E27FC236}">
                <a16:creationId xmlns:a16="http://schemas.microsoft.com/office/drawing/2014/main" id="{D40AECE1-BBC1-7A97-61CC-851442FA2452}"/>
              </a:ext>
            </a:extLst>
          </p:cNvPr>
          <p:cNvSpPr txBox="1"/>
          <p:nvPr/>
        </p:nvSpPr>
        <p:spPr>
          <a:xfrm>
            <a:off x="7683648" y="813612"/>
            <a:ext cx="950935" cy="397416"/>
          </a:xfrm>
          <a:prstGeom prst="rect">
            <a:avLst/>
          </a:prstGeom>
        </p:spPr>
        <p:txBody>
          <a:bodyPr wrap="square" lIns="0" tIns="0" rIns="0" bIns="0" rtlCol="0" anchor="t">
            <a:spAutoFit/>
          </a:bodyPr>
          <a:lstStyle/>
          <a:p>
            <a:pPr algn="ctr">
              <a:lnSpc>
                <a:spcPts val="1587"/>
              </a:lnSpc>
            </a:pPr>
            <a:r>
              <a:rPr lang="en-GB" sz="1133" b="1" dirty="0">
                <a:solidFill>
                  <a:srgbClr val="1B365D"/>
                </a:solidFill>
                <a:latin typeface="Frutiger Bold"/>
                <a:ea typeface="Frutiger Bold"/>
                <a:cs typeface="Frutiger Bold"/>
                <a:sym typeface="Frutiger Bold"/>
              </a:rPr>
              <a:t>6. Individual</a:t>
            </a:r>
            <a:endParaRPr lang="en-GB" sz="1133" b="1" dirty="0">
              <a:solidFill>
                <a:srgbClr val="1B365D"/>
              </a:solidFill>
              <a:latin typeface="Frutiger Bold"/>
              <a:ea typeface="Frutiger Bold"/>
              <a:cs typeface="Frutiger Bold"/>
            </a:endParaRPr>
          </a:p>
          <a:p>
            <a:pPr algn="ctr">
              <a:lnSpc>
                <a:spcPts val="1587"/>
              </a:lnSpc>
            </a:pPr>
            <a:r>
              <a:rPr lang="en-GB" sz="1133" b="1" dirty="0">
                <a:solidFill>
                  <a:srgbClr val="1B365D"/>
                </a:solidFill>
                <a:latin typeface="Frutiger Bold"/>
                <a:ea typeface="Frutiger Bold"/>
                <a:cs typeface="Frutiger Bold"/>
                <a:sym typeface="Frutiger Bold"/>
              </a:rPr>
              <a:t>Intervention</a:t>
            </a:r>
            <a:endParaRPr lang="en-GB" sz="1133" b="1" dirty="0">
              <a:solidFill>
                <a:srgbClr val="1B365D"/>
              </a:solidFill>
              <a:latin typeface="Frutiger Bold"/>
              <a:ea typeface="Frutiger Bold"/>
              <a:cs typeface="Frutiger Bold"/>
            </a:endParaRPr>
          </a:p>
        </p:txBody>
      </p:sp>
      <p:sp>
        <p:nvSpPr>
          <p:cNvPr id="9" name="TextBox 9">
            <a:extLst>
              <a:ext uri="{FF2B5EF4-FFF2-40B4-BE49-F238E27FC236}">
                <a16:creationId xmlns:a16="http://schemas.microsoft.com/office/drawing/2014/main" id="{DC329BB0-F061-DBFC-1391-211AE3AB8740}"/>
              </a:ext>
            </a:extLst>
          </p:cNvPr>
          <p:cNvSpPr txBox="1"/>
          <p:nvPr/>
        </p:nvSpPr>
        <p:spPr>
          <a:xfrm>
            <a:off x="9028193" y="544330"/>
            <a:ext cx="1023461" cy="807785"/>
          </a:xfrm>
          <a:prstGeom prst="rect">
            <a:avLst/>
          </a:prstGeom>
        </p:spPr>
        <p:txBody>
          <a:bodyPr lIns="0" tIns="0" rIns="0" bIns="0" rtlCol="0" anchor="t">
            <a:spAutoFit/>
          </a:bodyPr>
          <a:lstStyle/>
          <a:p>
            <a:pPr algn="ctr">
              <a:lnSpc>
                <a:spcPts val="1587"/>
              </a:lnSpc>
            </a:pPr>
            <a:r>
              <a:rPr lang="en-GB" sz="1133" b="1" dirty="0">
                <a:solidFill>
                  <a:srgbClr val="1B365D"/>
                </a:solidFill>
                <a:latin typeface="Frutiger Bold"/>
                <a:ea typeface="Frutiger Bold"/>
                <a:cs typeface="Frutiger Bold"/>
                <a:sym typeface="Frutiger Bold"/>
              </a:rPr>
              <a:t>7. Specialist</a:t>
            </a:r>
          </a:p>
          <a:p>
            <a:pPr algn="ctr">
              <a:lnSpc>
                <a:spcPts val="1587"/>
              </a:lnSpc>
            </a:pPr>
            <a:r>
              <a:rPr lang="en-GB" sz="1133" b="1" dirty="0">
                <a:solidFill>
                  <a:srgbClr val="1B365D"/>
                </a:solidFill>
                <a:latin typeface="Frutiger Bold"/>
                <a:ea typeface="Frutiger Bold"/>
                <a:cs typeface="Frutiger Bold"/>
                <a:sym typeface="Frutiger Bold"/>
              </a:rPr>
              <a:t>Community Support and Consultation</a:t>
            </a:r>
            <a:endParaRPr lang="en-GB" sz="1133" b="1" dirty="0">
              <a:solidFill>
                <a:srgbClr val="1B365D"/>
              </a:solidFill>
              <a:latin typeface="Frutiger Bold"/>
              <a:ea typeface="Frutiger Bold"/>
              <a:cs typeface="Frutiger Bold"/>
            </a:endParaRPr>
          </a:p>
        </p:txBody>
      </p:sp>
      <p:sp>
        <p:nvSpPr>
          <p:cNvPr id="10" name="TextBox 10">
            <a:extLst>
              <a:ext uri="{FF2B5EF4-FFF2-40B4-BE49-F238E27FC236}">
                <a16:creationId xmlns:a16="http://schemas.microsoft.com/office/drawing/2014/main" id="{7BC2F2FF-4607-B826-AAFE-29759624D84E}"/>
              </a:ext>
            </a:extLst>
          </p:cNvPr>
          <p:cNvSpPr txBox="1"/>
          <p:nvPr/>
        </p:nvSpPr>
        <p:spPr>
          <a:xfrm>
            <a:off x="10586171" y="818147"/>
            <a:ext cx="1077870" cy="397416"/>
          </a:xfrm>
          <a:prstGeom prst="rect">
            <a:avLst/>
          </a:prstGeom>
        </p:spPr>
        <p:txBody>
          <a:bodyPr wrap="square" lIns="0" tIns="0" rIns="0" bIns="0" rtlCol="0" anchor="t">
            <a:spAutoFit/>
          </a:bodyPr>
          <a:lstStyle/>
          <a:p>
            <a:pPr algn="ctr">
              <a:lnSpc>
                <a:spcPts val="1587"/>
              </a:lnSpc>
              <a:spcBef>
                <a:spcPct val="0"/>
              </a:spcBef>
            </a:pPr>
            <a:r>
              <a:rPr lang="en-GB" sz="1133" b="1" dirty="0">
                <a:solidFill>
                  <a:srgbClr val="1B365D"/>
                </a:solidFill>
                <a:latin typeface="Frutiger Bold"/>
                <a:ea typeface="Frutiger Bold"/>
                <a:cs typeface="Frutiger Bold"/>
                <a:sym typeface="Frutiger Bold"/>
              </a:rPr>
              <a:t>8. Acute &amp; Crisis Care</a:t>
            </a:r>
          </a:p>
        </p:txBody>
      </p:sp>
      <p:sp>
        <p:nvSpPr>
          <p:cNvPr id="11" name="TextBox 11">
            <a:extLst>
              <a:ext uri="{FF2B5EF4-FFF2-40B4-BE49-F238E27FC236}">
                <a16:creationId xmlns:a16="http://schemas.microsoft.com/office/drawing/2014/main" id="{5F7DA2D2-E2CA-8B6C-5D07-267997D6ACE5}"/>
              </a:ext>
            </a:extLst>
          </p:cNvPr>
          <p:cNvSpPr txBox="1"/>
          <p:nvPr/>
        </p:nvSpPr>
        <p:spPr>
          <a:xfrm>
            <a:off x="896728" y="1844141"/>
            <a:ext cx="1047643" cy="1423338"/>
          </a:xfrm>
          <a:prstGeom prst="rect">
            <a:avLst/>
          </a:prstGeom>
        </p:spPr>
        <p:txBody>
          <a:bodyPr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Digital offer for everyone in Wales giving direct access to quality assured information and apps</a:t>
            </a:r>
          </a:p>
        </p:txBody>
      </p:sp>
      <p:sp>
        <p:nvSpPr>
          <p:cNvPr id="19" name="TextBox 12">
            <a:extLst>
              <a:ext uri="{FF2B5EF4-FFF2-40B4-BE49-F238E27FC236}">
                <a16:creationId xmlns:a16="http://schemas.microsoft.com/office/drawing/2014/main" id="{75CDC8CA-E2C2-59E3-1D07-B9DD51789A47}"/>
              </a:ext>
            </a:extLst>
          </p:cNvPr>
          <p:cNvSpPr txBox="1"/>
          <p:nvPr/>
        </p:nvSpPr>
        <p:spPr>
          <a:xfrm>
            <a:off x="2278065" y="1834762"/>
            <a:ext cx="1047643" cy="2038891"/>
          </a:xfrm>
          <a:prstGeom prst="rect">
            <a:avLst/>
          </a:prstGeom>
        </p:spPr>
        <p:txBody>
          <a:bodyPr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High-quality online peer support offer for Wales</a:t>
            </a:r>
          </a:p>
          <a:p>
            <a:pPr algn="ctr">
              <a:lnSpc>
                <a:spcPts val="1587"/>
              </a:lnSpc>
              <a:spcBef>
                <a:spcPct val="0"/>
              </a:spcBef>
            </a:pPr>
            <a:endParaRPr lang="en-GB" sz="1133" dirty="0">
              <a:solidFill>
                <a:srgbClr val="1B365D"/>
              </a:solidFill>
              <a:latin typeface="Frutiger"/>
              <a:ea typeface="Frutiger"/>
              <a:cs typeface="Frutiger"/>
              <a:sym typeface="Frutiger"/>
            </a:endParaRPr>
          </a:p>
          <a:p>
            <a:pPr algn="ctr">
              <a:lnSpc>
                <a:spcPts val="1587"/>
              </a:lnSpc>
              <a:spcBef>
                <a:spcPct val="0"/>
              </a:spcBef>
            </a:pPr>
            <a:r>
              <a:rPr lang="en-GB" sz="1133" dirty="0">
                <a:solidFill>
                  <a:srgbClr val="1B365D"/>
                </a:solidFill>
                <a:latin typeface="Frutiger"/>
                <a:ea typeface="Frutiger"/>
                <a:cs typeface="Frutiger"/>
                <a:sym typeface="Frutiger"/>
              </a:rPr>
              <a:t>Access to Recovery Colleges for everyone in Wales</a:t>
            </a:r>
          </a:p>
        </p:txBody>
      </p:sp>
      <p:sp>
        <p:nvSpPr>
          <p:cNvPr id="20" name="TextBox 13">
            <a:extLst>
              <a:ext uri="{FF2B5EF4-FFF2-40B4-BE49-F238E27FC236}">
                <a16:creationId xmlns:a16="http://schemas.microsoft.com/office/drawing/2014/main" id="{6995946C-96E4-201B-AD31-8690E3B4824E}"/>
              </a:ext>
            </a:extLst>
          </p:cNvPr>
          <p:cNvSpPr txBox="1"/>
          <p:nvPr/>
        </p:nvSpPr>
        <p:spPr>
          <a:xfrm>
            <a:off x="3607217" y="1801119"/>
            <a:ext cx="1047643" cy="807785"/>
          </a:xfrm>
          <a:prstGeom prst="rect">
            <a:avLst/>
          </a:prstGeom>
        </p:spPr>
        <p:txBody>
          <a:bodyPr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Evidence-based courses in each Local Authority area</a:t>
            </a:r>
          </a:p>
        </p:txBody>
      </p:sp>
      <p:sp>
        <p:nvSpPr>
          <p:cNvPr id="21" name="TextBox 14">
            <a:extLst>
              <a:ext uri="{FF2B5EF4-FFF2-40B4-BE49-F238E27FC236}">
                <a16:creationId xmlns:a16="http://schemas.microsoft.com/office/drawing/2014/main" id="{7FF92D54-5183-B917-603C-04E9E3ED4078}"/>
              </a:ext>
            </a:extLst>
          </p:cNvPr>
          <p:cNvSpPr txBox="1"/>
          <p:nvPr/>
        </p:nvSpPr>
        <p:spPr>
          <a:xfrm>
            <a:off x="4948453" y="1771471"/>
            <a:ext cx="1047643" cy="1012970"/>
          </a:xfrm>
          <a:prstGeom prst="rect">
            <a:avLst/>
          </a:prstGeom>
        </p:spPr>
        <p:txBody>
          <a:bodyPr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Digital guided self help  offer embedded and fully utilised across Wales</a:t>
            </a:r>
          </a:p>
        </p:txBody>
      </p:sp>
      <p:sp>
        <p:nvSpPr>
          <p:cNvPr id="22" name="TextBox 15">
            <a:extLst>
              <a:ext uri="{FF2B5EF4-FFF2-40B4-BE49-F238E27FC236}">
                <a16:creationId xmlns:a16="http://schemas.microsoft.com/office/drawing/2014/main" id="{6F92F74E-3D58-CDC7-1846-AD81F8F19609}"/>
              </a:ext>
            </a:extLst>
          </p:cNvPr>
          <p:cNvSpPr txBox="1"/>
          <p:nvPr/>
        </p:nvSpPr>
        <p:spPr>
          <a:xfrm>
            <a:off x="6300895" y="1771471"/>
            <a:ext cx="1047643" cy="1628523"/>
          </a:xfrm>
          <a:prstGeom prst="rect">
            <a:avLst/>
          </a:prstGeom>
        </p:spPr>
        <p:txBody>
          <a:bodyPr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Evidence-based group therapies delivered by each Health Board, using Open Access (OA) and One At A Time (OAAT) Principles</a:t>
            </a:r>
          </a:p>
        </p:txBody>
      </p:sp>
      <p:sp>
        <p:nvSpPr>
          <p:cNvPr id="23" name="TextBox 16">
            <a:extLst>
              <a:ext uri="{FF2B5EF4-FFF2-40B4-BE49-F238E27FC236}">
                <a16:creationId xmlns:a16="http://schemas.microsoft.com/office/drawing/2014/main" id="{F7F82ED2-E664-81B4-CD0C-C90B3D88A144}"/>
              </a:ext>
            </a:extLst>
          </p:cNvPr>
          <p:cNvSpPr txBox="1"/>
          <p:nvPr/>
        </p:nvSpPr>
        <p:spPr>
          <a:xfrm>
            <a:off x="7653338" y="1771471"/>
            <a:ext cx="1047643" cy="2654445"/>
          </a:xfrm>
          <a:prstGeom prst="rect">
            <a:avLst/>
          </a:prstGeom>
        </p:spPr>
        <p:txBody>
          <a:bodyPr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OAAT Approach to Psychological Therapy / Psychological Interventions in place  in every Health Board</a:t>
            </a:r>
          </a:p>
          <a:p>
            <a:pPr algn="ctr">
              <a:lnSpc>
                <a:spcPts val="1587"/>
              </a:lnSpc>
              <a:spcBef>
                <a:spcPct val="0"/>
              </a:spcBef>
            </a:pPr>
            <a:endParaRPr lang="en-GB" sz="1133" dirty="0">
              <a:solidFill>
                <a:srgbClr val="1B365D"/>
              </a:solidFill>
              <a:latin typeface="Frutiger"/>
              <a:ea typeface="Frutiger"/>
              <a:cs typeface="Frutiger"/>
              <a:sym typeface="Frutiger"/>
            </a:endParaRPr>
          </a:p>
          <a:p>
            <a:pPr algn="ctr">
              <a:lnSpc>
                <a:spcPts val="1587"/>
              </a:lnSpc>
              <a:spcBef>
                <a:spcPct val="0"/>
              </a:spcBef>
            </a:pPr>
            <a:r>
              <a:rPr lang="en-GB" sz="1133" dirty="0">
                <a:solidFill>
                  <a:srgbClr val="1B365D"/>
                </a:solidFill>
                <a:latin typeface="Frutiger"/>
                <a:ea typeface="Frutiger"/>
                <a:cs typeface="Frutiger"/>
                <a:sym typeface="Frutiger"/>
              </a:rPr>
              <a:t>Includes Primary Care and Secondary Care Psychological Interventions</a:t>
            </a:r>
          </a:p>
        </p:txBody>
      </p:sp>
      <p:sp>
        <p:nvSpPr>
          <p:cNvPr id="25" name="TextBox 18">
            <a:extLst>
              <a:ext uri="{FF2B5EF4-FFF2-40B4-BE49-F238E27FC236}">
                <a16:creationId xmlns:a16="http://schemas.microsoft.com/office/drawing/2014/main" id="{22BE208F-77F2-0790-B32A-57C4BD9FCE19}"/>
              </a:ext>
            </a:extLst>
          </p:cNvPr>
          <p:cNvSpPr txBox="1"/>
          <p:nvPr/>
        </p:nvSpPr>
        <p:spPr>
          <a:xfrm>
            <a:off x="8994574" y="1726648"/>
            <a:ext cx="1197715" cy="4915705"/>
          </a:xfrm>
          <a:prstGeom prst="rect">
            <a:avLst/>
          </a:prstGeom>
        </p:spPr>
        <p:txBody>
          <a:bodyPr wrap="square" lIns="0" tIns="0" rIns="0" bIns="0" rtlCol="0" anchor="t">
            <a:spAutoFit/>
          </a:bodyPr>
          <a:lstStyle/>
          <a:p>
            <a:pPr algn="ctr">
              <a:lnSpc>
                <a:spcPts val="1587"/>
              </a:lnSpc>
              <a:spcBef>
                <a:spcPct val="0"/>
              </a:spcBef>
            </a:pPr>
            <a:r>
              <a:rPr lang="en-GB" sz="1133" dirty="0">
                <a:solidFill>
                  <a:srgbClr val="1B365D"/>
                </a:solidFill>
                <a:latin typeface="Frutiger"/>
                <a:ea typeface="Frutiger"/>
                <a:cs typeface="Frutiger"/>
                <a:sym typeface="Frutiger"/>
              </a:rPr>
              <a:t>Open Dialogue model in place in every Health Board</a:t>
            </a:r>
          </a:p>
          <a:p>
            <a:pPr algn="ctr">
              <a:lnSpc>
                <a:spcPts val="1587"/>
              </a:lnSpc>
              <a:spcBef>
                <a:spcPct val="0"/>
              </a:spcBef>
            </a:pPr>
            <a:endParaRPr lang="en-GB" sz="1133" dirty="0">
              <a:solidFill>
                <a:srgbClr val="1B365D"/>
              </a:solidFill>
              <a:latin typeface="Frutiger"/>
              <a:sym typeface="Frutiger"/>
            </a:endParaRPr>
          </a:p>
          <a:p>
            <a:pPr algn="ctr">
              <a:lnSpc>
                <a:spcPts val="1587"/>
              </a:lnSpc>
              <a:spcBef>
                <a:spcPct val="0"/>
              </a:spcBef>
            </a:pPr>
            <a:r>
              <a:rPr lang="en-GB" sz="1133" dirty="0">
                <a:solidFill>
                  <a:srgbClr val="1B365D"/>
                </a:solidFill>
                <a:latin typeface="Frutiger"/>
                <a:sym typeface="Frutiger"/>
              </a:rPr>
              <a:t>24/7 Community Mental Health Centres / Offer with MDT following OA and OOAT approach</a:t>
            </a:r>
          </a:p>
          <a:p>
            <a:pPr algn="ctr">
              <a:lnSpc>
                <a:spcPts val="1587"/>
              </a:lnSpc>
              <a:spcBef>
                <a:spcPct val="0"/>
              </a:spcBef>
            </a:pPr>
            <a:endParaRPr lang="en-GB" sz="1133" dirty="0">
              <a:solidFill>
                <a:srgbClr val="1B365D"/>
              </a:solidFill>
              <a:latin typeface="Frutiger"/>
              <a:sym typeface="Frutiger"/>
            </a:endParaRPr>
          </a:p>
          <a:p>
            <a:pPr algn="ctr">
              <a:lnSpc>
                <a:spcPts val="1587"/>
              </a:lnSpc>
              <a:spcBef>
                <a:spcPct val="0"/>
              </a:spcBef>
            </a:pPr>
            <a:r>
              <a:rPr lang="en-GB" sz="1133" dirty="0">
                <a:solidFill>
                  <a:srgbClr val="1B365D"/>
                </a:solidFill>
                <a:latin typeface="Frutiger"/>
                <a:sym typeface="Frutiger"/>
              </a:rPr>
              <a:t>Flexible support scales up and down but doesn't fall away</a:t>
            </a:r>
          </a:p>
          <a:p>
            <a:pPr algn="ctr">
              <a:lnSpc>
                <a:spcPts val="1587"/>
              </a:lnSpc>
              <a:spcBef>
                <a:spcPct val="0"/>
              </a:spcBef>
            </a:pPr>
            <a:endParaRPr lang="en-GB" sz="1133" dirty="0">
              <a:solidFill>
                <a:srgbClr val="1B365D"/>
              </a:solidFill>
              <a:latin typeface="Frutiger"/>
              <a:sym typeface="Frutiger"/>
            </a:endParaRPr>
          </a:p>
          <a:p>
            <a:pPr algn="ctr">
              <a:lnSpc>
                <a:spcPts val="1587"/>
              </a:lnSpc>
              <a:spcBef>
                <a:spcPct val="0"/>
              </a:spcBef>
            </a:pPr>
            <a:r>
              <a:rPr lang="en-GB" sz="1133" dirty="0">
                <a:solidFill>
                  <a:srgbClr val="1B365D"/>
                </a:solidFill>
                <a:latin typeface="Frutiger"/>
                <a:sym typeface="Frutiger"/>
              </a:rPr>
              <a:t>Integrated approach with physical health, housing, employment, social care and voluntary sector</a:t>
            </a:r>
          </a:p>
          <a:p>
            <a:pPr algn="ctr">
              <a:lnSpc>
                <a:spcPts val="1587"/>
              </a:lnSpc>
              <a:spcBef>
                <a:spcPct val="0"/>
              </a:spcBef>
            </a:pPr>
            <a:endParaRPr lang="en-GB" sz="1133" dirty="0">
              <a:solidFill>
                <a:srgbClr val="1B365D"/>
              </a:solidFill>
              <a:latin typeface="Frutiger"/>
              <a:sym typeface="Frutiger"/>
            </a:endParaRPr>
          </a:p>
          <a:p>
            <a:pPr algn="ctr">
              <a:lnSpc>
                <a:spcPts val="1587"/>
              </a:lnSpc>
              <a:spcBef>
                <a:spcPct val="0"/>
              </a:spcBef>
            </a:pPr>
            <a:endParaRPr lang="en-GB" sz="1200" dirty="0"/>
          </a:p>
        </p:txBody>
      </p:sp>
      <p:sp>
        <p:nvSpPr>
          <p:cNvPr id="24" name="TextBox 18">
            <a:extLst>
              <a:ext uri="{FF2B5EF4-FFF2-40B4-BE49-F238E27FC236}">
                <a16:creationId xmlns:a16="http://schemas.microsoft.com/office/drawing/2014/main" id="{6F7BC5CF-04BD-FFEE-C7D0-89B0BD29AC16}"/>
              </a:ext>
            </a:extLst>
          </p:cNvPr>
          <p:cNvSpPr txBox="1"/>
          <p:nvPr/>
        </p:nvSpPr>
        <p:spPr>
          <a:xfrm>
            <a:off x="10288931" y="1768401"/>
            <a:ext cx="1664944" cy="4093428"/>
          </a:xfrm>
          <a:prstGeom prst="rect">
            <a:avLst/>
          </a:prstGeom>
        </p:spPr>
        <p:txBody>
          <a:bodyPr wrap="square" lIns="0" tIns="0" rIns="0" bIns="0" rtlCol="0" anchor="t">
            <a:spAutoFit/>
          </a:bodyPr>
          <a:lstStyle/>
          <a:p>
            <a:pPr algn="ctr">
              <a:lnSpc>
                <a:spcPts val="1587"/>
              </a:lnSpc>
            </a:pPr>
            <a:r>
              <a:rPr lang="en-GB" sz="1130" dirty="0">
                <a:solidFill>
                  <a:schemeClr val="accent1">
                    <a:lumMod val="75000"/>
                  </a:schemeClr>
                </a:solidFill>
                <a:latin typeface="Frutiger"/>
                <a:cs typeface="Arial"/>
              </a:rPr>
              <a:t>OA face-to-face crisis services, non-clinical community environments </a:t>
            </a:r>
          </a:p>
          <a:p>
            <a:pPr>
              <a:buSzPct val="108000"/>
            </a:pPr>
            <a:r>
              <a:rPr lang="en-GB" sz="1130" dirty="0">
                <a:solidFill>
                  <a:schemeClr val="accent1">
                    <a:lumMod val="75000"/>
                  </a:schemeClr>
                </a:solidFill>
                <a:latin typeface="Frutiger"/>
              </a:rPr>
              <a:t>- Sanctuaries</a:t>
            </a:r>
          </a:p>
          <a:p>
            <a:pPr>
              <a:buSzPct val="108000"/>
            </a:pPr>
            <a:r>
              <a:rPr lang="en-GB" sz="1130" dirty="0">
                <a:solidFill>
                  <a:schemeClr val="accent1">
                    <a:lumMod val="75000"/>
                  </a:schemeClr>
                </a:solidFill>
                <a:latin typeface="Frutiger"/>
              </a:rPr>
              <a:t>- Crisis Houses</a:t>
            </a:r>
          </a:p>
          <a:p>
            <a:pPr>
              <a:buSzPct val="108000"/>
            </a:pPr>
            <a:r>
              <a:rPr lang="en-GB" sz="1130" dirty="0">
                <a:solidFill>
                  <a:schemeClr val="accent1">
                    <a:lumMod val="75000"/>
                  </a:schemeClr>
                </a:solidFill>
                <a:latin typeface="Frutiger"/>
              </a:rPr>
              <a:t>- Acute Day Options</a:t>
            </a:r>
          </a:p>
          <a:p>
            <a:pPr>
              <a:buSzPct val="108000"/>
            </a:pPr>
            <a:endParaRPr lang="en-GB" sz="1130" dirty="0">
              <a:solidFill>
                <a:schemeClr val="accent1">
                  <a:lumMod val="75000"/>
                </a:schemeClr>
              </a:solidFill>
              <a:latin typeface="Frutiger"/>
            </a:endParaRPr>
          </a:p>
          <a:p>
            <a:pPr>
              <a:buSzPct val="108000"/>
            </a:pPr>
            <a:r>
              <a:rPr lang="en-GB" sz="1130" dirty="0">
                <a:solidFill>
                  <a:schemeClr val="accent1">
                    <a:lumMod val="75000"/>
                  </a:schemeClr>
                </a:solidFill>
                <a:latin typeface="Frutiger"/>
              </a:rPr>
              <a:t>Single point for remote clinical assessment and duty to consult</a:t>
            </a:r>
          </a:p>
          <a:p>
            <a:pPr>
              <a:buSzPct val="108000"/>
            </a:pPr>
            <a:endParaRPr lang="en-GB" sz="1130" dirty="0">
              <a:solidFill>
                <a:schemeClr val="accent1">
                  <a:lumMod val="75000"/>
                </a:schemeClr>
              </a:solidFill>
              <a:latin typeface="Frutiger"/>
            </a:endParaRPr>
          </a:p>
          <a:p>
            <a:pPr>
              <a:buSzPct val="108000"/>
            </a:pPr>
            <a:r>
              <a:rPr lang="en-GB" sz="1130" dirty="0">
                <a:solidFill>
                  <a:schemeClr val="accent1">
                    <a:lumMod val="75000"/>
                  </a:schemeClr>
                </a:solidFill>
                <a:latin typeface="Frutiger"/>
              </a:rPr>
              <a:t>Mental Health Rapid Response Vehicles</a:t>
            </a:r>
          </a:p>
          <a:p>
            <a:pPr>
              <a:buSzPct val="108000"/>
            </a:pPr>
            <a:endParaRPr lang="en-GB" sz="1130" dirty="0">
              <a:solidFill>
                <a:schemeClr val="accent1">
                  <a:lumMod val="75000"/>
                </a:schemeClr>
              </a:solidFill>
              <a:latin typeface="Frutiger"/>
            </a:endParaRPr>
          </a:p>
          <a:p>
            <a:pPr>
              <a:buSzPct val="108000"/>
            </a:pPr>
            <a:r>
              <a:rPr lang="en-GB" sz="1130" dirty="0">
                <a:solidFill>
                  <a:schemeClr val="accent1">
                    <a:lumMod val="75000"/>
                  </a:schemeClr>
                </a:solidFill>
                <a:latin typeface="Frutiger"/>
              </a:rPr>
              <a:t>Crisis Resolution Home Treatment, fidelity and 24/7 response</a:t>
            </a:r>
          </a:p>
          <a:p>
            <a:pPr>
              <a:buSzPct val="108000"/>
            </a:pPr>
            <a:endParaRPr lang="en-GB" sz="1130" dirty="0">
              <a:solidFill>
                <a:schemeClr val="accent1">
                  <a:lumMod val="75000"/>
                </a:schemeClr>
              </a:solidFill>
              <a:latin typeface="Frutiger"/>
            </a:endParaRPr>
          </a:p>
          <a:p>
            <a:pPr>
              <a:buSzPct val="108000"/>
            </a:pPr>
            <a:r>
              <a:rPr lang="en-GB" sz="1130" dirty="0">
                <a:solidFill>
                  <a:schemeClr val="accent1">
                    <a:lumMod val="75000"/>
                  </a:schemeClr>
                </a:solidFill>
                <a:latin typeface="Frutiger"/>
              </a:rPr>
              <a:t>When admission is needed it is in a high quality environment, with a clear therapeutic approach and full MDT</a:t>
            </a:r>
          </a:p>
        </p:txBody>
      </p:sp>
      <p:sp>
        <p:nvSpPr>
          <p:cNvPr id="34" name="Title 1">
            <a:extLst>
              <a:ext uri="{FF2B5EF4-FFF2-40B4-BE49-F238E27FC236}">
                <a16:creationId xmlns:a16="http://schemas.microsoft.com/office/drawing/2014/main" id="{C9371282-E811-0914-92F7-D60380F97743}"/>
              </a:ext>
            </a:extLst>
          </p:cNvPr>
          <p:cNvSpPr txBox="1">
            <a:spLocks/>
          </p:cNvSpPr>
          <p:nvPr/>
        </p:nvSpPr>
        <p:spPr>
          <a:xfrm>
            <a:off x="300670" y="137902"/>
            <a:ext cx="11558427" cy="487630"/>
          </a:xfrm>
          <a:prstGeom prst="rect">
            <a:avLst/>
          </a:prstGeom>
        </p:spPr>
        <p:txBody>
          <a:bodyPr>
            <a:noAutofit/>
          </a:bodyPr>
          <a:lstStyle>
            <a:lvl1pPr algn="l" defTabSz="914400" rtl="0" eaLnBrk="1" latinLnBrk="0" hangingPunct="1">
              <a:lnSpc>
                <a:spcPct val="90000"/>
              </a:lnSpc>
              <a:spcBef>
                <a:spcPct val="0"/>
              </a:spcBef>
              <a:buNone/>
              <a:defRPr sz="3600" b="0" u="none" kern="1200">
                <a:solidFill>
                  <a:srgbClr val="006EB6"/>
                </a:solidFill>
                <a:latin typeface="Verdana" panose="020B0604030504040204" pitchFamily="34" charset="0"/>
                <a:ea typeface="Verdana" panose="020B0604030504040204" pitchFamily="34" charset="0"/>
                <a:cs typeface="Verdana" panose="020B0604030504040204" pitchFamily="34" charset="0"/>
              </a:defRPr>
            </a:lvl1pPr>
          </a:lstStyle>
          <a:p>
            <a:r>
              <a:rPr lang="en-GB" sz="3200" b="1" dirty="0">
                <a:solidFill>
                  <a:schemeClr val="tx1"/>
                </a:solidFill>
              </a:rPr>
              <a:t>Service Changes </a:t>
            </a:r>
          </a:p>
        </p:txBody>
      </p:sp>
      <p:sp>
        <p:nvSpPr>
          <p:cNvPr id="36" name="TextBox 35">
            <a:extLst>
              <a:ext uri="{FF2B5EF4-FFF2-40B4-BE49-F238E27FC236}">
                <a16:creationId xmlns:a16="http://schemas.microsoft.com/office/drawing/2014/main" id="{C1E8EADA-30E2-C4BA-1E9B-65196AD3D908}"/>
              </a:ext>
            </a:extLst>
          </p:cNvPr>
          <p:cNvSpPr txBox="1"/>
          <p:nvPr/>
        </p:nvSpPr>
        <p:spPr>
          <a:xfrm>
            <a:off x="896728" y="4516656"/>
            <a:ext cx="5539843" cy="1384995"/>
          </a:xfrm>
          <a:prstGeom prst="rect">
            <a:avLst/>
          </a:prstGeom>
          <a:noFill/>
        </p:spPr>
        <p:txBody>
          <a:bodyPr wrap="square" rtlCol="0">
            <a:spAutoFit/>
          </a:bodyPr>
          <a:lstStyle/>
          <a:p>
            <a:r>
              <a:rPr lang="en-GB" sz="1400" b="1" dirty="0">
                <a:solidFill>
                  <a:schemeClr val="accent1">
                    <a:lumMod val="75000"/>
                  </a:schemeClr>
                </a:solidFill>
                <a:latin typeface="Frutiger"/>
              </a:rPr>
              <a:t>Entry point</a:t>
            </a:r>
          </a:p>
          <a:p>
            <a:pPr marL="171450" indent="-171450">
              <a:buFont typeface="Arial" panose="020B0604020202020204" pitchFamily="34" charset="0"/>
              <a:buChar char="•"/>
            </a:pPr>
            <a:r>
              <a:rPr lang="en-GB" sz="1400" dirty="0">
                <a:solidFill>
                  <a:schemeClr val="accent1">
                    <a:lumMod val="75000"/>
                  </a:schemeClr>
                </a:solidFill>
                <a:latin typeface="Frutiger"/>
              </a:rPr>
              <a:t>NHS 111#2 and SPOAs moves from a triage and referral to a care first service using OAAT skills – i.e. single session clinic giving rapid access to mental health support for the entire population</a:t>
            </a:r>
          </a:p>
          <a:p>
            <a:pPr marL="171450" indent="-171450">
              <a:buFont typeface="Arial" panose="020B0604020202020204" pitchFamily="34" charset="0"/>
              <a:buChar char="•"/>
            </a:pPr>
            <a:r>
              <a:rPr lang="en-GB" sz="1400" dirty="0">
                <a:solidFill>
                  <a:schemeClr val="accent1">
                    <a:lumMod val="75000"/>
                  </a:schemeClr>
                </a:solidFill>
                <a:latin typeface="Frutiger"/>
              </a:rPr>
              <a:t>Direct access from 111#2 / SPOA to the full continuum of care for those who need more – i.e. easily accessible not referral based</a:t>
            </a:r>
          </a:p>
        </p:txBody>
      </p:sp>
    </p:spTree>
    <p:extLst>
      <p:ext uri="{BB962C8B-B14F-4D97-AF65-F5344CB8AC3E}">
        <p14:creationId xmlns:p14="http://schemas.microsoft.com/office/powerpoint/2010/main" val="2545340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55311-52E6-8919-D0CB-8AA94588A8D1}"/>
              </a:ext>
            </a:extLst>
          </p:cNvPr>
          <p:cNvSpPr>
            <a:spLocks noGrp="1"/>
          </p:cNvSpPr>
          <p:nvPr>
            <p:ph type="title"/>
          </p:nvPr>
        </p:nvSpPr>
        <p:spPr/>
        <p:txBody>
          <a:bodyPr>
            <a:normAutofit fontScale="90000"/>
          </a:bodyPr>
          <a:lstStyle/>
          <a:p>
            <a:r>
              <a:rPr lang="en-GB" b="1" dirty="0">
                <a:solidFill>
                  <a:schemeClr val="tx1"/>
                </a:solidFill>
              </a:rPr>
              <a:t>Practice Changes </a:t>
            </a:r>
          </a:p>
        </p:txBody>
      </p:sp>
      <p:graphicFrame>
        <p:nvGraphicFramePr>
          <p:cNvPr id="3" name="Table 2">
            <a:extLst>
              <a:ext uri="{FF2B5EF4-FFF2-40B4-BE49-F238E27FC236}">
                <a16:creationId xmlns:a16="http://schemas.microsoft.com/office/drawing/2014/main" id="{2883229B-D54A-8F06-4139-E1B14487EF8C}"/>
              </a:ext>
            </a:extLst>
          </p:cNvPr>
          <p:cNvGraphicFramePr>
            <a:graphicFrameLocks noGrp="1"/>
          </p:cNvGraphicFramePr>
          <p:nvPr>
            <p:extLst>
              <p:ext uri="{D42A27DB-BD31-4B8C-83A1-F6EECF244321}">
                <p14:modId xmlns:p14="http://schemas.microsoft.com/office/powerpoint/2010/main" val="1115221575"/>
              </p:ext>
            </p:extLst>
          </p:nvPr>
        </p:nvGraphicFramePr>
        <p:xfrm>
          <a:off x="1861921" y="1519237"/>
          <a:ext cx="8791575" cy="3995446"/>
        </p:xfrm>
        <a:graphic>
          <a:graphicData uri="http://schemas.openxmlformats.org/drawingml/2006/table">
            <a:tbl>
              <a:tblPr firstRow="1" firstCol="1" bandRow="1">
                <a:tableStyleId>{5C22544A-7EE6-4342-B048-85BDC9FD1C3A}</a:tableStyleId>
              </a:tblPr>
              <a:tblGrid>
                <a:gridCol w="1713177">
                  <a:extLst>
                    <a:ext uri="{9D8B030D-6E8A-4147-A177-3AD203B41FA5}">
                      <a16:colId xmlns:a16="http://schemas.microsoft.com/office/drawing/2014/main" val="3788514801"/>
                    </a:ext>
                  </a:extLst>
                </a:gridCol>
                <a:gridCol w="3446872">
                  <a:extLst>
                    <a:ext uri="{9D8B030D-6E8A-4147-A177-3AD203B41FA5}">
                      <a16:colId xmlns:a16="http://schemas.microsoft.com/office/drawing/2014/main" val="4261587961"/>
                    </a:ext>
                  </a:extLst>
                </a:gridCol>
                <a:gridCol w="3631526">
                  <a:extLst>
                    <a:ext uri="{9D8B030D-6E8A-4147-A177-3AD203B41FA5}">
                      <a16:colId xmlns:a16="http://schemas.microsoft.com/office/drawing/2014/main" val="1582187785"/>
                    </a:ext>
                  </a:extLst>
                </a:gridCol>
              </a:tblGrid>
              <a:tr h="520726">
                <a:tc>
                  <a:txBody>
                    <a:bodyPr/>
                    <a:lstStyle/>
                    <a:p>
                      <a:pPr>
                        <a:buNone/>
                      </a:pPr>
                      <a:r>
                        <a:rPr lang="en-GB" sz="1200" b="1" dirty="0">
                          <a:solidFill>
                            <a:srgbClr val="FFFFFF"/>
                          </a:solidFill>
                          <a:effectLst/>
                          <a:latin typeface="Verdana"/>
                        </a:rPr>
                        <a:t>Practice</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25486"/>
                    </a:solidFill>
                  </a:tcPr>
                </a:tc>
                <a:tc>
                  <a:txBody>
                    <a:bodyPr/>
                    <a:lstStyle/>
                    <a:p>
                      <a:pPr>
                        <a:buNone/>
                      </a:pPr>
                      <a:r>
                        <a:rPr lang="en-GB" sz="1200" b="1" dirty="0">
                          <a:solidFill>
                            <a:srgbClr val="FFFFFF"/>
                          </a:solidFill>
                          <a:effectLst/>
                          <a:latin typeface="Verdana"/>
                        </a:rPr>
                        <a:t>Traditional Tiered Model</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25486"/>
                    </a:solidFill>
                  </a:tcPr>
                </a:tc>
                <a:tc>
                  <a:txBody>
                    <a:bodyPr/>
                    <a:lstStyle/>
                    <a:p>
                      <a:pPr>
                        <a:buNone/>
                      </a:pPr>
                      <a:r>
                        <a:rPr lang="en-GB" sz="1200" b="1" dirty="0">
                          <a:solidFill>
                            <a:srgbClr val="FFFFFF"/>
                          </a:solidFill>
                          <a:effectLst/>
                          <a:latin typeface="Verdana"/>
                        </a:rPr>
                        <a:t>Open Access Mental Health Support Model</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25486"/>
                    </a:solidFill>
                  </a:tcPr>
                </a:tc>
                <a:extLst>
                  <a:ext uri="{0D108BD9-81ED-4DB2-BD59-A6C34878D82A}">
                    <a16:rowId xmlns:a16="http://schemas.microsoft.com/office/drawing/2014/main" val="646023922"/>
                  </a:ext>
                </a:extLst>
              </a:tr>
              <a:tr h="706700">
                <a:tc>
                  <a:txBody>
                    <a:bodyPr/>
                    <a:lstStyle/>
                    <a:p>
                      <a:pPr>
                        <a:buNone/>
                      </a:pPr>
                      <a:r>
                        <a:rPr lang="en-GB" sz="1200" dirty="0">
                          <a:solidFill>
                            <a:srgbClr val="000000"/>
                          </a:solidFill>
                          <a:effectLst/>
                          <a:latin typeface="Verdana"/>
                        </a:rPr>
                        <a:t>Assessment</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tc>
                  <a:txBody>
                    <a:bodyPr/>
                    <a:lstStyle/>
                    <a:p>
                      <a:pPr>
                        <a:buNone/>
                      </a:pPr>
                      <a:r>
                        <a:rPr lang="en-GB" sz="1200" dirty="0">
                          <a:solidFill>
                            <a:srgbClr val="000000"/>
                          </a:solidFill>
                          <a:effectLst/>
                          <a:latin typeface="Verdana"/>
                        </a:rPr>
                        <a:t>Screening and in-depth up-front assessment</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tc>
                  <a:txBody>
                    <a:bodyPr/>
                    <a:lstStyle/>
                    <a:p>
                      <a:pPr>
                        <a:buNone/>
                      </a:pPr>
                      <a:r>
                        <a:rPr lang="en-GB" sz="1200" dirty="0">
                          <a:solidFill>
                            <a:srgbClr val="000000"/>
                          </a:solidFill>
                          <a:effectLst/>
                          <a:latin typeface="Verdana"/>
                        </a:rPr>
                        <a:t>Initially minimal up-front assessment. Solution focused. Fail forward. Deep assessment only when there is a specific need for more information</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extLst>
                  <a:ext uri="{0D108BD9-81ED-4DB2-BD59-A6C34878D82A}">
                    <a16:rowId xmlns:a16="http://schemas.microsoft.com/office/drawing/2014/main" val="2283329715"/>
                  </a:ext>
                </a:extLst>
              </a:tr>
              <a:tr h="409142">
                <a:tc>
                  <a:txBody>
                    <a:bodyPr/>
                    <a:lstStyle/>
                    <a:p>
                      <a:pPr>
                        <a:buNone/>
                      </a:pPr>
                      <a:r>
                        <a:rPr lang="en-GB" sz="1200" dirty="0">
                          <a:solidFill>
                            <a:srgbClr val="000000"/>
                          </a:solidFill>
                          <a:effectLst/>
                          <a:latin typeface="Verdana"/>
                        </a:rPr>
                        <a:t>Treatment Planning</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a:buNone/>
                      </a:pPr>
                      <a:r>
                        <a:rPr lang="en-GB" sz="1200" dirty="0">
                          <a:solidFill>
                            <a:srgbClr val="000000"/>
                          </a:solidFill>
                          <a:effectLst/>
                          <a:latin typeface="Verdana"/>
                        </a:rPr>
                        <a:t>Decision tree, pre-determined pathways, constructed on symptoms</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a:buNone/>
                      </a:pPr>
                      <a:r>
                        <a:rPr lang="en-GB" sz="1200" dirty="0">
                          <a:solidFill>
                            <a:srgbClr val="000000"/>
                          </a:solidFill>
                          <a:effectLst/>
                          <a:latin typeface="Verdana"/>
                        </a:rPr>
                        <a:t>Flexible, no pre-determined pathways, preference and readiness to engage </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520160835"/>
                  </a:ext>
                </a:extLst>
              </a:tr>
              <a:tr h="445033">
                <a:tc>
                  <a:txBody>
                    <a:bodyPr/>
                    <a:lstStyle/>
                    <a:p>
                      <a:pPr>
                        <a:buNone/>
                      </a:pPr>
                      <a:r>
                        <a:rPr lang="en-GB" sz="1200" dirty="0">
                          <a:solidFill>
                            <a:srgbClr val="000000"/>
                          </a:solidFill>
                          <a:effectLst/>
                          <a:latin typeface="Verdana"/>
                        </a:rPr>
                        <a:t>Target Population</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tc>
                  <a:txBody>
                    <a:bodyPr/>
                    <a:lstStyle/>
                    <a:p>
                      <a:pPr>
                        <a:buNone/>
                      </a:pPr>
                      <a:r>
                        <a:rPr lang="en-GB" sz="1200" dirty="0">
                          <a:solidFill>
                            <a:srgbClr val="000000"/>
                          </a:solidFill>
                          <a:effectLst/>
                          <a:latin typeface="Verdana"/>
                        </a:rPr>
                        <a:t>Clinic focus, treatment is a priority for active help seekers with severe symptoms</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tc>
                  <a:txBody>
                    <a:bodyPr/>
                    <a:lstStyle/>
                    <a:p>
                      <a:pPr>
                        <a:buNone/>
                      </a:pPr>
                      <a:r>
                        <a:rPr lang="en-GB" sz="1200" dirty="0">
                          <a:solidFill>
                            <a:srgbClr val="000000"/>
                          </a:solidFill>
                          <a:effectLst/>
                          <a:latin typeface="Verdana"/>
                        </a:rPr>
                        <a:t>Prevention and support for all, regardless of severity</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extLst>
                  <a:ext uri="{0D108BD9-81ED-4DB2-BD59-A6C34878D82A}">
                    <a16:rowId xmlns:a16="http://schemas.microsoft.com/office/drawing/2014/main" val="3955419886"/>
                  </a:ext>
                </a:extLst>
              </a:tr>
              <a:tr h="409142">
                <a:tc>
                  <a:txBody>
                    <a:bodyPr/>
                    <a:lstStyle/>
                    <a:p>
                      <a:pPr>
                        <a:buNone/>
                      </a:pPr>
                      <a:r>
                        <a:rPr lang="en-GB" sz="1200" dirty="0">
                          <a:solidFill>
                            <a:srgbClr val="000000"/>
                          </a:solidFill>
                          <a:effectLst/>
                          <a:latin typeface="Verdana"/>
                        </a:rPr>
                        <a:t>Outcomes measured</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a:buNone/>
                      </a:pPr>
                      <a:r>
                        <a:rPr lang="en-GB" sz="1200" dirty="0">
                          <a:solidFill>
                            <a:srgbClr val="000000"/>
                          </a:solidFill>
                          <a:effectLst/>
                          <a:latin typeface="Verdana"/>
                        </a:rPr>
                        <a:t>Symptoms / deficits reduction; treatment fidelity</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a:buNone/>
                      </a:pPr>
                      <a:r>
                        <a:rPr lang="en-GB" sz="1200" dirty="0">
                          <a:solidFill>
                            <a:srgbClr val="000000"/>
                          </a:solidFill>
                          <a:effectLst/>
                          <a:latin typeface="Verdana"/>
                        </a:rPr>
                        <a:t>Holistic person defined outcomes, more focus on connection, meaning and quality of life</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59451967"/>
                  </a:ext>
                </a:extLst>
              </a:tr>
              <a:tr h="557920">
                <a:tc>
                  <a:txBody>
                    <a:bodyPr/>
                    <a:lstStyle/>
                    <a:p>
                      <a:pPr>
                        <a:buNone/>
                      </a:pPr>
                      <a:r>
                        <a:rPr lang="en-GB" sz="1200" dirty="0">
                          <a:solidFill>
                            <a:srgbClr val="000000"/>
                          </a:solidFill>
                          <a:effectLst/>
                          <a:latin typeface="Verdana"/>
                        </a:rPr>
                        <a:t>Sources of evidence</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tc>
                  <a:txBody>
                    <a:bodyPr/>
                    <a:lstStyle/>
                    <a:p>
                      <a:pPr>
                        <a:buNone/>
                      </a:pPr>
                      <a:r>
                        <a:rPr lang="en-GB" sz="1200" dirty="0">
                          <a:solidFill>
                            <a:srgbClr val="000000"/>
                          </a:solidFill>
                          <a:effectLst/>
                          <a:latin typeface="Verdana"/>
                        </a:rPr>
                        <a:t>Independent randomised controlled trials</a:t>
                      </a:r>
                      <a:endParaRPr lang="en-GB" sz="1200" dirty="0">
                        <a:effectLst/>
                        <a:latin typeface="Verdana"/>
                      </a:endParaRPr>
                    </a:p>
                    <a:p>
                      <a:pPr>
                        <a:buNone/>
                      </a:pPr>
                      <a:r>
                        <a:rPr lang="en-GB" sz="1200" dirty="0">
                          <a:solidFill>
                            <a:srgbClr val="000000"/>
                          </a:solidFill>
                          <a:effectLst/>
                          <a:latin typeface="Verdana"/>
                        </a:rPr>
                        <a:t>Evidence based treatments</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tc>
                  <a:txBody>
                    <a:bodyPr/>
                    <a:lstStyle/>
                    <a:p>
                      <a:pPr>
                        <a:buNone/>
                      </a:pPr>
                      <a:r>
                        <a:rPr lang="en-GB" sz="1200" dirty="0">
                          <a:solidFill>
                            <a:srgbClr val="000000"/>
                          </a:solidFill>
                          <a:effectLst/>
                          <a:latin typeface="Verdana"/>
                        </a:rPr>
                        <a:t>Continuous measurement of what’s working or not with the person</a:t>
                      </a:r>
                      <a:endParaRPr lang="en-GB" sz="1200" dirty="0">
                        <a:effectLst/>
                        <a:latin typeface="Verdana"/>
                      </a:endParaRPr>
                    </a:p>
                    <a:p>
                      <a:pPr>
                        <a:buNone/>
                      </a:pPr>
                      <a:r>
                        <a:rPr lang="en-GB" sz="1200" dirty="0">
                          <a:solidFill>
                            <a:srgbClr val="000000"/>
                          </a:solidFill>
                          <a:effectLst/>
                          <a:latin typeface="Verdana"/>
                        </a:rPr>
                        <a:t>Practice based evidence</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6ED"/>
                    </a:solidFill>
                  </a:tcPr>
                </a:tc>
                <a:extLst>
                  <a:ext uri="{0D108BD9-81ED-4DB2-BD59-A6C34878D82A}">
                    <a16:rowId xmlns:a16="http://schemas.microsoft.com/office/drawing/2014/main" val="3469766582"/>
                  </a:ext>
                </a:extLst>
              </a:tr>
              <a:tr h="408913">
                <a:tc>
                  <a:txBody>
                    <a:bodyPr/>
                    <a:lstStyle/>
                    <a:p>
                      <a:pPr>
                        <a:buNone/>
                      </a:pPr>
                      <a:r>
                        <a:rPr lang="en-GB" sz="1200" dirty="0">
                          <a:solidFill>
                            <a:srgbClr val="000000"/>
                          </a:solidFill>
                          <a:effectLst/>
                          <a:latin typeface="Verdana"/>
                        </a:rPr>
                        <a:t>Intervention settings</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a:buNone/>
                      </a:pPr>
                      <a:r>
                        <a:rPr lang="en-GB" sz="1200" dirty="0">
                          <a:solidFill>
                            <a:srgbClr val="000000"/>
                          </a:solidFill>
                          <a:effectLst/>
                          <a:latin typeface="Verdana"/>
                        </a:rPr>
                        <a:t>NHS based formal clinic and hospital settings</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a:buNone/>
                      </a:pPr>
                      <a:r>
                        <a:rPr lang="en-GB" sz="1200" dirty="0">
                          <a:solidFill>
                            <a:srgbClr val="000000"/>
                          </a:solidFill>
                          <a:effectLst/>
                          <a:latin typeface="Verdana"/>
                        </a:rPr>
                        <a:t>Multiple sectors – NHS, community, educational, informal</a:t>
                      </a:r>
                      <a:endParaRPr lang="en-GB" sz="1200" dirty="0">
                        <a:effectLst/>
                        <a:latin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293768998"/>
                  </a:ext>
                </a:extLst>
              </a:tr>
            </a:tbl>
          </a:graphicData>
        </a:graphic>
      </p:graphicFrame>
      <p:sp>
        <p:nvSpPr>
          <p:cNvPr id="4" name="TextBox 3">
            <a:extLst>
              <a:ext uri="{FF2B5EF4-FFF2-40B4-BE49-F238E27FC236}">
                <a16:creationId xmlns:a16="http://schemas.microsoft.com/office/drawing/2014/main" id="{DE513A92-09EA-D9EB-100A-FB85E4812180}"/>
              </a:ext>
            </a:extLst>
          </p:cNvPr>
          <p:cNvSpPr txBox="1"/>
          <p:nvPr/>
        </p:nvSpPr>
        <p:spPr>
          <a:xfrm>
            <a:off x="3420939" y="5680714"/>
            <a:ext cx="5673541" cy="276999"/>
          </a:xfrm>
          <a:prstGeom prst="rect">
            <a:avLst/>
          </a:prstGeom>
          <a:noFill/>
        </p:spPr>
        <p:txBody>
          <a:bodyPr wrap="none" rtlCol="0">
            <a:spAutoFit/>
          </a:bodyPr>
          <a:lstStyle/>
          <a:p>
            <a:r>
              <a:rPr lang="en-GB" sz="1200" dirty="0"/>
              <a:t>Peter Cornish and Gillian Berry (2021) Stepped Care 2.0: The Power of Conundrums</a:t>
            </a:r>
          </a:p>
        </p:txBody>
      </p:sp>
    </p:spTree>
    <p:extLst>
      <p:ext uri="{BB962C8B-B14F-4D97-AF65-F5344CB8AC3E}">
        <p14:creationId xmlns:p14="http://schemas.microsoft.com/office/powerpoint/2010/main" val="2084548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9">
          <a:extLst>
            <a:ext uri="{FF2B5EF4-FFF2-40B4-BE49-F238E27FC236}">
              <a16:creationId xmlns:a16="http://schemas.microsoft.com/office/drawing/2014/main" id="{8DAA08F8-8DDD-9D3F-0F67-80C4E7AFFADA}"/>
            </a:ext>
          </a:extLst>
        </p:cNvPr>
        <p:cNvGrpSpPr/>
        <p:nvPr/>
      </p:nvGrpSpPr>
      <p:grpSpPr>
        <a:xfrm>
          <a:off x="0" y="0"/>
          <a:ext cx="0" cy="0"/>
          <a:chOff x="0" y="0"/>
          <a:chExt cx="0" cy="0"/>
        </a:xfrm>
      </p:grpSpPr>
      <p:grpSp>
        <p:nvGrpSpPr>
          <p:cNvPr id="620" name="Google Shape;620;p49">
            <a:extLst>
              <a:ext uri="{FF2B5EF4-FFF2-40B4-BE49-F238E27FC236}">
                <a16:creationId xmlns:a16="http://schemas.microsoft.com/office/drawing/2014/main" id="{0DBC715E-D3DF-3D6C-41EC-C9AD59105A7F}"/>
              </a:ext>
            </a:extLst>
          </p:cNvPr>
          <p:cNvGrpSpPr/>
          <p:nvPr/>
        </p:nvGrpSpPr>
        <p:grpSpPr>
          <a:xfrm>
            <a:off x="0" y="4708"/>
            <a:ext cx="685821" cy="6853293"/>
            <a:chOff x="0" y="0"/>
            <a:chExt cx="270933" cy="2748225"/>
          </a:xfrm>
        </p:grpSpPr>
        <p:sp>
          <p:nvSpPr>
            <p:cNvPr id="621" name="Google Shape;621;p49">
              <a:extLst>
                <a:ext uri="{FF2B5EF4-FFF2-40B4-BE49-F238E27FC236}">
                  <a16:creationId xmlns:a16="http://schemas.microsoft.com/office/drawing/2014/main" id="{64B9E07A-69A6-7A4A-1E41-B477D27AD09F}"/>
                </a:ext>
              </a:extLst>
            </p:cNvPr>
            <p:cNvSpPr/>
            <p:nvPr/>
          </p:nvSpPr>
          <p:spPr>
            <a:xfrm>
              <a:off x="0" y="0"/>
              <a:ext cx="270933" cy="2748155"/>
            </a:xfrm>
            <a:custGeom>
              <a:avLst/>
              <a:gdLst/>
              <a:ahLst/>
              <a:cxnLst/>
              <a:rect l="l" t="t" r="r" b="b"/>
              <a:pathLst>
                <a:path w="270933" h="2748155" extrusionOk="0">
                  <a:moveTo>
                    <a:pt x="0" y="0"/>
                  </a:moveTo>
                  <a:lnTo>
                    <a:pt x="270933" y="0"/>
                  </a:lnTo>
                  <a:lnTo>
                    <a:pt x="270933" y="2748155"/>
                  </a:lnTo>
                  <a:lnTo>
                    <a:pt x="0" y="2748155"/>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2" name="Google Shape;622;p49">
              <a:extLst>
                <a:ext uri="{FF2B5EF4-FFF2-40B4-BE49-F238E27FC236}">
                  <a16:creationId xmlns:a16="http://schemas.microsoft.com/office/drawing/2014/main" id="{F8F16790-725E-49B2-C7DE-A8FDD77090D6}"/>
                </a:ext>
              </a:extLst>
            </p:cNvPr>
            <p:cNvSpPr txBox="1"/>
            <p:nvPr/>
          </p:nvSpPr>
          <p:spPr>
            <a:xfrm>
              <a:off x="0" y="9525"/>
              <a:ext cx="2709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623" name="Google Shape;623;p49">
            <a:extLst>
              <a:ext uri="{FF2B5EF4-FFF2-40B4-BE49-F238E27FC236}">
                <a16:creationId xmlns:a16="http://schemas.microsoft.com/office/drawing/2014/main" id="{C6B8CDEA-CAFD-16E6-E510-3F95C6D61484}"/>
              </a:ext>
            </a:extLst>
          </p:cNvPr>
          <p:cNvGrpSpPr/>
          <p:nvPr/>
        </p:nvGrpSpPr>
        <p:grpSpPr>
          <a:xfrm>
            <a:off x="685737" y="9754"/>
            <a:ext cx="6039215" cy="6858001"/>
            <a:chOff x="0" y="0"/>
            <a:chExt cx="3019236" cy="2748225"/>
          </a:xfrm>
        </p:grpSpPr>
        <p:sp>
          <p:nvSpPr>
            <p:cNvPr id="624" name="Google Shape;624;p49">
              <a:extLst>
                <a:ext uri="{FF2B5EF4-FFF2-40B4-BE49-F238E27FC236}">
                  <a16:creationId xmlns:a16="http://schemas.microsoft.com/office/drawing/2014/main" id="{0B90F3D2-68BC-ABE1-B728-2DBDF17EE864}"/>
                </a:ext>
              </a:extLst>
            </p:cNvPr>
            <p:cNvSpPr/>
            <p:nvPr/>
          </p:nvSpPr>
          <p:spPr>
            <a:xfrm>
              <a:off x="0" y="0"/>
              <a:ext cx="3019236" cy="2748155"/>
            </a:xfrm>
            <a:custGeom>
              <a:avLst/>
              <a:gdLst/>
              <a:ahLst/>
              <a:cxnLst/>
              <a:rect l="l" t="t" r="r" b="b"/>
              <a:pathLst>
                <a:path w="3019236" h="2748155" extrusionOk="0">
                  <a:moveTo>
                    <a:pt x="0" y="0"/>
                  </a:moveTo>
                  <a:lnTo>
                    <a:pt x="3019236" y="0"/>
                  </a:lnTo>
                  <a:lnTo>
                    <a:pt x="3019236" y="2748155"/>
                  </a:lnTo>
                  <a:lnTo>
                    <a:pt x="0" y="2748155"/>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5" name="Google Shape;625;p49">
              <a:extLst>
                <a:ext uri="{FF2B5EF4-FFF2-40B4-BE49-F238E27FC236}">
                  <a16:creationId xmlns:a16="http://schemas.microsoft.com/office/drawing/2014/main" id="{4CA9213A-36B6-B7C6-1AD4-5EF0DD0605D5}"/>
                </a:ext>
              </a:extLst>
            </p:cNvPr>
            <p:cNvSpPr txBox="1"/>
            <p:nvPr/>
          </p:nvSpPr>
          <p:spPr>
            <a:xfrm>
              <a:off x="0" y="9525"/>
              <a:ext cx="30192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B81CE27B-CD60-8FDE-F236-8D4961C1809D}"/>
              </a:ext>
            </a:extLst>
          </p:cNvPr>
          <p:cNvSpPr txBox="1">
            <a:spLocks/>
          </p:cNvSpPr>
          <p:nvPr/>
        </p:nvSpPr>
        <p:spPr>
          <a:xfrm>
            <a:off x="1208249" y="2124629"/>
            <a:ext cx="4520057" cy="1552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Initial Actions</a:t>
            </a:r>
          </a:p>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to Support Implementation</a:t>
            </a:r>
          </a:p>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of the Model</a:t>
            </a:r>
          </a:p>
        </p:txBody>
      </p:sp>
    </p:spTree>
    <p:extLst>
      <p:ext uri="{BB962C8B-B14F-4D97-AF65-F5344CB8AC3E}">
        <p14:creationId xmlns:p14="http://schemas.microsoft.com/office/powerpoint/2010/main" val="425301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38668-92DB-80FC-22BB-129FF4C52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88D626-3E91-A036-3D83-8C5039B5A884}"/>
              </a:ext>
            </a:extLst>
          </p:cNvPr>
          <p:cNvSpPr>
            <a:spLocks noGrp="1"/>
          </p:cNvSpPr>
          <p:nvPr>
            <p:ph type="title"/>
          </p:nvPr>
        </p:nvSpPr>
        <p:spPr/>
        <p:txBody>
          <a:bodyPr>
            <a:normAutofit fontScale="90000"/>
          </a:bodyPr>
          <a:lstStyle/>
          <a:p>
            <a:r>
              <a:rPr lang="en-GB" b="1" dirty="0">
                <a:solidFill>
                  <a:srgbClr val="000000"/>
                </a:solidFill>
              </a:rPr>
              <a:t>Overview of Presentation</a:t>
            </a:r>
          </a:p>
        </p:txBody>
      </p:sp>
      <p:sp>
        <p:nvSpPr>
          <p:cNvPr id="3" name="Content Placeholder 2">
            <a:extLst>
              <a:ext uri="{FF2B5EF4-FFF2-40B4-BE49-F238E27FC236}">
                <a16:creationId xmlns:a16="http://schemas.microsoft.com/office/drawing/2014/main" id="{6AE4226F-ACE7-5AE4-64F5-D93F01EEF377}"/>
              </a:ext>
            </a:extLst>
          </p:cNvPr>
          <p:cNvSpPr>
            <a:spLocks noGrp="1"/>
          </p:cNvSpPr>
          <p:nvPr>
            <p:ph idx="1"/>
          </p:nvPr>
        </p:nvSpPr>
        <p:spPr>
          <a:xfrm>
            <a:off x="316786" y="1195115"/>
            <a:ext cx="11558427" cy="4841323"/>
          </a:xfrm>
        </p:spPr>
        <p:txBody>
          <a:bodyPr vert="horz" lIns="91440" tIns="45720" rIns="91440" bIns="45720" rtlCol="0" anchor="t">
            <a:normAutofit/>
          </a:bodyPr>
          <a:lstStyle/>
          <a:p>
            <a:endParaRPr lang="en-GB" dirty="0"/>
          </a:p>
          <a:p>
            <a:r>
              <a:rPr lang="en-GB" dirty="0">
                <a:solidFill>
                  <a:schemeClr val="tx1"/>
                </a:solidFill>
                <a:latin typeface="Verdana"/>
                <a:ea typeface="Verdana"/>
              </a:rPr>
              <a:t>Strategic Context and Case for Change </a:t>
            </a:r>
          </a:p>
          <a:p>
            <a:endParaRPr lang="en-GB" dirty="0">
              <a:solidFill>
                <a:schemeClr val="tx1"/>
              </a:solidFill>
            </a:endParaRPr>
          </a:p>
          <a:p>
            <a:r>
              <a:rPr lang="en-GB" dirty="0">
                <a:solidFill>
                  <a:schemeClr val="tx1"/>
                </a:solidFill>
                <a:latin typeface="Verdana"/>
                <a:ea typeface="Verdana"/>
              </a:rPr>
              <a:t>Evidence Base regarding best practice within Mental Health Services</a:t>
            </a:r>
          </a:p>
          <a:p>
            <a:endParaRPr lang="en-GB" dirty="0">
              <a:solidFill>
                <a:schemeClr val="tx1"/>
              </a:solidFill>
            </a:endParaRPr>
          </a:p>
          <a:p>
            <a:r>
              <a:rPr lang="en-GB" dirty="0">
                <a:solidFill>
                  <a:schemeClr val="tx1"/>
                </a:solidFill>
                <a:latin typeface="Verdana"/>
                <a:ea typeface="Verdana"/>
              </a:rPr>
              <a:t>Strategic Vision for Wales; Open Access Mental Health Support</a:t>
            </a:r>
          </a:p>
          <a:p>
            <a:endParaRPr lang="en-GB" dirty="0">
              <a:solidFill>
                <a:schemeClr val="tx1"/>
              </a:solidFill>
            </a:endParaRPr>
          </a:p>
          <a:p>
            <a:r>
              <a:rPr lang="en-GB" dirty="0">
                <a:solidFill>
                  <a:schemeClr val="tx1"/>
                </a:solidFill>
                <a:latin typeface="Verdana"/>
                <a:ea typeface="Verdana"/>
              </a:rPr>
              <a:t>Implementation to Date</a:t>
            </a:r>
          </a:p>
          <a:p>
            <a:endParaRPr lang="en-GB" dirty="0">
              <a:solidFill>
                <a:schemeClr val="tx1"/>
              </a:solidFill>
            </a:endParaRPr>
          </a:p>
          <a:p>
            <a:r>
              <a:rPr lang="en-GB" dirty="0">
                <a:solidFill>
                  <a:schemeClr val="tx1"/>
                </a:solidFill>
                <a:latin typeface="Verdana"/>
                <a:ea typeface="Verdana"/>
              </a:rPr>
              <a:t>Next Steps; Development of a Mental Health Clinical Plan for Wales</a:t>
            </a:r>
          </a:p>
        </p:txBody>
      </p:sp>
    </p:spTree>
    <p:extLst>
      <p:ext uri="{BB962C8B-B14F-4D97-AF65-F5344CB8AC3E}">
        <p14:creationId xmlns:p14="http://schemas.microsoft.com/office/powerpoint/2010/main" val="720626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8FCF0-82A2-6F21-B4E2-CC9732DE33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083E7-D1DC-D4D7-7A9A-1C0ED474000D}"/>
              </a:ext>
            </a:extLst>
          </p:cNvPr>
          <p:cNvSpPr>
            <a:spLocks noGrp="1"/>
          </p:cNvSpPr>
          <p:nvPr>
            <p:ph type="title"/>
          </p:nvPr>
        </p:nvSpPr>
        <p:spPr>
          <a:xfrm>
            <a:off x="462764" y="64269"/>
            <a:ext cx="10515600" cy="1174283"/>
          </a:xfrm>
        </p:spPr>
        <p:txBody>
          <a:bodyPr>
            <a:normAutofit/>
          </a:bodyPr>
          <a:lstStyle/>
          <a:p>
            <a:r>
              <a:rPr lang="en-GB" sz="2650" b="1" dirty="0">
                <a:solidFill>
                  <a:schemeClr val="tx1"/>
                </a:solidFill>
                <a:latin typeface="Verdana"/>
                <a:ea typeface="Verdana"/>
                <a:cs typeface="Arial"/>
              </a:rPr>
              <a:t>The Evidence – Practice Gap</a:t>
            </a:r>
            <a:endParaRPr lang="en-US"/>
          </a:p>
        </p:txBody>
      </p:sp>
      <p:grpSp>
        <p:nvGrpSpPr>
          <p:cNvPr id="4" name="Group 2">
            <a:extLst>
              <a:ext uri="{FF2B5EF4-FFF2-40B4-BE49-F238E27FC236}">
                <a16:creationId xmlns:a16="http://schemas.microsoft.com/office/drawing/2014/main" id="{474F0E9D-88CB-4E24-346B-D4B08A704AE8}"/>
              </a:ext>
            </a:extLst>
          </p:cNvPr>
          <p:cNvGrpSpPr/>
          <p:nvPr/>
        </p:nvGrpSpPr>
        <p:grpSpPr>
          <a:xfrm>
            <a:off x="0" y="6414429"/>
            <a:ext cx="12192000" cy="443572"/>
            <a:chOff x="0" y="0"/>
            <a:chExt cx="24384000" cy="887145"/>
          </a:xfrm>
        </p:grpSpPr>
        <p:grpSp>
          <p:nvGrpSpPr>
            <p:cNvPr id="5" name="Group 3">
              <a:extLst>
                <a:ext uri="{FF2B5EF4-FFF2-40B4-BE49-F238E27FC236}">
                  <a16:creationId xmlns:a16="http://schemas.microsoft.com/office/drawing/2014/main" id="{00B72967-7E98-E98D-43F8-4439400F6A01}"/>
                </a:ext>
              </a:extLst>
            </p:cNvPr>
            <p:cNvGrpSpPr/>
            <p:nvPr/>
          </p:nvGrpSpPr>
          <p:grpSpPr>
            <a:xfrm>
              <a:off x="0" y="0"/>
              <a:ext cx="24384000" cy="887145"/>
              <a:chOff x="0" y="0"/>
              <a:chExt cx="4816593" cy="175238"/>
            </a:xfrm>
          </p:grpSpPr>
          <p:sp>
            <p:nvSpPr>
              <p:cNvPr id="9" name="Freeform 4">
                <a:extLst>
                  <a:ext uri="{FF2B5EF4-FFF2-40B4-BE49-F238E27FC236}">
                    <a16:creationId xmlns:a16="http://schemas.microsoft.com/office/drawing/2014/main" id="{51E60236-F02B-DE32-C535-BF1DAFB730DD}"/>
                  </a:ext>
                </a:extLst>
              </p:cNvPr>
              <p:cNvSpPr/>
              <p:nvPr/>
            </p:nvSpPr>
            <p:spPr>
              <a:xfrm>
                <a:off x="0" y="0"/>
                <a:ext cx="4816592" cy="175238"/>
              </a:xfrm>
              <a:custGeom>
                <a:avLst/>
                <a:gdLst/>
                <a:ahLst/>
                <a:cxnLst/>
                <a:rect l="l" t="t" r="r" b="b"/>
                <a:pathLst>
                  <a:path w="4816592" h="175238">
                    <a:moveTo>
                      <a:pt x="0" y="0"/>
                    </a:moveTo>
                    <a:lnTo>
                      <a:pt x="4816592" y="0"/>
                    </a:lnTo>
                    <a:lnTo>
                      <a:pt x="4816592" y="175238"/>
                    </a:lnTo>
                    <a:lnTo>
                      <a:pt x="0" y="175238"/>
                    </a:lnTo>
                    <a:close/>
                  </a:path>
                </a:pathLst>
              </a:custGeom>
              <a:solidFill>
                <a:srgbClr val="1B365D"/>
              </a:solidFill>
            </p:spPr>
            <p:txBody>
              <a:bodyPr/>
              <a:lstStyle/>
              <a:p>
                <a:endParaRPr lang="en-GB" sz="1200"/>
              </a:p>
            </p:txBody>
          </p:sp>
          <p:sp>
            <p:nvSpPr>
              <p:cNvPr id="10" name="TextBox 5">
                <a:extLst>
                  <a:ext uri="{FF2B5EF4-FFF2-40B4-BE49-F238E27FC236}">
                    <a16:creationId xmlns:a16="http://schemas.microsoft.com/office/drawing/2014/main" id="{293D9038-A7B9-BB80-2AA1-75E7A1C6F866}"/>
                  </a:ext>
                </a:extLst>
              </p:cNvPr>
              <p:cNvSpPr txBox="1"/>
              <p:nvPr/>
            </p:nvSpPr>
            <p:spPr>
              <a:xfrm>
                <a:off x="0" y="9525"/>
                <a:ext cx="4816593" cy="165713"/>
              </a:xfrm>
              <a:prstGeom prst="rect">
                <a:avLst/>
              </a:prstGeom>
            </p:spPr>
            <p:txBody>
              <a:bodyPr lIns="33867" tIns="33867" rIns="33867" bIns="33867" rtlCol="0" anchor="ctr"/>
              <a:lstStyle/>
              <a:p>
                <a:pPr algn="ctr">
                  <a:lnSpc>
                    <a:spcPts val="1275"/>
                  </a:lnSpc>
                </a:pPr>
                <a:endParaRPr sz="1200"/>
              </a:p>
            </p:txBody>
          </p:sp>
        </p:grpSp>
        <p:grpSp>
          <p:nvGrpSpPr>
            <p:cNvPr id="6" name="Group 6">
              <a:extLst>
                <a:ext uri="{FF2B5EF4-FFF2-40B4-BE49-F238E27FC236}">
                  <a16:creationId xmlns:a16="http://schemas.microsoft.com/office/drawing/2014/main" id="{ADD98A3D-F125-5B82-F5E6-0F80D50704AB}"/>
                </a:ext>
              </a:extLst>
            </p:cNvPr>
            <p:cNvGrpSpPr/>
            <p:nvPr/>
          </p:nvGrpSpPr>
          <p:grpSpPr>
            <a:xfrm>
              <a:off x="0" y="670661"/>
              <a:ext cx="24384000" cy="216484"/>
              <a:chOff x="0" y="0"/>
              <a:chExt cx="4816593" cy="42762"/>
            </a:xfrm>
          </p:grpSpPr>
          <p:sp>
            <p:nvSpPr>
              <p:cNvPr id="7" name="Freeform 7">
                <a:extLst>
                  <a:ext uri="{FF2B5EF4-FFF2-40B4-BE49-F238E27FC236}">
                    <a16:creationId xmlns:a16="http://schemas.microsoft.com/office/drawing/2014/main" id="{B1597EAA-BC38-869D-71C2-4A99194321A2}"/>
                  </a:ext>
                </a:extLst>
              </p:cNvPr>
              <p:cNvSpPr/>
              <p:nvPr/>
            </p:nvSpPr>
            <p:spPr>
              <a:xfrm>
                <a:off x="0" y="0"/>
                <a:ext cx="4816592" cy="42762"/>
              </a:xfrm>
              <a:custGeom>
                <a:avLst/>
                <a:gdLst/>
                <a:ahLst/>
                <a:cxnLst/>
                <a:rect l="l" t="t" r="r" b="b"/>
                <a:pathLst>
                  <a:path w="4816592" h="42762">
                    <a:moveTo>
                      <a:pt x="0" y="0"/>
                    </a:moveTo>
                    <a:lnTo>
                      <a:pt x="4816592" y="0"/>
                    </a:lnTo>
                    <a:lnTo>
                      <a:pt x="4816592" y="42762"/>
                    </a:lnTo>
                    <a:lnTo>
                      <a:pt x="0" y="42762"/>
                    </a:lnTo>
                    <a:close/>
                  </a:path>
                </a:pathLst>
              </a:custGeom>
              <a:solidFill>
                <a:srgbClr val="0C9BBD"/>
              </a:solidFill>
            </p:spPr>
            <p:txBody>
              <a:bodyPr/>
              <a:lstStyle/>
              <a:p>
                <a:endParaRPr lang="en-GB" sz="1200"/>
              </a:p>
            </p:txBody>
          </p:sp>
          <p:sp>
            <p:nvSpPr>
              <p:cNvPr id="8" name="TextBox 7">
                <a:extLst>
                  <a:ext uri="{FF2B5EF4-FFF2-40B4-BE49-F238E27FC236}">
                    <a16:creationId xmlns:a16="http://schemas.microsoft.com/office/drawing/2014/main" id="{CDA353F2-1BE3-1587-F1B6-7EFFF75EDBAD}"/>
                  </a:ext>
                </a:extLst>
              </p:cNvPr>
              <p:cNvSpPr txBox="1"/>
              <p:nvPr/>
            </p:nvSpPr>
            <p:spPr>
              <a:xfrm>
                <a:off x="0" y="9525"/>
                <a:ext cx="4816593" cy="33237"/>
              </a:xfrm>
              <a:prstGeom prst="rect">
                <a:avLst/>
              </a:prstGeom>
            </p:spPr>
            <p:txBody>
              <a:bodyPr lIns="33867" tIns="33867" rIns="33867" bIns="33867" rtlCol="0" anchor="ctr"/>
              <a:lstStyle/>
              <a:p>
                <a:pPr algn="ctr">
                  <a:lnSpc>
                    <a:spcPts val="1275"/>
                  </a:lnSpc>
                </a:pPr>
                <a:endParaRPr sz="1200"/>
              </a:p>
            </p:txBody>
          </p:sp>
        </p:grpSp>
      </p:grpSp>
      <p:pic>
        <p:nvPicPr>
          <p:cNvPr id="12" name="Picture 11" descr="EBP, QI, and IS">
            <a:extLst>
              <a:ext uri="{FF2B5EF4-FFF2-40B4-BE49-F238E27FC236}">
                <a16:creationId xmlns:a16="http://schemas.microsoft.com/office/drawing/2014/main" id="{536A36D8-F363-786C-402D-D12407091021}"/>
              </a:ext>
            </a:extLst>
          </p:cNvPr>
          <p:cNvPicPr>
            <a:picLocks noChangeAspect="1"/>
          </p:cNvPicPr>
          <p:nvPr/>
        </p:nvPicPr>
        <p:blipFill>
          <a:blip r:embed="rId3"/>
          <a:stretch>
            <a:fillRect/>
          </a:stretch>
        </p:blipFill>
        <p:spPr>
          <a:xfrm>
            <a:off x="1722364" y="1238552"/>
            <a:ext cx="8350552" cy="5041296"/>
          </a:xfrm>
          <a:prstGeom prst="rect">
            <a:avLst/>
          </a:prstGeom>
        </p:spPr>
      </p:pic>
    </p:spTree>
    <p:extLst>
      <p:ext uri="{BB962C8B-B14F-4D97-AF65-F5344CB8AC3E}">
        <p14:creationId xmlns:p14="http://schemas.microsoft.com/office/powerpoint/2010/main" val="1843289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56"/>
          <p:cNvSpPr txBox="1"/>
          <p:nvPr/>
        </p:nvSpPr>
        <p:spPr>
          <a:xfrm>
            <a:off x="0" y="-20868"/>
            <a:ext cx="12192000" cy="774000"/>
          </a:xfrm>
          <a:prstGeom prst="rect">
            <a:avLst/>
          </a:prstGeom>
          <a:noFill/>
          <a:ln>
            <a:noFill/>
          </a:ln>
        </p:spPr>
        <p:txBody>
          <a:bodyPr spcFirstLastPara="1" wrap="square" lIns="121900" tIns="121900" rIns="121900" bIns="121900" anchor="t" anchorCtr="0">
            <a:noAutofit/>
          </a:bodyPr>
          <a:lstStyle/>
          <a:p>
            <a:pPr>
              <a:buClr>
                <a:schemeClr val="dk1"/>
              </a:buClr>
              <a:buSzPts val="990"/>
            </a:pPr>
            <a:r>
              <a:rPr lang="en" sz="2667" b="1" dirty="0">
                <a:latin typeface="Verdana" panose="020B0604030504040204" pitchFamily="34" charset="0"/>
                <a:ea typeface="Verdana" panose="020B0604030504040204" pitchFamily="34" charset="0"/>
                <a:cs typeface="Poppins"/>
                <a:sym typeface="Poppins"/>
              </a:rPr>
              <a:t>Using Implementation Science Evidence Base to Inform</a:t>
            </a:r>
            <a:endParaRPr lang="en-US"/>
          </a:p>
          <a:p>
            <a:pPr>
              <a:buClr>
                <a:schemeClr val="dk1"/>
              </a:buClr>
              <a:buSzPts val="990"/>
            </a:pPr>
            <a:r>
              <a:rPr lang="en" sz="2667" b="1" dirty="0">
                <a:latin typeface="Verdana" panose="020B0604030504040204" pitchFamily="34" charset="0"/>
                <a:ea typeface="Verdana" panose="020B0604030504040204" pitchFamily="34" charset="0"/>
                <a:cs typeface="Poppins"/>
                <a:sym typeface="Poppins"/>
              </a:rPr>
              <a:t>Approach to Implementation</a:t>
            </a:r>
            <a:endParaRPr sz="2667" dirty="0">
              <a:latin typeface="Verdana" panose="020B0604030504040204" pitchFamily="34" charset="0"/>
              <a:ea typeface="Verdana" panose="020B0604030504040204" pitchFamily="34" charset="0"/>
              <a:cs typeface="Poppins SemiBold"/>
            </a:endParaRPr>
          </a:p>
        </p:txBody>
      </p:sp>
      <p:sp>
        <p:nvSpPr>
          <p:cNvPr id="368" name="Google Shape;368;p56"/>
          <p:cNvSpPr txBox="1"/>
          <p:nvPr/>
        </p:nvSpPr>
        <p:spPr>
          <a:xfrm>
            <a:off x="8693097" y="1407894"/>
            <a:ext cx="2806400" cy="748754"/>
          </a:xfrm>
          <a:prstGeom prst="rect">
            <a:avLst/>
          </a:prstGeom>
          <a:noFill/>
          <a:ln>
            <a:noFill/>
          </a:ln>
        </p:spPr>
        <p:txBody>
          <a:bodyPr spcFirstLastPara="1" wrap="square" lIns="91400" tIns="45700" rIns="91400" bIns="45700" anchor="t" anchorCtr="0">
            <a:spAutoFit/>
          </a:bodyPr>
          <a:lstStyle/>
          <a:p>
            <a:pPr>
              <a:buClr>
                <a:srgbClr val="000000"/>
              </a:buClr>
              <a:buSzPts val="1350"/>
            </a:pPr>
            <a:r>
              <a:rPr lang="en" sz="2133" b="1" dirty="0">
                <a:solidFill>
                  <a:schemeClr val="accent3"/>
                </a:solidFill>
                <a:latin typeface="Verdana" panose="020B0604030504040204" pitchFamily="34" charset="0"/>
                <a:ea typeface="Verdana" panose="020B0604030504040204" pitchFamily="34" charset="0"/>
                <a:cs typeface="Poppins"/>
                <a:sym typeface="Poppins"/>
              </a:rPr>
              <a:t>Preparing for Success</a:t>
            </a:r>
            <a:endParaRPr sz="2133" b="1" dirty="0">
              <a:solidFill>
                <a:schemeClr val="accent3"/>
              </a:solidFill>
              <a:latin typeface="Verdana" panose="020B0604030504040204" pitchFamily="34" charset="0"/>
              <a:ea typeface="Verdana" panose="020B0604030504040204" pitchFamily="34" charset="0"/>
              <a:cs typeface="Poppins"/>
              <a:sym typeface="Poppins"/>
            </a:endParaRPr>
          </a:p>
        </p:txBody>
      </p:sp>
      <p:sp>
        <p:nvSpPr>
          <p:cNvPr id="369" name="Google Shape;369;p56"/>
          <p:cNvSpPr txBox="1"/>
          <p:nvPr/>
        </p:nvSpPr>
        <p:spPr>
          <a:xfrm>
            <a:off x="8693097" y="4258534"/>
            <a:ext cx="2686800" cy="748754"/>
          </a:xfrm>
          <a:prstGeom prst="rect">
            <a:avLst/>
          </a:prstGeom>
          <a:noFill/>
          <a:ln>
            <a:noFill/>
          </a:ln>
        </p:spPr>
        <p:txBody>
          <a:bodyPr spcFirstLastPara="1" wrap="square" lIns="91400" tIns="45700" rIns="91400" bIns="45700" anchor="t" anchorCtr="0">
            <a:spAutoFit/>
          </a:bodyPr>
          <a:lstStyle/>
          <a:p>
            <a:pPr>
              <a:buClr>
                <a:srgbClr val="000000"/>
              </a:buClr>
              <a:buSzPts val="1350"/>
            </a:pPr>
            <a:r>
              <a:rPr lang="en" sz="2133" b="1" dirty="0">
                <a:solidFill>
                  <a:schemeClr val="accent3"/>
                </a:solidFill>
                <a:latin typeface="Verdana" panose="020B0604030504040204" pitchFamily="34" charset="0"/>
                <a:ea typeface="Verdana" panose="020B0604030504040204" pitchFamily="34" charset="0"/>
                <a:cs typeface="Poppins"/>
                <a:sym typeface="Poppins"/>
              </a:rPr>
              <a:t>Starting to Implement</a:t>
            </a:r>
            <a:endParaRPr sz="2133" b="1" dirty="0">
              <a:solidFill>
                <a:schemeClr val="accent3"/>
              </a:solidFill>
              <a:latin typeface="Verdana" panose="020B0604030504040204" pitchFamily="34" charset="0"/>
              <a:ea typeface="Verdana" panose="020B0604030504040204" pitchFamily="34" charset="0"/>
              <a:cs typeface="Poppins"/>
              <a:sym typeface="Poppins"/>
            </a:endParaRPr>
          </a:p>
        </p:txBody>
      </p:sp>
      <p:sp>
        <p:nvSpPr>
          <p:cNvPr id="370" name="Google Shape;370;p56"/>
          <p:cNvSpPr txBox="1"/>
          <p:nvPr/>
        </p:nvSpPr>
        <p:spPr>
          <a:xfrm>
            <a:off x="780600" y="1525545"/>
            <a:ext cx="2356000" cy="748754"/>
          </a:xfrm>
          <a:prstGeom prst="rect">
            <a:avLst/>
          </a:prstGeom>
          <a:noFill/>
          <a:ln>
            <a:noFill/>
          </a:ln>
        </p:spPr>
        <p:txBody>
          <a:bodyPr spcFirstLastPara="1" wrap="square" lIns="91400" tIns="45700" rIns="91400" bIns="45700" anchor="t" anchorCtr="0">
            <a:spAutoFit/>
          </a:bodyPr>
          <a:lstStyle/>
          <a:p>
            <a:pPr algn="r">
              <a:buClr>
                <a:srgbClr val="000000"/>
              </a:buClr>
              <a:buSzPts val="1350"/>
            </a:pPr>
            <a:r>
              <a:rPr lang="en" sz="2133" b="1" dirty="0">
                <a:solidFill>
                  <a:schemeClr val="accent3"/>
                </a:solidFill>
                <a:latin typeface="Verdana" panose="020B0604030504040204" pitchFamily="34" charset="0"/>
                <a:ea typeface="Verdana" panose="020B0604030504040204" pitchFamily="34" charset="0"/>
                <a:cs typeface="Poppins"/>
                <a:sym typeface="Poppins"/>
              </a:rPr>
              <a:t>Building Readiness</a:t>
            </a:r>
            <a:endParaRPr sz="2133" b="1" dirty="0">
              <a:solidFill>
                <a:schemeClr val="accent3"/>
              </a:solidFill>
              <a:latin typeface="Verdana" panose="020B0604030504040204" pitchFamily="34" charset="0"/>
              <a:ea typeface="Verdana" panose="020B0604030504040204" pitchFamily="34" charset="0"/>
              <a:cs typeface="Poppins"/>
              <a:sym typeface="Poppins"/>
            </a:endParaRPr>
          </a:p>
        </p:txBody>
      </p:sp>
      <p:sp>
        <p:nvSpPr>
          <p:cNvPr id="371" name="Google Shape;371;p56"/>
          <p:cNvSpPr txBox="1"/>
          <p:nvPr/>
        </p:nvSpPr>
        <p:spPr>
          <a:xfrm>
            <a:off x="204800" y="4073936"/>
            <a:ext cx="3108400" cy="1076986"/>
          </a:xfrm>
          <a:prstGeom prst="rect">
            <a:avLst/>
          </a:prstGeom>
          <a:noFill/>
          <a:ln>
            <a:noFill/>
          </a:ln>
        </p:spPr>
        <p:txBody>
          <a:bodyPr spcFirstLastPara="1" wrap="square" lIns="91400" tIns="45700" rIns="91400" bIns="45700" anchor="t" anchorCtr="0">
            <a:spAutoFit/>
          </a:bodyPr>
          <a:lstStyle/>
          <a:p>
            <a:pPr algn="r">
              <a:buClr>
                <a:srgbClr val="000000"/>
              </a:buClr>
              <a:buSzPts val="1350"/>
            </a:pPr>
            <a:r>
              <a:rPr lang="en" sz="2133" b="1" dirty="0">
                <a:solidFill>
                  <a:schemeClr val="accent3"/>
                </a:solidFill>
                <a:latin typeface="Verdana" panose="020B0604030504040204" pitchFamily="34" charset="0"/>
                <a:ea typeface="Verdana" panose="020B0604030504040204" pitchFamily="34" charset="0"/>
                <a:cs typeface="Poppins"/>
                <a:sym typeface="Poppins"/>
              </a:rPr>
              <a:t>Ongoing Implementation and Improvement</a:t>
            </a:r>
            <a:endParaRPr sz="2133" b="1" dirty="0">
              <a:solidFill>
                <a:schemeClr val="accent3"/>
              </a:solidFill>
              <a:latin typeface="Verdana" panose="020B0604030504040204" pitchFamily="34" charset="0"/>
              <a:ea typeface="Verdana" panose="020B0604030504040204" pitchFamily="34" charset="0"/>
              <a:cs typeface="Poppins"/>
              <a:sym typeface="Poppins"/>
            </a:endParaRPr>
          </a:p>
        </p:txBody>
      </p:sp>
      <p:sp>
        <p:nvSpPr>
          <p:cNvPr id="372" name="Google Shape;372;p56"/>
          <p:cNvSpPr/>
          <p:nvPr/>
        </p:nvSpPr>
        <p:spPr>
          <a:xfrm>
            <a:off x="8693097" y="2132345"/>
            <a:ext cx="3408800" cy="1384800"/>
          </a:xfrm>
          <a:prstGeom prst="rect">
            <a:avLst/>
          </a:prstGeom>
          <a:noFill/>
          <a:ln>
            <a:noFill/>
          </a:ln>
        </p:spPr>
        <p:txBody>
          <a:bodyPr spcFirstLastPara="1" wrap="square" lIns="91400" tIns="45700" rIns="91400" bIns="45700" anchor="t" anchorCtr="0">
            <a:noAutofit/>
          </a:bodyPr>
          <a:lstStyle/>
          <a:p>
            <a:pPr>
              <a:buClr>
                <a:srgbClr val="000000"/>
              </a:buClr>
              <a:buSzPts val="1050"/>
            </a:pPr>
            <a:r>
              <a:rPr lang="en" sz="2000" dirty="0">
                <a:solidFill>
                  <a:srgbClr val="32003D"/>
                </a:solidFill>
                <a:latin typeface="Verdana"/>
                <a:ea typeface="Verdana"/>
                <a:cs typeface="Inter Medium"/>
                <a:sym typeface="Inter Medium"/>
              </a:rPr>
              <a:t>Defining and planning the system of care, and assembling the necessary resources and infrastructure</a:t>
            </a:r>
            <a:r>
              <a:rPr lang="en" sz="2400" dirty="0">
                <a:solidFill>
                  <a:srgbClr val="32003D"/>
                </a:solidFill>
                <a:latin typeface="Verdana"/>
                <a:ea typeface="Verdana"/>
                <a:cs typeface="Inter Medium"/>
                <a:sym typeface="Inter Medium"/>
              </a:rPr>
              <a:t> </a:t>
            </a:r>
            <a:endParaRPr sz="2400" dirty="0">
              <a:solidFill>
                <a:srgbClr val="32003D"/>
              </a:solidFill>
              <a:latin typeface="Verdana"/>
              <a:ea typeface="Verdana"/>
              <a:cs typeface="Inter Medium"/>
              <a:sym typeface="Inter Medium"/>
            </a:endParaRPr>
          </a:p>
          <a:p>
            <a:pPr>
              <a:buClr>
                <a:srgbClr val="000000"/>
              </a:buClr>
              <a:buSzPts val="1050"/>
            </a:pPr>
            <a:endParaRPr sz="1400" dirty="0">
              <a:solidFill>
                <a:srgbClr val="32003D"/>
              </a:solidFill>
              <a:latin typeface="Inter Medium"/>
              <a:ea typeface="Inter Medium"/>
              <a:cs typeface="Inter Medium"/>
              <a:sym typeface="Inter Medium"/>
            </a:endParaRPr>
          </a:p>
        </p:txBody>
      </p:sp>
      <p:sp>
        <p:nvSpPr>
          <p:cNvPr id="373" name="Google Shape;373;p56"/>
          <p:cNvSpPr/>
          <p:nvPr/>
        </p:nvSpPr>
        <p:spPr>
          <a:xfrm>
            <a:off x="8693100" y="5089733"/>
            <a:ext cx="2686800" cy="738800"/>
          </a:xfrm>
          <a:prstGeom prst="rect">
            <a:avLst/>
          </a:prstGeom>
          <a:noFill/>
          <a:ln>
            <a:noFill/>
          </a:ln>
        </p:spPr>
        <p:txBody>
          <a:bodyPr spcFirstLastPara="1" wrap="square" lIns="91400" tIns="45700" rIns="91400" bIns="45700" anchor="t" anchorCtr="0">
            <a:noAutofit/>
          </a:bodyPr>
          <a:lstStyle/>
          <a:p>
            <a:pPr>
              <a:buClr>
                <a:srgbClr val="000000"/>
              </a:buClr>
              <a:buSzPts val="1050"/>
            </a:pPr>
            <a:r>
              <a:rPr lang="en" sz="2000" dirty="0">
                <a:solidFill>
                  <a:srgbClr val="32003D"/>
                </a:solidFill>
                <a:latin typeface="Verdana"/>
                <a:ea typeface="Verdana"/>
                <a:cs typeface="Inter Medium"/>
                <a:sym typeface="Inter Medium"/>
              </a:rPr>
              <a:t>Starting small, collecting data and improving</a:t>
            </a:r>
            <a:endParaRPr lang="en-US" sz="2000">
              <a:solidFill>
                <a:srgbClr val="32003D"/>
              </a:solidFill>
              <a:latin typeface="Verdana"/>
              <a:ea typeface="Verdana"/>
              <a:cs typeface="Inter Medium"/>
            </a:endParaRPr>
          </a:p>
          <a:p>
            <a:pPr>
              <a:buClr>
                <a:srgbClr val="000000"/>
              </a:buClr>
              <a:buSzPts val="1050"/>
            </a:pPr>
            <a:endParaRPr sz="1400" dirty="0">
              <a:solidFill>
                <a:srgbClr val="32003D"/>
              </a:solidFill>
              <a:latin typeface="Inter Medium"/>
              <a:ea typeface="Inter Medium"/>
              <a:cs typeface="Inter Medium"/>
              <a:sym typeface="Inter Medium"/>
            </a:endParaRPr>
          </a:p>
        </p:txBody>
      </p:sp>
      <p:sp>
        <p:nvSpPr>
          <p:cNvPr id="374" name="Google Shape;374;p56"/>
          <p:cNvSpPr/>
          <p:nvPr/>
        </p:nvSpPr>
        <p:spPr>
          <a:xfrm>
            <a:off x="449800" y="2328061"/>
            <a:ext cx="2686800" cy="738800"/>
          </a:xfrm>
          <a:prstGeom prst="rect">
            <a:avLst/>
          </a:prstGeom>
          <a:noFill/>
          <a:ln>
            <a:noFill/>
          </a:ln>
        </p:spPr>
        <p:txBody>
          <a:bodyPr spcFirstLastPara="1" wrap="square" lIns="91400" tIns="45700" rIns="91400" bIns="45700" anchor="t" anchorCtr="0">
            <a:noAutofit/>
          </a:bodyPr>
          <a:lstStyle/>
          <a:p>
            <a:pPr algn="r">
              <a:buClr>
                <a:srgbClr val="000000"/>
              </a:buClr>
              <a:buSzPts val="1050"/>
            </a:pPr>
            <a:r>
              <a:rPr lang="en" sz="2000" dirty="0">
                <a:solidFill>
                  <a:srgbClr val="32003D"/>
                </a:solidFill>
                <a:latin typeface="Verdana"/>
                <a:ea typeface="Verdana"/>
                <a:cs typeface="Inter Medium"/>
                <a:sym typeface="Inter Medium"/>
              </a:rPr>
              <a:t>Establishing a solid foundation for ongoing changes</a:t>
            </a:r>
            <a:endParaRPr sz="2000" dirty="0">
              <a:solidFill>
                <a:srgbClr val="32003D"/>
              </a:solidFill>
              <a:latin typeface="Verdana"/>
              <a:ea typeface="Verdana"/>
              <a:cs typeface="Inter Medium"/>
              <a:sym typeface="Inter Medium"/>
            </a:endParaRPr>
          </a:p>
        </p:txBody>
      </p:sp>
      <p:sp>
        <p:nvSpPr>
          <p:cNvPr id="375" name="Google Shape;375;p56"/>
          <p:cNvSpPr/>
          <p:nvPr/>
        </p:nvSpPr>
        <p:spPr>
          <a:xfrm>
            <a:off x="435733" y="5295867"/>
            <a:ext cx="2923200" cy="954000"/>
          </a:xfrm>
          <a:prstGeom prst="rect">
            <a:avLst/>
          </a:prstGeom>
          <a:noFill/>
          <a:ln>
            <a:noFill/>
          </a:ln>
        </p:spPr>
        <p:txBody>
          <a:bodyPr spcFirstLastPara="1" wrap="square" lIns="91400" tIns="45700" rIns="91400" bIns="45700" anchor="t" anchorCtr="0">
            <a:noAutofit/>
          </a:bodyPr>
          <a:lstStyle/>
          <a:p>
            <a:pPr algn="r">
              <a:buClr>
                <a:srgbClr val="000000"/>
              </a:buClr>
              <a:buSzPts val="1050"/>
            </a:pPr>
            <a:r>
              <a:rPr lang="en" sz="2000" dirty="0">
                <a:solidFill>
                  <a:srgbClr val="32003D"/>
                </a:solidFill>
                <a:latin typeface="Verdana"/>
                <a:ea typeface="Verdana"/>
                <a:cs typeface="Inter Medium"/>
                <a:sym typeface="Inter Medium"/>
              </a:rPr>
              <a:t>What felt new is now integrated into usual</a:t>
            </a:r>
            <a:r>
              <a:rPr lang="en" sz="2400" dirty="0">
                <a:solidFill>
                  <a:srgbClr val="32003D"/>
                </a:solidFill>
                <a:latin typeface="Verdana"/>
                <a:ea typeface="Verdana"/>
                <a:cs typeface="Inter Medium"/>
                <a:sym typeface="Inter Medium"/>
              </a:rPr>
              <a:t> </a:t>
            </a:r>
            <a:r>
              <a:rPr lang="en" sz="2000" dirty="0">
                <a:solidFill>
                  <a:srgbClr val="32003D"/>
                </a:solidFill>
                <a:latin typeface="Verdana"/>
                <a:ea typeface="Verdana"/>
                <a:cs typeface="Inter Medium"/>
                <a:sym typeface="Inter Medium"/>
              </a:rPr>
              <a:t>practice</a:t>
            </a:r>
            <a:endParaRPr sz="2000" dirty="0">
              <a:solidFill>
                <a:srgbClr val="32003D"/>
              </a:solidFill>
              <a:latin typeface="Verdana"/>
              <a:ea typeface="Verdana"/>
              <a:cs typeface="Inter Medium"/>
              <a:sym typeface="Inter Medium"/>
            </a:endParaRPr>
          </a:p>
          <a:p>
            <a:pPr algn="r">
              <a:buClr>
                <a:srgbClr val="000000"/>
              </a:buClr>
              <a:buSzPts val="1050"/>
            </a:pPr>
            <a:endParaRPr sz="1400" dirty="0">
              <a:solidFill>
                <a:srgbClr val="32003D"/>
              </a:solidFill>
              <a:latin typeface="Inter Medium"/>
              <a:ea typeface="Inter Medium"/>
              <a:cs typeface="Inter Medium"/>
              <a:sym typeface="Inter Medium"/>
            </a:endParaRPr>
          </a:p>
        </p:txBody>
      </p:sp>
      <p:sp>
        <p:nvSpPr>
          <p:cNvPr id="376" name="Google Shape;376;p56"/>
          <p:cNvSpPr txBox="1"/>
          <p:nvPr/>
        </p:nvSpPr>
        <p:spPr>
          <a:xfrm>
            <a:off x="-1274" y="948933"/>
            <a:ext cx="12192000" cy="400069"/>
          </a:xfrm>
          <a:prstGeom prst="rect">
            <a:avLst/>
          </a:prstGeom>
          <a:noFill/>
          <a:ln>
            <a:noFill/>
          </a:ln>
        </p:spPr>
        <p:txBody>
          <a:bodyPr spcFirstLastPara="1" wrap="square" lIns="91400" tIns="45700" rIns="91400" bIns="45700" anchor="t" anchorCtr="0">
            <a:spAutoFit/>
          </a:bodyPr>
          <a:lstStyle/>
          <a:p>
            <a:pPr algn="ctr">
              <a:buClr>
                <a:srgbClr val="000000"/>
              </a:buClr>
              <a:buSzPts val="1650"/>
            </a:pPr>
            <a:r>
              <a:rPr lang="en" sz="2000" dirty="0">
                <a:latin typeface="Verdana"/>
                <a:ea typeface="Verdana"/>
                <a:cs typeface="Inter Medium"/>
                <a:sym typeface="Inter Medium"/>
              </a:rPr>
              <a:t>Non-linear phases that support practical starting points and ongoing improvement</a:t>
            </a:r>
            <a:endParaRPr sz="2000" dirty="0">
              <a:latin typeface="Verdana"/>
              <a:ea typeface="Verdana"/>
              <a:cs typeface="Inter Medium"/>
              <a:sym typeface="Inter Medium"/>
            </a:endParaRPr>
          </a:p>
        </p:txBody>
      </p:sp>
      <p:sp>
        <p:nvSpPr>
          <p:cNvPr id="377" name="Google Shape;377;p56"/>
          <p:cNvSpPr txBox="1"/>
          <p:nvPr/>
        </p:nvSpPr>
        <p:spPr>
          <a:xfrm>
            <a:off x="11778101" y="6080067"/>
            <a:ext cx="441200" cy="524800"/>
          </a:xfrm>
          <a:prstGeom prst="rect">
            <a:avLst/>
          </a:prstGeom>
          <a:noFill/>
          <a:ln>
            <a:noFill/>
          </a:ln>
        </p:spPr>
        <p:txBody>
          <a:bodyPr spcFirstLastPara="1" wrap="square" lIns="121900" tIns="121900" rIns="121900" bIns="121900" anchor="ctr" anchorCtr="0">
            <a:normAutofit/>
          </a:bodyPr>
          <a:lstStyle/>
          <a:p>
            <a:pPr algn="r"/>
            <a:fld id="{00000000-1234-1234-1234-123412341234}" type="slidenum">
              <a:rPr lang="en" sz="800">
                <a:latin typeface="Inter"/>
                <a:ea typeface="Inter"/>
                <a:cs typeface="Inter"/>
                <a:sym typeface="Inter"/>
              </a:rPr>
              <a:pPr algn="r"/>
              <a:t>21</a:t>
            </a:fld>
            <a:endParaRPr sz="800">
              <a:latin typeface="Inter"/>
              <a:ea typeface="Inter"/>
              <a:cs typeface="Inter"/>
              <a:sym typeface="Inter"/>
            </a:endParaRPr>
          </a:p>
        </p:txBody>
      </p:sp>
      <p:pic>
        <p:nvPicPr>
          <p:cNvPr id="378" name="Google Shape;378;p56"/>
          <p:cNvPicPr preferRelativeResize="0"/>
          <p:nvPr/>
        </p:nvPicPr>
        <p:blipFill rotWithShape="1">
          <a:blip r:embed="rId3">
            <a:alphaModFix/>
          </a:blip>
          <a:srcRect l="27074" r="30328"/>
          <a:stretch/>
        </p:blipFill>
        <p:spPr>
          <a:xfrm>
            <a:off x="3589431" y="2078071"/>
            <a:ext cx="5012908" cy="3264716"/>
          </a:xfrm>
          <a:prstGeom prst="rect">
            <a:avLst/>
          </a:prstGeom>
          <a:noFill/>
          <a:ln>
            <a:noFill/>
          </a:ln>
        </p:spPr>
      </p:pic>
      <p:grpSp>
        <p:nvGrpSpPr>
          <p:cNvPr id="2" name="Google Shape;571;p46">
            <a:extLst>
              <a:ext uri="{FF2B5EF4-FFF2-40B4-BE49-F238E27FC236}">
                <a16:creationId xmlns:a16="http://schemas.microsoft.com/office/drawing/2014/main" id="{BEC524C8-9823-E88B-B852-B0165E60573E}"/>
              </a:ext>
            </a:extLst>
          </p:cNvPr>
          <p:cNvGrpSpPr/>
          <p:nvPr/>
        </p:nvGrpSpPr>
        <p:grpSpPr>
          <a:xfrm>
            <a:off x="3" y="6414430"/>
            <a:ext cx="12191999" cy="443732"/>
            <a:chOff x="0" y="0"/>
            <a:chExt cx="24383997" cy="887463"/>
          </a:xfrm>
        </p:grpSpPr>
        <p:grpSp>
          <p:nvGrpSpPr>
            <p:cNvPr id="3" name="Google Shape;572;p46">
              <a:extLst>
                <a:ext uri="{FF2B5EF4-FFF2-40B4-BE49-F238E27FC236}">
                  <a16:creationId xmlns:a16="http://schemas.microsoft.com/office/drawing/2014/main" id="{61DBC957-6C5A-7CC8-0674-8E8F2C41739D}"/>
                </a:ext>
              </a:extLst>
            </p:cNvPr>
            <p:cNvGrpSpPr/>
            <p:nvPr/>
          </p:nvGrpSpPr>
          <p:grpSpPr>
            <a:xfrm>
              <a:off x="0" y="0"/>
              <a:ext cx="24383997" cy="887142"/>
              <a:chOff x="0" y="0"/>
              <a:chExt cx="4816592" cy="175238"/>
            </a:xfrm>
          </p:grpSpPr>
          <p:sp>
            <p:nvSpPr>
              <p:cNvPr id="7" name="Google Shape;573;p46">
                <a:extLst>
                  <a:ext uri="{FF2B5EF4-FFF2-40B4-BE49-F238E27FC236}">
                    <a16:creationId xmlns:a16="http://schemas.microsoft.com/office/drawing/2014/main" id="{460F46D6-73D6-59A3-5279-1FF159A7C8ED}"/>
                  </a:ext>
                </a:extLst>
              </p:cNvPr>
              <p:cNvSpPr/>
              <p:nvPr/>
            </p:nvSpPr>
            <p:spPr>
              <a:xfrm>
                <a:off x="0" y="0"/>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spcFirstLastPara="1" wrap="square" lIns="60967" tIns="30467" rIns="60967" bIns="30467" anchor="t" anchorCtr="0">
                <a:noAutofit/>
              </a:bodyPr>
              <a:lstStyle/>
              <a:p>
                <a:pPr defTabSz="914354"/>
                <a:endParaRPr sz="1200">
                  <a:solidFill>
                    <a:prstClr val="black"/>
                  </a:solidFill>
                  <a:latin typeface="Calibri"/>
                  <a:ea typeface="Calibri"/>
                  <a:cs typeface="Calibri"/>
                  <a:sym typeface="Calibri"/>
                </a:endParaRPr>
              </a:p>
            </p:txBody>
          </p:sp>
          <p:sp>
            <p:nvSpPr>
              <p:cNvPr id="8" name="Google Shape;574;p46">
                <a:extLst>
                  <a:ext uri="{FF2B5EF4-FFF2-40B4-BE49-F238E27FC236}">
                    <a16:creationId xmlns:a16="http://schemas.microsoft.com/office/drawing/2014/main" id="{78C4E3AF-46AF-AA9D-C473-A0D9E7BE13EE}"/>
                  </a:ext>
                </a:extLst>
              </p:cNvPr>
              <p:cNvSpPr txBox="1"/>
              <p:nvPr/>
            </p:nvSpPr>
            <p:spPr>
              <a:xfrm>
                <a:off x="0" y="9525"/>
                <a:ext cx="4816500" cy="165600"/>
              </a:xfrm>
              <a:prstGeom prst="rect">
                <a:avLst/>
              </a:prstGeom>
              <a:noFill/>
              <a:ln>
                <a:noFill/>
              </a:ln>
            </p:spPr>
            <p:txBody>
              <a:bodyPr spcFirstLastPara="1" wrap="square" lIns="33867" tIns="33867" rIns="33867" bIns="33867" anchor="ctr" anchorCtr="0">
                <a:noAutofit/>
              </a:bodyPr>
              <a:lstStyle/>
              <a:p>
                <a:pPr algn="ctr" defTabSz="914354">
                  <a:lnSpc>
                    <a:spcPct val="106166"/>
                  </a:lnSpc>
                </a:pPr>
                <a:endParaRPr sz="1200">
                  <a:solidFill>
                    <a:prstClr val="black"/>
                  </a:solidFill>
                  <a:latin typeface="Calibri"/>
                  <a:ea typeface="Calibri"/>
                  <a:cs typeface="Calibri"/>
                  <a:sym typeface="Calibri"/>
                </a:endParaRPr>
              </a:p>
            </p:txBody>
          </p:sp>
        </p:grpSp>
        <p:grpSp>
          <p:nvGrpSpPr>
            <p:cNvPr id="4" name="Google Shape;575;p46">
              <a:extLst>
                <a:ext uri="{FF2B5EF4-FFF2-40B4-BE49-F238E27FC236}">
                  <a16:creationId xmlns:a16="http://schemas.microsoft.com/office/drawing/2014/main" id="{225B2624-F188-5C60-8D24-FF6C970BA2E9}"/>
                </a:ext>
              </a:extLst>
            </p:cNvPr>
            <p:cNvGrpSpPr/>
            <p:nvPr/>
          </p:nvGrpSpPr>
          <p:grpSpPr>
            <a:xfrm>
              <a:off x="0" y="670661"/>
              <a:ext cx="24383997" cy="216802"/>
              <a:chOff x="0" y="0"/>
              <a:chExt cx="4816592" cy="42825"/>
            </a:xfrm>
          </p:grpSpPr>
          <p:sp>
            <p:nvSpPr>
              <p:cNvPr id="5" name="Google Shape;576;p46">
                <a:extLst>
                  <a:ext uri="{FF2B5EF4-FFF2-40B4-BE49-F238E27FC236}">
                    <a16:creationId xmlns:a16="http://schemas.microsoft.com/office/drawing/2014/main" id="{DB047D9A-5171-5277-69C1-6589F8FD41F6}"/>
                  </a:ext>
                </a:extLst>
              </p:cNvPr>
              <p:cNvSpPr/>
              <p:nvPr/>
            </p:nvSpPr>
            <p:spPr>
              <a:xfrm>
                <a:off x="0" y="0"/>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spcFirstLastPara="1" wrap="square" lIns="60967" tIns="30467" rIns="60967" bIns="30467" anchor="t" anchorCtr="0">
                <a:noAutofit/>
              </a:bodyPr>
              <a:lstStyle/>
              <a:p>
                <a:pPr defTabSz="914354"/>
                <a:endParaRPr sz="1200">
                  <a:solidFill>
                    <a:prstClr val="black"/>
                  </a:solidFill>
                  <a:latin typeface="Calibri"/>
                  <a:ea typeface="Calibri"/>
                  <a:cs typeface="Calibri"/>
                  <a:sym typeface="Calibri"/>
                </a:endParaRPr>
              </a:p>
            </p:txBody>
          </p:sp>
          <p:sp>
            <p:nvSpPr>
              <p:cNvPr id="6" name="Google Shape;577;p46">
                <a:extLst>
                  <a:ext uri="{FF2B5EF4-FFF2-40B4-BE49-F238E27FC236}">
                    <a16:creationId xmlns:a16="http://schemas.microsoft.com/office/drawing/2014/main" id="{78A1F296-FF58-5D60-95E4-46E7AF2A6661}"/>
                  </a:ext>
                </a:extLst>
              </p:cNvPr>
              <p:cNvSpPr txBox="1"/>
              <p:nvPr/>
            </p:nvSpPr>
            <p:spPr>
              <a:xfrm>
                <a:off x="0" y="9525"/>
                <a:ext cx="4816500" cy="33300"/>
              </a:xfrm>
              <a:prstGeom prst="rect">
                <a:avLst/>
              </a:prstGeom>
              <a:noFill/>
              <a:ln>
                <a:noFill/>
              </a:ln>
            </p:spPr>
            <p:txBody>
              <a:bodyPr spcFirstLastPara="1" wrap="square" lIns="33867" tIns="33867" rIns="33867" bIns="33867" anchor="ctr" anchorCtr="0">
                <a:noAutofit/>
              </a:bodyPr>
              <a:lstStyle/>
              <a:p>
                <a:pPr algn="ctr" defTabSz="914354">
                  <a:lnSpc>
                    <a:spcPct val="106166"/>
                  </a:lnSpc>
                </a:pPr>
                <a:endParaRPr sz="1200">
                  <a:solidFill>
                    <a:prstClr val="black"/>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E9DE-3DB7-148B-D9CB-2A7E57C85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BF0C3-93C4-F137-CF44-DC1E525C51EC}"/>
              </a:ext>
            </a:extLst>
          </p:cNvPr>
          <p:cNvSpPr>
            <a:spLocks noGrp="1"/>
          </p:cNvSpPr>
          <p:nvPr>
            <p:ph type="title"/>
          </p:nvPr>
        </p:nvSpPr>
        <p:spPr>
          <a:xfrm>
            <a:off x="1062248" y="-32901"/>
            <a:ext cx="10229864" cy="1157468"/>
          </a:xfrm>
        </p:spPr>
        <p:txBody>
          <a:bodyPr/>
          <a:lstStyle/>
          <a:p>
            <a:r>
              <a:rPr lang="en-GB" sz="2667" b="1" dirty="0">
                <a:solidFill>
                  <a:schemeClr val="tx1"/>
                </a:solidFill>
              </a:rPr>
              <a:t>Initial Actions to Support Implementation</a:t>
            </a:r>
            <a:endParaRPr lang="en-US"/>
          </a:p>
        </p:txBody>
      </p:sp>
      <p:sp>
        <p:nvSpPr>
          <p:cNvPr id="8" name="TextBox 7">
            <a:extLst>
              <a:ext uri="{FF2B5EF4-FFF2-40B4-BE49-F238E27FC236}">
                <a16:creationId xmlns:a16="http://schemas.microsoft.com/office/drawing/2014/main" id="{65C51562-136A-9632-CCC7-EF9B58388BC8}"/>
              </a:ext>
            </a:extLst>
          </p:cNvPr>
          <p:cNvSpPr txBox="1"/>
          <p:nvPr/>
        </p:nvSpPr>
        <p:spPr>
          <a:xfrm>
            <a:off x="454664" y="1136623"/>
            <a:ext cx="11282437" cy="4867294"/>
          </a:xfrm>
          <a:prstGeom prst="rect">
            <a:avLst/>
          </a:prstGeom>
          <a:noFill/>
          <a:ln>
            <a:noFill/>
          </a:ln>
        </p:spPr>
        <p:txBody>
          <a:bodyPr wrap="square" rtlCol="0">
            <a:spAutoFit/>
          </a:bodyPr>
          <a:lstStyle/>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Established national and local governance arrangements e.g. National Flexible, Open Access, Mental Health Model Steering Group (and sub-structures) and requested Health Boards to consider local governance structures.</a:t>
            </a:r>
          </a:p>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Preparing to, and commencing, implementation of over 15 Demonstrator Projects across Wales aligned to the model.</a:t>
            </a:r>
          </a:p>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Establishing CYP, Adult and Older Adult Advisory Panels to ensure people with lived experience and carers are true partners in next steps.</a:t>
            </a:r>
          </a:p>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Secured resource from NIHR to undertake national evaluation of the implementation of the OAMHS model.</a:t>
            </a:r>
            <a:r>
              <a:rPr lang="en-GB" sz="1600" dirty="0">
                <a:latin typeface="Verdana" panose="020B0604030504040204" pitchFamily="34" charset="0"/>
                <a:ea typeface="Verdana" panose="020B0604030504040204" pitchFamily="34" charset="0"/>
              </a:rPr>
              <a:t> </a:t>
            </a:r>
          </a:p>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Defined core components to support transformation within the Welsh context and developing national visuals of the model.</a:t>
            </a:r>
          </a:p>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Based on the implementation roadmap develop a detailed implementation plan that includes the processes, methodologies, tools to support change and continuous sharing of learning.</a:t>
            </a:r>
          </a:p>
          <a:p>
            <a:pPr marL="380990" indent="-380990" defTabSz="914377">
              <a:spcBef>
                <a:spcPts val="1333"/>
              </a:spcBef>
              <a:buClr>
                <a:srgbClr val="1B365D"/>
              </a:buClr>
              <a:buSzPts val="1600"/>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sym typeface="Calibri"/>
              </a:rPr>
              <a:t>Further develop communication and engagement plan.</a:t>
            </a:r>
          </a:p>
          <a:p>
            <a:pPr marL="457189" indent="-457189">
              <a:lnSpc>
                <a:spcPct val="110023"/>
              </a:lnSpc>
              <a:buSzPts val="2200"/>
              <a:buFont typeface="Arial" panose="020B0604020202020204" pitchFamily="34" charset="0"/>
              <a:buChar char="•"/>
            </a:pPr>
            <a:endParaRPr lang="en-GB" sz="2133" dirty="0">
              <a:latin typeface="Verdana" panose="020B0604030504040204" pitchFamily="34" charset="0"/>
              <a:ea typeface="Verdana" panose="020B0604030504040204" pitchFamily="34" charset="0"/>
            </a:endParaRPr>
          </a:p>
        </p:txBody>
      </p:sp>
      <p:grpSp>
        <p:nvGrpSpPr>
          <p:cNvPr id="3" name="Google Shape;172;p24">
            <a:extLst>
              <a:ext uri="{FF2B5EF4-FFF2-40B4-BE49-F238E27FC236}">
                <a16:creationId xmlns:a16="http://schemas.microsoft.com/office/drawing/2014/main" id="{B2EE252F-D28A-7E5E-4D23-DCA33D559E1F}"/>
              </a:ext>
            </a:extLst>
          </p:cNvPr>
          <p:cNvGrpSpPr/>
          <p:nvPr/>
        </p:nvGrpSpPr>
        <p:grpSpPr>
          <a:xfrm>
            <a:off x="1" y="6426567"/>
            <a:ext cx="12191999" cy="443731"/>
            <a:chOff x="0" y="0"/>
            <a:chExt cx="24383997" cy="887463"/>
          </a:xfrm>
        </p:grpSpPr>
        <p:grpSp>
          <p:nvGrpSpPr>
            <p:cNvPr id="5" name="Google Shape;173;p24">
              <a:extLst>
                <a:ext uri="{FF2B5EF4-FFF2-40B4-BE49-F238E27FC236}">
                  <a16:creationId xmlns:a16="http://schemas.microsoft.com/office/drawing/2014/main" id="{67D76491-18BB-8564-016D-C81475BFE890}"/>
                </a:ext>
              </a:extLst>
            </p:cNvPr>
            <p:cNvGrpSpPr/>
            <p:nvPr/>
          </p:nvGrpSpPr>
          <p:grpSpPr>
            <a:xfrm>
              <a:off x="0" y="0"/>
              <a:ext cx="24383997" cy="887142"/>
              <a:chOff x="0" y="0"/>
              <a:chExt cx="4816592" cy="175238"/>
            </a:xfrm>
          </p:grpSpPr>
          <p:sp>
            <p:nvSpPr>
              <p:cNvPr id="10" name="Google Shape;174;p24">
                <a:extLst>
                  <a:ext uri="{FF2B5EF4-FFF2-40B4-BE49-F238E27FC236}">
                    <a16:creationId xmlns:a16="http://schemas.microsoft.com/office/drawing/2014/main" id="{1E2D28C3-F133-E99C-CE63-8AAC73623876}"/>
                  </a:ext>
                </a:extLst>
              </p:cNvPr>
              <p:cNvSpPr/>
              <p:nvPr/>
            </p:nvSpPr>
            <p:spPr>
              <a:xfrm>
                <a:off x="0" y="0"/>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a:lstStyle/>
              <a:p>
                <a:endParaRPr lang="en-US" sz="2400"/>
              </a:p>
            </p:txBody>
          </p:sp>
          <p:sp>
            <p:nvSpPr>
              <p:cNvPr id="11" name="Google Shape;175;p24">
                <a:extLst>
                  <a:ext uri="{FF2B5EF4-FFF2-40B4-BE49-F238E27FC236}">
                    <a16:creationId xmlns:a16="http://schemas.microsoft.com/office/drawing/2014/main" id="{4CB997BC-18A3-EAF0-B34F-5BFD62011E0C}"/>
                  </a:ext>
                </a:extLst>
              </p:cNvPr>
              <p:cNvSpPr txBox="1"/>
              <p:nvPr/>
            </p:nvSpPr>
            <p:spPr>
              <a:xfrm>
                <a:off x="0" y="9525"/>
                <a:ext cx="4816500" cy="165600"/>
              </a:xfrm>
              <a:prstGeom prst="rect">
                <a:avLst/>
              </a:prstGeom>
              <a:noFill/>
              <a:ln>
                <a:noFill/>
              </a:ln>
            </p:spPr>
            <p:txBody>
              <a:bodyPr spcFirstLastPara="1" wrap="square" lIns="33867" tIns="33867" rIns="33867" bIns="33867" anchor="ctr" anchorCtr="0">
                <a:noAutofit/>
              </a:bodyPr>
              <a:lstStyle/>
              <a:p>
                <a:pPr algn="ctr">
                  <a:lnSpc>
                    <a:spcPct val="106166"/>
                  </a:lnSpc>
                </a:pPr>
                <a:endParaRPr sz="1200">
                  <a:solidFill>
                    <a:schemeClr val="dk1"/>
                  </a:solidFill>
                  <a:latin typeface="Calibri"/>
                  <a:ea typeface="Calibri"/>
                  <a:cs typeface="Calibri"/>
                  <a:sym typeface="Calibri"/>
                </a:endParaRPr>
              </a:p>
            </p:txBody>
          </p:sp>
        </p:grpSp>
        <p:grpSp>
          <p:nvGrpSpPr>
            <p:cNvPr id="6" name="Google Shape;176;p24">
              <a:extLst>
                <a:ext uri="{FF2B5EF4-FFF2-40B4-BE49-F238E27FC236}">
                  <a16:creationId xmlns:a16="http://schemas.microsoft.com/office/drawing/2014/main" id="{463BA781-A6F9-52E5-512A-4CC68226A9CD}"/>
                </a:ext>
              </a:extLst>
            </p:cNvPr>
            <p:cNvGrpSpPr/>
            <p:nvPr/>
          </p:nvGrpSpPr>
          <p:grpSpPr>
            <a:xfrm>
              <a:off x="0" y="670661"/>
              <a:ext cx="24383997" cy="216802"/>
              <a:chOff x="0" y="0"/>
              <a:chExt cx="4816592" cy="42825"/>
            </a:xfrm>
          </p:grpSpPr>
          <p:sp>
            <p:nvSpPr>
              <p:cNvPr id="7" name="Google Shape;177;p24">
                <a:extLst>
                  <a:ext uri="{FF2B5EF4-FFF2-40B4-BE49-F238E27FC236}">
                    <a16:creationId xmlns:a16="http://schemas.microsoft.com/office/drawing/2014/main" id="{9E3B5D93-09DF-5FCA-7A22-0ABB5F4506B5}"/>
                  </a:ext>
                </a:extLst>
              </p:cNvPr>
              <p:cNvSpPr/>
              <p:nvPr/>
            </p:nvSpPr>
            <p:spPr>
              <a:xfrm>
                <a:off x="0" y="0"/>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a:lstStyle/>
              <a:p>
                <a:endParaRPr lang="en-US" sz="2400"/>
              </a:p>
            </p:txBody>
          </p:sp>
          <p:sp>
            <p:nvSpPr>
              <p:cNvPr id="9" name="Google Shape;178;p24">
                <a:extLst>
                  <a:ext uri="{FF2B5EF4-FFF2-40B4-BE49-F238E27FC236}">
                    <a16:creationId xmlns:a16="http://schemas.microsoft.com/office/drawing/2014/main" id="{1B9188AB-33BA-0ADD-E2B0-43715C11464D}"/>
                  </a:ext>
                </a:extLst>
              </p:cNvPr>
              <p:cNvSpPr txBox="1"/>
              <p:nvPr/>
            </p:nvSpPr>
            <p:spPr>
              <a:xfrm>
                <a:off x="0" y="9525"/>
                <a:ext cx="4816500" cy="33300"/>
              </a:xfrm>
              <a:prstGeom prst="rect">
                <a:avLst/>
              </a:prstGeom>
              <a:noFill/>
              <a:ln>
                <a:noFill/>
              </a:ln>
            </p:spPr>
            <p:txBody>
              <a:bodyPr spcFirstLastPara="1" wrap="square" lIns="33867" tIns="33867" rIns="33867" bIns="33867" anchor="ctr" anchorCtr="0">
                <a:noAutofit/>
              </a:bodyPr>
              <a:lstStyle/>
              <a:p>
                <a:pPr algn="ctr">
                  <a:lnSpc>
                    <a:spcPct val="106166"/>
                  </a:lnSpc>
                </a:pPr>
                <a:endParaRPr sz="1200">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41872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9">
          <a:extLst>
            <a:ext uri="{FF2B5EF4-FFF2-40B4-BE49-F238E27FC236}">
              <a16:creationId xmlns:a16="http://schemas.microsoft.com/office/drawing/2014/main" id="{B10DF46F-091C-3042-40F2-B026B62AD611}"/>
            </a:ext>
          </a:extLst>
        </p:cNvPr>
        <p:cNvGrpSpPr/>
        <p:nvPr/>
      </p:nvGrpSpPr>
      <p:grpSpPr>
        <a:xfrm>
          <a:off x="0" y="0"/>
          <a:ext cx="0" cy="0"/>
          <a:chOff x="0" y="0"/>
          <a:chExt cx="0" cy="0"/>
        </a:xfrm>
      </p:grpSpPr>
      <p:grpSp>
        <p:nvGrpSpPr>
          <p:cNvPr id="620" name="Google Shape;620;p49">
            <a:extLst>
              <a:ext uri="{FF2B5EF4-FFF2-40B4-BE49-F238E27FC236}">
                <a16:creationId xmlns:a16="http://schemas.microsoft.com/office/drawing/2014/main" id="{B52AF28C-1A27-7BAD-889C-9169E07AE740}"/>
              </a:ext>
            </a:extLst>
          </p:cNvPr>
          <p:cNvGrpSpPr/>
          <p:nvPr/>
        </p:nvGrpSpPr>
        <p:grpSpPr>
          <a:xfrm>
            <a:off x="0" y="4708"/>
            <a:ext cx="685821" cy="6853293"/>
            <a:chOff x="0" y="0"/>
            <a:chExt cx="270933" cy="2748225"/>
          </a:xfrm>
        </p:grpSpPr>
        <p:sp>
          <p:nvSpPr>
            <p:cNvPr id="621" name="Google Shape;621;p49">
              <a:extLst>
                <a:ext uri="{FF2B5EF4-FFF2-40B4-BE49-F238E27FC236}">
                  <a16:creationId xmlns:a16="http://schemas.microsoft.com/office/drawing/2014/main" id="{04F1867D-12D1-D461-F726-A7EE5E0F8DEE}"/>
                </a:ext>
              </a:extLst>
            </p:cNvPr>
            <p:cNvSpPr/>
            <p:nvPr/>
          </p:nvSpPr>
          <p:spPr>
            <a:xfrm>
              <a:off x="0" y="0"/>
              <a:ext cx="270933" cy="2748155"/>
            </a:xfrm>
            <a:custGeom>
              <a:avLst/>
              <a:gdLst/>
              <a:ahLst/>
              <a:cxnLst/>
              <a:rect l="l" t="t" r="r" b="b"/>
              <a:pathLst>
                <a:path w="270933" h="2748155" extrusionOk="0">
                  <a:moveTo>
                    <a:pt x="0" y="0"/>
                  </a:moveTo>
                  <a:lnTo>
                    <a:pt x="270933" y="0"/>
                  </a:lnTo>
                  <a:lnTo>
                    <a:pt x="270933" y="2748155"/>
                  </a:lnTo>
                  <a:lnTo>
                    <a:pt x="0" y="2748155"/>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2" name="Google Shape;622;p49">
              <a:extLst>
                <a:ext uri="{FF2B5EF4-FFF2-40B4-BE49-F238E27FC236}">
                  <a16:creationId xmlns:a16="http://schemas.microsoft.com/office/drawing/2014/main" id="{207E1C22-4167-1706-A3BA-454A1B172396}"/>
                </a:ext>
              </a:extLst>
            </p:cNvPr>
            <p:cNvSpPr txBox="1"/>
            <p:nvPr/>
          </p:nvSpPr>
          <p:spPr>
            <a:xfrm>
              <a:off x="0" y="9525"/>
              <a:ext cx="2709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623" name="Google Shape;623;p49">
            <a:extLst>
              <a:ext uri="{FF2B5EF4-FFF2-40B4-BE49-F238E27FC236}">
                <a16:creationId xmlns:a16="http://schemas.microsoft.com/office/drawing/2014/main" id="{6F7B48D4-4952-50E6-959B-BB0C55531ED3}"/>
              </a:ext>
            </a:extLst>
          </p:cNvPr>
          <p:cNvGrpSpPr/>
          <p:nvPr/>
        </p:nvGrpSpPr>
        <p:grpSpPr>
          <a:xfrm>
            <a:off x="685738" y="9754"/>
            <a:ext cx="7642693" cy="6858001"/>
            <a:chOff x="0" y="0"/>
            <a:chExt cx="3019236" cy="2748225"/>
          </a:xfrm>
        </p:grpSpPr>
        <p:sp>
          <p:nvSpPr>
            <p:cNvPr id="624" name="Google Shape;624;p49">
              <a:extLst>
                <a:ext uri="{FF2B5EF4-FFF2-40B4-BE49-F238E27FC236}">
                  <a16:creationId xmlns:a16="http://schemas.microsoft.com/office/drawing/2014/main" id="{E3E9E493-65AC-E3CA-77BB-944A670FCA15}"/>
                </a:ext>
              </a:extLst>
            </p:cNvPr>
            <p:cNvSpPr/>
            <p:nvPr/>
          </p:nvSpPr>
          <p:spPr>
            <a:xfrm>
              <a:off x="0" y="0"/>
              <a:ext cx="3019236" cy="2748155"/>
            </a:xfrm>
            <a:custGeom>
              <a:avLst/>
              <a:gdLst/>
              <a:ahLst/>
              <a:cxnLst/>
              <a:rect l="l" t="t" r="r" b="b"/>
              <a:pathLst>
                <a:path w="3019236" h="2748155" extrusionOk="0">
                  <a:moveTo>
                    <a:pt x="0" y="0"/>
                  </a:moveTo>
                  <a:lnTo>
                    <a:pt x="3019236" y="0"/>
                  </a:lnTo>
                  <a:lnTo>
                    <a:pt x="3019236" y="2748155"/>
                  </a:lnTo>
                  <a:lnTo>
                    <a:pt x="0" y="2748155"/>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5" name="Google Shape;625;p49">
              <a:extLst>
                <a:ext uri="{FF2B5EF4-FFF2-40B4-BE49-F238E27FC236}">
                  <a16:creationId xmlns:a16="http://schemas.microsoft.com/office/drawing/2014/main" id="{67DA44D2-CCD3-0016-8814-B2AA13CA4A82}"/>
                </a:ext>
              </a:extLst>
            </p:cNvPr>
            <p:cNvSpPr txBox="1"/>
            <p:nvPr/>
          </p:nvSpPr>
          <p:spPr>
            <a:xfrm>
              <a:off x="0" y="9525"/>
              <a:ext cx="30192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A8229E53-DC34-DDBF-DB88-D3E30FA2FD45}"/>
              </a:ext>
            </a:extLst>
          </p:cNvPr>
          <p:cNvSpPr txBox="1">
            <a:spLocks/>
          </p:cNvSpPr>
          <p:nvPr/>
        </p:nvSpPr>
        <p:spPr>
          <a:xfrm>
            <a:off x="1856552" y="2038108"/>
            <a:ext cx="5300973" cy="1552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Next Steps – Development of a Mental Health Clinical Plan for Wales</a:t>
            </a:r>
          </a:p>
        </p:txBody>
      </p:sp>
    </p:spTree>
    <p:extLst>
      <p:ext uri="{BB962C8B-B14F-4D97-AF65-F5344CB8AC3E}">
        <p14:creationId xmlns:p14="http://schemas.microsoft.com/office/powerpoint/2010/main" val="53017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CEC85-3541-511E-4D35-396495FE8016}"/>
              </a:ext>
            </a:extLst>
          </p:cNvPr>
          <p:cNvSpPr>
            <a:spLocks noGrp="1"/>
          </p:cNvSpPr>
          <p:nvPr>
            <p:ph type="title"/>
          </p:nvPr>
        </p:nvSpPr>
        <p:spPr/>
        <p:txBody>
          <a:bodyPr>
            <a:normAutofit fontScale="90000"/>
          </a:bodyPr>
          <a:lstStyle/>
          <a:p>
            <a:r>
              <a:rPr lang="en-GB" b="1" dirty="0">
                <a:solidFill>
                  <a:schemeClr val="tx1"/>
                </a:solidFill>
                <a:latin typeface="Verdana"/>
                <a:ea typeface="Verdana"/>
              </a:rPr>
              <a:t>Purpose</a:t>
            </a:r>
          </a:p>
        </p:txBody>
      </p:sp>
      <p:sp>
        <p:nvSpPr>
          <p:cNvPr id="3" name="Content Placeholder 2">
            <a:extLst>
              <a:ext uri="{FF2B5EF4-FFF2-40B4-BE49-F238E27FC236}">
                <a16:creationId xmlns:a16="http://schemas.microsoft.com/office/drawing/2014/main" id="{DA1FAD7D-C32F-D2BC-84D8-63544F6D58A1}"/>
              </a:ext>
            </a:extLst>
          </p:cNvPr>
          <p:cNvSpPr>
            <a:spLocks noGrp="1"/>
          </p:cNvSpPr>
          <p:nvPr>
            <p:ph idx="1"/>
          </p:nvPr>
        </p:nvSpPr>
        <p:spPr/>
        <p:txBody>
          <a:bodyPr vert="horz" lIns="91440" tIns="45720" rIns="91440" bIns="45720" rtlCol="0" anchor="t">
            <a:normAutofit/>
          </a:bodyPr>
          <a:lstStyle/>
          <a:p>
            <a:pPr marL="0" indent="0">
              <a:buNone/>
            </a:pPr>
            <a:r>
              <a:rPr lang="en-GB" dirty="0">
                <a:solidFill>
                  <a:schemeClr val="tx1"/>
                </a:solidFill>
                <a:latin typeface="Verdana"/>
                <a:ea typeface="Verdana"/>
              </a:rPr>
              <a:t>Building on the work already started under the Mental Health and Well-Being Strategy (2025-2035) on the Open Access Mental Health Support </a:t>
            </a:r>
            <a:r>
              <a:rPr lang="en-GB">
                <a:solidFill>
                  <a:schemeClr val="tx1"/>
                </a:solidFill>
                <a:latin typeface="Verdana"/>
                <a:ea typeface="Verdana"/>
              </a:rPr>
              <a:t>Model the NHS Wales Leadership Board have agreed to;</a:t>
            </a:r>
            <a:endParaRPr lang="en-US">
              <a:solidFill>
                <a:schemeClr val="tx1"/>
              </a:solidFill>
              <a:latin typeface="Verdana"/>
              <a:ea typeface="Verdana"/>
            </a:endParaRPr>
          </a:p>
          <a:p>
            <a:pPr marL="0" indent="0">
              <a:buNone/>
            </a:pPr>
            <a:endParaRPr lang="en-GB" dirty="0">
              <a:solidFill>
                <a:schemeClr val="tx1"/>
              </a:solidFill>
            </a:endParaRPr>
          </a:p>
          <a:p>
            <a:pPr marL="457200" indent="-457200">
              <a:buFont typeface="Arial" panose="020B0604020202020204" pitchFamily="34" charset="0"/>
              <a:buAutoNum type="arabicParenR"/>
            </a:pPr>
            <a:r>
              <a:rPr lang="en-GB" dirty="0">
                <a:solidFill>
                  <a:schemeClr val="tx1"/>
                </a:solidFill>
                <a:latin typeface="Verdana"/>
                <a:ea typeface="Verdana"/>
              </a:rPr>
              <a:t>Defining and agreeing the Adult Mental Health Model of Care for Wales, i.e. a national clinical plan, based on the best evidence worldwide, being clear what is delivered locally, regionally and nationally </a:t>
            </a:r>
          </a:p>
          <a:p>
            <a:pPr marL="457200" indent="-457200">
              <a:buAutoNum type="arabicParenR"/>
            </a:pPr>
            <a:endParaRPr lang="en-GB" dirty="0">
              <a:solidFill>
                <a:schemeClr val="tx1"/>
              </a:solidFill>
              <a:latin typeface="Verdana"/>
              <a:ea typeface="Verdana"/>
            </a:endParaRPr>
          </a:p>
          <a:p>
            <a:pPr marL="457200" indent="-457200">
              <a:buFont typeface="Arial" panose="020B0604020202020204" pitchFamily="34" charset="0"/>
              <a:buAutoNum type="arabicParenR"/>
            </a:pPr>
            <a:r>
              <a:rPr lang="en-GB" dirty="0">
                <a:solidFill>
                  <a:schemeClr val="tx1"/>
                </a:solidFill>
                <a:latin typeface="Verdana"/>
                <a:ea typeface="Verdana"/>
              </a:rPr>
              <a:t>From that National Clinical Plan develop and agree an All-Wales estates plan for mental health inpatient care</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4057528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9371-5A4B-AD2D-ADAB-B60B5A198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92045-6E6F-B2D6-2237-DC887A77BA82}"/>
              </a:ext>
            </a:extLst>
          </p:cNvPr>
          <p:cNvSpPr>
            <a:spLocks noGrp="1"/>
          </p:cNvSpPr>
          <p:nvPr>
            <p:ph type="title"/>
          </p:nvPr>
        </p:nvSpPr>
        <p:spPr/>
        <p:txBody>
          <a:bodyPr>
            <a:normAutofit fontScale="90000"/>
          </a:bodyPr>
          <a:lstStyle/>
          <a:p>
            <a:r>
              <a:rPr lang="en-GB" b="1">
                <a:solidFill>
                  <a:schemeClr val="tx1"/>
                </a:solidFill>
                <a:latin typeface="Verdana"/>
                <a:ea typeface="Verdana"/>
              </a:rPr>
              <a:t>Scope of Work - Proposed</a:t>
            </a:r>
            <a:endParaRPr lang="en-GB" b="1" dirty="0">
              <a:solidFill>
                <a:schemeClr val="tx1"/>
              </a:solidFill>
            </a:endParaRPr>
          </a:p>
        </p:txBody>
      </p:sp>
      <p:sp>
        <p:nvSpPr>
          <p:cNvPr id="3" name="Content Placeholder 2">
            <a:extLst>
              <a:ext uri="{FF2B5EF4-FFF2-40B4-BE49-F238E27FC236}">
                <a16:creationId xmlns:a16="http://schemas.microsoft.com/office/drawing/2014/main" id="{0B330C28-63C6-5754-9970-A68DDB588F44}"/>
              </a:ext>
            </a:extLst>
          </p:cNvPr>
          <p:cNvSpPr>
            <a:spLocks noGrp="1"/>
          </p:cNvSpPr>
          <p:nvPr>
            <p:ph idx="1"/>
          </p:nvPr>
        </p:nvSpPr>
        <p:spPr>
          <a:xfrm>
            <a:off x="297950" y="1257301"/>
            <a:ext cx="5188450" cy="5438774"/>
          </a:xfrm>
        </p:spPr>
        <p:txBody>
          <a:bodyPr vert="horz" lIns="91440" tIns="45720" rIns="91440" bIns="45720" rtlCol="0" anchor="t">
            <a:noAutofit/>
          </a:bodyPr>
          <a:lstStyle/>
          <a:p>
            <a:pPr marL="0" indent="0">
              <a:buNone/>
            </a:pPr>
            <a:r>
              <a:rPr lang="en-GB" sz="1800" b="1" dirty="0">
                <a:solidFill>
                  <a:schemeClr val="tx1"/>
                </a:solidFill>
                <a:latin typeface="Verdana"/>
                <a:ea typeface="Verdana"/>
              </a:rPr>
              <a:t>Scope for Model of Care Development</a:t>
            </a:r>
          </a:p>
          <a:p>
            <a:r>
              <a:rPr lang="en-GB" sz="1800" dirty="0">
                <a:solidFill>
                  <a:schemeClr val="tx1"/>
                </a:solidFill>
                <a:latin typeface="Verdana"/>
                <a:ea typeface="Verdana"/>
              </a:rPr>
              <a:t>Adult Mental Health (18 to 65) excluding Forensic </a:t>
            </a:r>
          </a:p>
          <a:p>
            <a:r>
              <a:rPr lang="en-GB" sz="1800" dirty="0">
                <a:solidFill>
                  <a:schemeClr val="tx1"/>
                </a:solidFill>
                <a:latin typeface="Verdana"/>
                <a:ea typeface="Verdana"/>
              </a:rPr>
              <a:t>Full Continuum of Care, primary, secondary and tertiary, community and inpatients, all modalities, all professional groups</a:t>
            </a:r>
            <a:endParaRPr lang="en-GB" sz="1800" b="1" dirty="0">
              <a:solidFill>
                <a:schemeClr val="tx1"/>
              </a:solidFill>
              <a:latin typeface="Verdana"/>
              <a:ea typeface="Verdana"/>
            </a:endParaRPr>
          </a:p>
          <a:p>
            <a:pPr marL="0" indent="0">
              <a:buNone/>
            </a:pPr>
            <a:r>
              <a:rPr lang="en-GB" sz="1800" b="1" dirty="0">
                <a:solidFill>
                  <a:schemeClr val="tx1"/>
                </a:solidFill>
                <a:latin typeface="Verdana"/>
                <a:ea typeface="Verdana"/>
              </a:rPr>
              <a:t>Rationale:</a:t>
            </a:r>
          </a:p>
          <a:p>
            <a:pPr marL="0" indent="0">
              <a:buNone/>
            </a:pPr>
            <a:r>
              <a:rPr lang="en-GB" sz="1800" dirty="0">
                <a:solidFill>
                  <a:schemeClr val="tx1"/>
                </a:solidFill>
                <a:latin typeface="Verdana"/>
                <a:ea typeface="Verdana"/>
              </a:rPr>
              <a:t>Adult Mental Health is where we see overuse of inpatient care and a high number of out of area beds </a:t>
            </a:r>
          </a:p>
          <a:p>
            <a:pPr marL="0" indent="0">
              <a:buNone/>
            </a:pPr>
            <a:r>
              <a:rPr lang="en-GB" sz="1800" dirty="0">
                <a:solidFill>
                  <a:schemeClr val="tx1"/>
                </a:solidFill>
                <a:latin typeface="Verdana"/>
                <a:ea typeface="Verdana"/>
              </a:rPr>
              <a:t>JCC have planned work on the Forensic Mental Health Model of Care (low secure and medium secure). Will not duplicate that work but it will be fully aligned</a:t>
            </a:r>
          </a:p>
          <a:p>
            <a:pPr marL="0" indent="0">
              <a:buNone/>
            </a:pPr>
            <a:r>
              <a:rPr lang="en-GB" sz="1800" dirty="0">
                <a:solidFill>
                  <a:schemeClr val="tx1"/>
                </a:solidFill>
                <a:latin typeface="Verdana"/>
                <a:ea typeface="Verdana"/>
              </a:rPr>
              <a:t>People with ‘secondary care’ level of need require the full continuum of care and access to low intensity options</a:t>
            </a:r>
          </a:p>
        </p:txBody>
      </p:sp>
      <p:sp>
        <p:nvSpPr>
          <p:cNvPr id="5" name="Content Placeholder 2">
            <a:extLst>
              <a:ext uri="{FF2B5EF4-FFF2-40B4-BE49-F238E27FC236}">
                <a16:creationId xmlns:a16="http://schemas.microsoft.com/office/drawing/2014/main" id="{7232818E-DDFB-D7A6-BF1D-5C5C0E79674F}"/>
              </a:ext>
            </a:extLst>
          </p:cNvPr>
          <p:cNvSpPr txBox="1">
            <a:spLocks/>
          </p:cNvSpPr>
          <p:nvPr/>
        </p:nvSpPr>
        <p:spPr>
          <a:xfrm>
            <a:off x="6077164" y="1257301"/>
            <a:ext cx="5760376" cy="5133974"/>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75B"/>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EB6"/>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solidFill>
                  <a:schemeClr val="tx1"/>
                </a:solidFill>
                <a:latin typeface="Verdana"/>
                <a:ea typeface="Verdana"/>
              </a:rPr>
              <a:t>Scope for Inpatient Estate Plan</a:t>
            </a:r>
          </a:p>
          <a:p>
            <a:r>
              <a:rPr lang="en-GB" sz="1800" dirty="0">
                <a:solidFill>
                  <a:schemeClr val="tx1"/>
                </a:solidFill>
                <a:latin typeface="Verdana"/>
                <a:ea typeface="Verdana"/>
              </a:rPr>
              <a:t>All NHS Wales Mental Health inpatient estate – all age, all types.</a:t>
            </a:r>
          </a:p>
          <a:p>
            <a:r>
              <a:rPr lang="en-GB" sz="1800" dirty="0">
                <a:solidFill>
                  <a:schemeClr val="tx1"/>
                </a:solidFill>
                <a:latin typeface="Verdana"/>
                <a:ea typeface="Verdana"/>
              </a:rPr>
              <a:t>All NHS Learning Disability inpatient estate. </a:t>
            </a:r>
          </a:p>
          <a:p>
            <a:pPr marL="0" indent="0">
              <a:buFont typeface="Arial" panose="020B0604020202020204" pitchFamily="34" charset="0"/>
              <a:buNone/>
            </a:pPr>
            <a:endParaRPr lang="en-GB" sz="1800" dirty="0">
              <a:solidFill>
                <a:schemeClr val="tx1"/>
              </a:solidFill>
              <a:latin typeface="Verdana"/>
            </a:endParaRPr>
          </a:p>
          <a:p>
            <a:pPr marL="0" indent="0">
              <a:buNone/>
            </a:pPr>
            <a:endParaRPr lang="en-GB" sz="1800" dirty="0">
              <a:solidFill>
                <a:schemeClr val="tx1"/>
              </a:solidFill>
              <a:latin typeface="Verdana"/>
              <a:ea typeface="Verdana"/>
            </a:endParaRPr>
          </a:p>
          <a:p>
            <a:pPr marL="0" indent="0">
              <a:buFont typeface="Arial" panose="020B0604020202020204" pitchFamily="34" charset="0"/>
              <a:buNone/>
            </a:pPr>
            <a:r>
              <a:rPr lang="en-GB" sz="1800" b="1" dirty="0">
                <a:solidFill>
                  <a:schemeClr val="tx1"/>
                </a:solidFill>
                <a:latin typeface="Verdana"/>
                <a:ea typeface="Verdana"/>
              </a:rPr>
              <a:t>Rationale:</a:t>
            </a:r>
          </a:p>
          <a:p>
            <a:pPr marL="0" indent="0">
              <a:buFont typeface="Arial" panose="020B0604020202020204" pitchFamily="34" charset="0"/>
              <a:buNone/>
            </a:pPr>
            <a:r>
              <a:rPr lang="en-GB" sz="1800" dirty="0">
                <a:solidFill>
                  <a:schemeClr val="tx1"/>
                </a:solidFill>
                <a:latin typeface="Verdana"/>
                <a:ea typeface="Verdana"/>
              </a:rPr>
              <a:t>The location of Children’s, Older People’s and Forensic inpatient estate will need to be considered in parallel to changes to the Adult Mental Health estate as they are often located on the same sites. </a:t>
            </a:r>
          </a:p>
          <a:p>
            <a:pPr marL="0" indent="0">
              <a:buFont typeface="Arial" panose="020B0604020202020204" pitchFamily="34" charset="0"/>
              <a:buNone/>
            </a:pPr>
            <a:endParaRPr lang="en-GB" sz="1800" dirty="0">
              <a:solidFill>
                <a:schemeClr val="tx1"/>
              </a:solidFill>
              <a:latin typeface="Verdana"/>
            </a:endParaRPr>
          </a:p>
          <a:p>
            <a:pPr marL="0" indent="0">
              <a:buFont typeface="Arial" panose="020B0604020202020204" pitchFamily="34" charset="0"/>
              <a:buNone/>
            </a:pPr>
            <a:r>
              <a:rPr lang="en-GB" sz="1800" dirty="0">
                <a:solidFill>
                  <a:schemeClr val="tx1"/>
                </a:solidFill>
                <a:latin typeface="Verdana"/>
                <a:ea typeface="Verdana"/>
              </a:rPr>
              <a:t>The Learning Disability estate is located with the Mental Health estate. In some cases, wards serve both populations. Any change to the NHS Mental Health inpatient estate will impact on the sustainability of NHS Learning Disability inpatient care.</a:t>
            </a:r>
            <a:r>
              <a:rPr lang="en-GB" sz="1800" dirty="0">
                <a:latin typeface="Verdana"/>
                <a:ea typeface="Verdana"/>
              </a:rPr>
              <a:t> </a:t>
            </a:r>
          </a:p>
        </p:txBody>
      </p:sp>
    </p:spTree>
    <p:extLst>
      <p:ext uri="{BB962C8B-B14F-4D97-AF65-F5344CB8AC3E}">
        <p14:creationId xmlns:p14="http://schemas.microsoft.com/office/powerpoint/2010/main" val="924906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5E8CC-D56E-D917-2033-965FD83B4A7A}"/>
              </a:ext>
            </a:extLst>
          </p:cNvPr>
          <p:cNvSpPr>
            <a:spLocks noGrp="1"/>
          </p:cNvSpPr>
          <p:nvPr>
            <p:ph type="title"/>
          </p:nvPr>
        </p:nvSpPr>
        <p:spPr/>
        <p:txBody>
          <a:bodyPr>
            <a:normAutofit fontScale="90000"/>
          </a:bodyPr>
          <a:lstStyle/>
          <a:p>
            <a:r>
              <a:rPr lang="en-GB" b="1">
                <a:solidFill>
                  <a:schemeClr val="tx1"/>
                </a:solidFill>
                <a:latin typeface="Verdana"/>
                <a:ea typeface="Verdana"/>
              </a:rPr>
              <a:t>Approach and Timeline</a:t>
            </a:r>
          </a:p>
        </p:txBody>
      </p:sp>
      <p:sp>
        <p:nvSpPr>
          <p:cNvPr id="5" name="TextBox 4">
            <a:extLst>
              <a:ext uri="{FF2B5EF4-FFF2-40B4-BE49-F238E27FC236}">
                <a16:creationId xmlns:a16="http://schemas.microsoft.com/office/drawing/2014/main" id="{E29161D1-5E25-70F6-EF42-FB2BFD9F50AA}"/>
              </a:ext>
            </a:extLst>
          </p:cNvPr>
          <p:cNvSpPr txBox="1"/>
          <p:nvPr/>
        </p:nvSpPr>
        <p:spPr>
          <a:xfrm>
            <a:off x="316787" y="1859339"/>
            <a:ext cx="8759120"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latin typeface="Verdana"/>
                <a:ea typeface="Verdana"/>
              </a:rPr>
              <a:t>P&amp;I will work with stakeholders across the system to develop the </a:t>
            </a:r>
            <a:r>
              <a:rPr lang="en-GB">
                <a:latin typeface="Verdana"/>
                <a:ea typeface="Verdana"/>
              </a:rPr>
              <a:t>Plan </a:t>
            </a:r>
            <a:endParaRPr lang="en-GB" dirty="0">
              <a:latin typeface="Verdana"/>
              <a:ea typeface="Verdana"/>
            </a:endParaRPr>
          </a:p>
          <a:p>
            <a:pPr marL="285750" indent="-285750">
              <a:buFont typeface="Arial" panose="020B0604020202020204" pitchFamily="34" charset="0"/>
              <a:buChar char="•"/>
            </a:pPr>
            <a:endParaRPr lang="en-GB" dirty="0">
              <a:latin typeface="Verdana"/>
              <a:ea typeface="Verdana"/>
            </a:endParaRPr>
          </a:p>
          <a:p>
            <a:pPr marL="285750" indent="-285750">
              <a:buFont typeface="Arial" panose="020B0604020202020204" pitchFamily="34" charset="0"/>
              <a:buChar char="•"/>
            </a:pPr>
            <a:r>
              <a:rPr lang="en-GB">
                <a:latin typeface="Verdana"/>
                <a:ea typeface="Verdana"/>
              </a:rPr>
              <a:t>A Clinically Led task and finish group will be established  </a:t>
            </a:r>
            <a:endParaRPr lang="en-GB" dirty="0">
              <a:latin typeface="Verdana"/>
              <a:ea typeface="Verdana"/>
            </a:endParaRPr>
          </a:p>
          <a:p>
            <a:pPr marL="285750" indent="-285750">
              <a:buFont typeface="Arial" panose="020B0604020202020204" pitchFamily="34" charset="0"/>
              <a:buChar char="•"/>
            </a:pPr>
            <a:endParaRPr lang="en-GB" dirty="0">
              <a:latin typeface="Verdana"/>
              <a:ea typeface="Verdana"/>
            </a:endParaRPr>
          </a:p>
          <a:p>
            <a:pPr marL="285750" indent="-285750">
              <a:buFont typeface="Arial" panose="020B0604020202020204" pitchFamily="34" charset="0"/>
              <a:buChar char="•"/>
            </a:pPr>
            <a:r>
              <a:rPr lang="en-GB" dirty="0">
                <a:latin typeface="Verdana"/>
                <a:ea typeface="Verdana"/>
              </a:rPr>
              <a:t>The task and finish group will be overseen by the existing Strategic Programme for Mental Health Programme Board, reporting to NHS Wales Leadership Group</a:t>
            </a:r>
          </a:p>
          <a:p>
            <a:pPr marL="285750" indent="-285750">
              <a:buFont typeface="Arial" panose="020B0604020202020204" pitchFamily="34" charset="0"/>
              <a:buChar char="•"/>
            </a:pPr>
            <a:endParaRPr lang="en-GB" dirty="0">
              <a:latin typeface="Verdana"/>
              <a:ea typeface="Verdana"/>
            </a:endParaRPr>
          </a:p>
          <a:p>
            <a:pPr marL="285750" indent="-285750">
              <a:buFont typeface="Arial" panose="020B0604020202020204" pitchFamily="34" charset="0"/>
              <a:buChar char="•"/>
            </a:pPr>
            <a:r>
              <a:rPr lang="en-GB" dirty="0">
                <a:latin typeface="Verdana"/>
                <a:ea typeface="Verdana"/>
              </a:rPr>
              <a:t>A product will be available for Ministers in September 2026</a:t>
            </a:r>
          </a:p>
          <a:p>
            <a:pPr marL="285750" indent="-285750">
              <a:buFont typeface="Arial" panose="020B0604020202020204" pitchFamily="34" charset="0"/>
              <a:buChar char="•"/>
            </a:pPr>
            <a:endParaRPr lang="en-GB" dirty="0">
              <a:latin typeface="Verdana"/>
              <a:ea typeface="Verdana"/>
            </a:endParaRPr>
          </a:p>
          <a:p>
            <a:pPr marL="285750" indent="-285750">
              <a:buFont typeface="Arial" panose="020B0604020202020204" pitchFamily="34" charset="0"/>
              <a:buChar char="•"/>
            </a:pPr>
            <a:r>
              <a:rPr lang="en-GB" dirty="0">
                <a:latin typeface="Verdana"/>
                <a:ea typeface="Verdana"/>
              </a:rPr>
              <a:t>The full final model of care and inpatient estate plan will be complete in December 2026</a:t>
            </a:r>
          </a:p>
          <a:p>
            <a:endParaRPr lang="en-GB" dirty="0"/>
          </a:p>
          <a:p>
            <a:endParaRPr lang="en-GB" dirty="0"/>
          </a:p>
        </p:txBody>
      </p:sp>
      <p:graphicFrame>
        <p:nvGraphicFramePr>
          <p:cNvPr id="10" name="Diagram 9">
            <a:extLst>
              <a:ext uri="{FF2B5EF4-FFF2-40B4-BE49-F238E27FC236}">
                <a16:creationId xmlns:a16="http://schemas.microsoft.com/office/drawing/2014/main" id="{DCFC4272-89ED-E75B-0585-5C67BF63C44E}"/>
              </a:ext>
            </a:extLst>
          </p:cNvPr>
          <p:cNvGraphicFramePr/>
          <p:nvPr>
            <p:extLst>
              <p:ext uri="{D42A27DB-BD31-4B8C-83A1-F6EECF244321}">
                <p14:modId xmlns:p14="http://schemas.microsoft.com/office/powerpoint/2010/main" val="3072977808"/>
              </p:ext>
            </p:extLst>
          </p:nvPr>
        </p:nvGraphicFramePr>
        <p:xfrm>
          <a:off x="7627886" y="1859339"/>
          <a:ext cx="6321784" cy="3749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529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9">
          <a:extLst>
            <a:ext uri="{FF2B5EF4-FFF2-40B4-BE49-F238E27FC236}">
              <a16:creationId xmlns:a16="http://schemas.microsoft.com/office/drawing/2014/main" id="{10BBFECC-FA37-0721-74E0-C734DE9B1E9C}"/>
            </a:ext>
          </a:extLst>
        </p:cNvPr>
        <p:cNvGrpSpPr/>
        <p:nvPr/>
      </p:nvGrpSpPr>
      <p:grpSpPr>
        <a:xfrm>
          <a:off x="0" y="0"/>
          <a:ext cx="0" cy="0"/>
          <a:chOff x="0" y="0"/>
          <a:chExt cx="0" cy="0"/>
        </a:xfrm>
      </p:grpSpPr>
      <p:grpSp>
        <p:nvGrpSpPr>
          <p:cNvPr id="620" name="Google Shape;620;p49">
            <a:extLst>
              <a:ext uri="{FF2B5EF4-FFF2-40B4-BE49-F238E27FC236}">
                <a16:creationId xmlns:a16="http://schemas.microsoft.com/office/drawing/2014/main" id="{11EE0FCA-1337-40FE-A20D-57DC72BA072D}"/>
              </a:ext>
            </a:extLst>
          </p:cNvPr>
          <p:cNvGrpSpPr/>
          <p:nvPr/>
        </p:nvGrpSpPr>
        <p:grpSpPr>
          <a:xfrm>
            <a:off x="0" y="4708"/>
            <a:ext cx="685821" cy="6853293"/>
            <a:chOff x="0" y="0"/>
            <a:chExt cx="270933" cy="2748225"/>
          </a:xfrm>
        </p:grpSpPr>
        <p:sp>
          <p:nvSpPr>
            <p:cNvPr id="621" name="Google Shape;621;p49">
              <a:extLst>
                <a:ext uri="{FF2B5EF4-FFF2-40B4-BE49-F238E27FC236}">
                  <a16:creationId xmlns:a16="http://schemas.microsoft.com/office/drawing/2014/main" id="{2CE2FAFA-FAEF-2EF8-5E94-BD9753BAD644}"/>
                </a:ext>
              </a:extLst>
            </p:cNvPr>
            <p:cNvSpPr/>
            <p:nvPr/>
          </p:nvSpPr>
          <p:spPr>
            <a:xfrm>
              <a:off x="0" y="0"/>
              <a:ext cx="270933" cy="2748155"/>
            </a:xfrm>
            <a:custGeom>
              <a:avLst/>
              <a:gdLst/>
              <a:ahLst/>
              <a:cxnLst/>
              <a:rect l="l" t="t" r="r" b="b"/>
              <a:pathLst>
                <a:path w="270933" h="2748155" extrusionOk="0">
                  <a:moveTo>
                    <a:pt x="0" y="0"/>
                  </a:moveTo>
                  <a:lnTo>
                    <a:pt x="270933" y="0"/>
                  </a:lnTo>
                  <a:lnTo>
                    <a:pt x="270933" y="2748155"/>
                  </a:lnTo>
                  <a:lnTo>
                    <a:pt x="0" y="2748155"/>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2" name="Google Shape;622;p49">
              <a:extLst>
                <a:ext uri="{FF2B5EF4-FFF2-40B4-BE49-F238E27FC236}">
                  <a16:creationId xmlns:a16="http://schemas.microsoft.com/office/drawing/2014/main" id="{64D7D76F-7531-C200-781A-99A53A7BF208}"/>
                </a:ext>
              </a:extLst>
            </p:cNvPr>
            <p:cNvSpPr txBox="1"/>
            <p:nvPr/>
          </p:nvSpPr>
          <p:spPr>
            <a:xfrm>
              <a:off x="0" y="9525"/>
              <a:ext cx="2709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623" name="Google Shape;623;p49">
            <a:extLst>
              <a:ext uri="{FF2B5EF4-FFF2-40B4-BE49-F238E27FC236}">
                <a16:creationId xmlns:a16="http://schemas.microsoft.com/office/drawing/2014/main" id="{92F7621C-5C87-E22C-CF96-E09F52EC09E9}"/>
              </a:ext>
            </a:extLst>
          </p:cNvPr>
          <p:cNvGrpSpPr/>
          <p:nvPr/>
        </p:nvGrpSpPr>
        <p:grpSpPr>
          <a:xfrm>
            <a:off x="685703" y="14230"/>
            <a:ext cx="5792555" cy="6858001"/>
            <a:chOff x="0" y="0"/>
            <a:chExt cx="3019236" cy="2748225"/>
          </a:xfrm>
        </p:grpSpPr>
        <p:sp>
          <p:nvSpPr>
            <p:cNvPr id="624" name="Google Shape;624;p49">
              <a:extLst>
                <a:ext uri="{FF2B5EF4-FFF2-40B4-BE49-F238E27FC236}">
                  <a16:creationId xmlns:a16="http://schemas.microsoft.com/office/drawing/2014/main" id="{2D60DC64-DED8-4788-2403-66FEEE25B78D}"/>
                </a:ext>
              </a:extLst>
            </p:cNvPr>
            <p:cNvSpPr/>
            <p:nvPr/>
          </p:nvSpPr>
          <p:spPr>
            <a:xfrm>
              <a:off x="0" y="0"/>
              <a:ext cx="3019236" cy="2748155"/>
            </a:xfrm>
            <a:custGeom>
              <a:avLst/>
              <a:gdLst/>
              <a:ahLst/>
              <a:cxnLst/>
              <a:rect l="l" t="t" r="r" b="b"/>
              <a:pathLst>
                <a:path w="3019236" h="2748155" extrusionOk="0">
                  <a:moveTo>
                    <a:pt x="0" y="0"/>
                  </a:moveTo>
                  <a:lnTo>
                    <a:pt x="3019236" y="0"/>
                  </a:lnTo>
                  <a:lnTo>
                    <a:pt x="3019236" y="2748155"/>
                  </a:lnTo>
                  <a:lnTo>
                    <a:pt x="0" y="2748155"/>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5" name="Google Shape;625;p49">
              <a:extLst>
                <a:ext uri="{FF2B5EF4-FFF2-40B4-BE49-F238E27FC236}">
                  <a16:creationId xmlns:a16="http://schemas.microsoft.com/office/drawing/2014/main" id="{878CC164-9FD2-E4ED-9503-1B01D7127B8B}"/>
                </a:ext>
              </a:extLst>
            </p:cNvPr>
            <p:cNvSpPr txBox="1"/>
            <p:nvPr/>
          </p:nvSpPr>
          <p:spPr>
            <a:xfrm>
              <a:off x="0" y="9525"/>
              <a:ext cx="30192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9EA0D13D-1E40-106E-6072-4FC4D8D33720}"/>
              </a:ext>
            </a:extLst>
          </p:cNvPr>
          <p:cNvSpPr txBox="1">
            <a:spLocks/>
          </p:cNvSpPr>
          <p:nvPr/>
        </p:nvSpPr>
        <p:spPr>
          <a:xfrm>
            <a:off x="931494" y="1104561"/>
            <a:ext cx="5300973" cy="1552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buClrTx/>
              <a:buFontTx/>
            </a:pPr>
            <a:endParaRPr lang="en-GB" sz="5333" b="1" dirty="0">
              <a:solidFill>
                <a:schemeClr val="bg1"/>
              </a:solidFill>
              <a:latin typeface="Arial" panose="020B0604020202020204" pitchFamily="34" charset="0"/>
              <a:cs typeface="Arial" panose="020B0604020202020204" pitchFamily="34" charset="0"/>
            </a:endParaRPr>
          </a:p>
          <a:p>
            <a:pPr algn="r">
              <a:buClrTx/>
              <a:buFontTx/>
            </a:pPr>
            <a:endParaRPr lang="en-GB" sz="5333" b="1" dirty="0">
              <a:solidFill>
                <a:schemeClr val="bg1"/>
              </a:solidFill>
              <a:latin typeface="Arial" panose="020B0604020202020204" pitchFamily="34" charset="0"/>
              <a:cs typeface="Arial" panose="020B0604020202020204" pitchFamily="34" charset="0"/>
            </a:endParaRPr>
          </a:p>
          <a:p>
            <a:pPr algn="ctr">
              <a:buClrTx/>
              <a:buFontTx/>
            </a:pPr>
            <a:r>
              <a:rPr lang="en-GB" sz="3200" b="1" dirty="0" err="1">
                <a:solidFill>
                  <a:schemeClr val="bg1"/>
                </a:solidFill>
                <a:latin typeface="Verdana" panose="020B0604030504040204" pitchFamily="34" charset="0"/>
                <a:ea typeface="Verdana" panose="020B0604030504040204" pitchFamily="34" charset="0"/>
                <a:cs typeface="Arial" panose="020B0604020202020204" pitchFamily="34" charset="0"/>
              </a:rPr>
              <a:t>Diolch</a:t>
            </a:r>
            <a:endPar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endParaRPr>
          </a:p>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Thank you</a:t>
            </a:r>
          </a:p>
        </p:txBody>
      </p:sp>
      <p:sp>
        <p:nvSpPr>
          <p:cNvPr id="3" name="Title 1">
            <a:extLst>
              <a:ext uri="{FF2B5EF4-FFF2-40B4-BE49-F238E27FC236}">
                <a16:creationId xmlns:a16="http://schemas.microsoft.com/office/drawing/2014/main" id="{EDCBAA88-E09E-612A-F965-C0F9E4865708}"/>
              </a:ext>
            </a:extLst>
          </p:cNvPr>
          <p:cNvSpPr txBox="1">
            <a:spLocks/>
          </p:cNvSpPr>
          <p:nvPr/>
        </p:nvSpPr>
        <p:spPr>
          <a:xfrm>
            <a:off x="6817716" y="4535619"/>
            <a:ext cx="917665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endParaRPr lang="en-GB" sz="5333" dirty="0">
              <a:solidFill>
                <a:srgbClr val="1B365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174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9">
          <a:extLst>
            <a:ext uri="{FF2B5EF4-FFF2-40B4-BE49-F238E27FC236}">
              <a16:creationId xmlns:a16="http://schemas.microsoft.com/office/drawing/2014/main" id="{F4B1A54C-994E-6018-834B-45FB5D83B47C}"/>
            </a:ext>
          </a:extLst>
        </p:cNvPr>
        <p:cNvGrpSpPr/>
        <p:nvPr/>
      </p:nvGrpSpPr>
      <p:grpSpPr>
        <a:xfrm>
          <a:off x="0" y="0"/>
          <a:ext cx="0" cy="0"/>
          <a:chOff x="0" y="0"/>
          <a:chExt cx="0" cy="0"/>
        </a:xfrm>
      </p:grpSpPr>
      <p:grpSp>
        <p:nvGrpSpPr>
          <p:cNvPr id="620" name="Google Shape;620;p49">
            <a:extLst>
              <a:ext uri="{FF2B5EF4-FFF2-40B4-BE49-F238E27FC236}">
                <a16:creationId xmlns:a16="http://schemas.microsoft.com/office/drawing/2014/main" id="{CCE72BA0-AA03-48FC-4224-F5B3DA67E48C}"/>
              </a:ext>
            </a:extLst>
          </p:cNvPr>
          <p:cNvGrpSpPr/>
          <p:nvPr/>
        </p:nvGrpSpPr>
        <p:grpSpPr>
          <a:xfrm>
            <a:off x="0" y="4708"/>
            <a:ext cx="685821" cy="6853293"/>
            <a:chOff x="0" y="0"/>
            <a:chExt cx="270933" cy="2748225"/>
          </a:xfrm>
        </p:grpSpPr>
        <p:sp>
          <p:nvSpPr>
            <p:cNvPr id="621" name="Google Shape;621;p49">
              <a:extLst>
                <a:ext uri="{FF2B5EF4-FFF2-40B4-BE49-F238E27FC236}">
                  <a16:creationId xmlns:a16="http://schemas.microsoft.com/office/drawing/2014/main" id="{F60DDB30-6279-CE91-9F82-5B8F0ED2C241}"/>
                </a:ext>
              </a:extLst>
            </p:cNvPr>
            <p:cNvSpPr/>
            <p:nvPr/>
          </p:nvSpPr>
          <p:spPr>
            <a:xfrm>
              <a:off x="0" y="0"/>
              <a:ext cx="270933" cy="2748155"/>
            </a:xfrm>
            <a:custGeom>
              <a:avLst/>
              <a:gdLst/>
              <a:ahLst/>
              <a:cxnLst/>
              <a:rect l="l" t="t" r="r" b="b"/>
              <a:pathLst>
                <a:path w="270933" h="2748155" extrusionOk="0">
                  <a:moveTo>
                    <a:pt x="0" y="0"/>
                  </a:moveTo>
                  <a:lnTo>
                    <a:pt x="270933" y="0"/>
                  </a:lnTo>
                  <a:lnTo>
                    <a:pt x="270933" y="2748155"/>
                  </a:lnTo>
                  <a:lnTo>
                    <a:pt x="0" y="2748155"/>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2" name="Google Shape;622;p49">
              <a:extLst>
                <a:ext uri="{FF2B5EF4-FFF2-40B4-BE49-F238E27FC236}">
                  <a16:creationId xmlns:a16="http://schemas.microsoft.com/office/drawing/2014/main" id="{E173E160-B3D2-9E0B-86A0-AB1C7CBCDAB3}"/>
                </a:ext>
              </a:extLst>
            </p:cNvPr>
            <p:cNvSpPr txBox="1"/>
            <p:nvPr/>
          </p:nvSpPr>
          <p:spPr>
            <a:xfrm>
              <a:off x="0" y="9525"/>
              <a:ext cx="2709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623" name="Google Shape;623;p49">
            <a:extLst>
              <a:ext uri="{FF2B5EF4-FFF2-40B4-BE49-F238E27FC236}">
                <a16:creationId xmlns:a16="http://schemas.microsoft.com/office/drawing/2014/main" id="{A9734EAC-3E4A-0E7F-73C3-C95EC35602E4}"/>
              </a:ext>
            </a:extLst>
          </p:cNvPr>
          <p:cNvGrpSpPr/>
          <p:nvPr/>
        </p:nvGrpSpPr>
        <p:grpSpPr>
          <a:xfrm>
            <a:off x="685738" y="9754"/>
            <a:ext cx="7642693" cy="6858001"/>
            <a:chOff x="0" y="0"/>
            <a:chExt cx="3019236" cy="2748225"/>
          </a:xfrm>
        </p:grpSpPr>
        <p:sp>
          <p:nvSpPr>
            <p:cNvPr id="624" name="Google Shape;624;p49">
              <a:extLst>
                <a:ext uri="{FF2B5EF4-FFF2-40B4-BE49-F238E27FC236}">
                  <a16:creationId xmlns:a16="http://schemas.microsoft.com/office/drawing/2014/main" id="{52CC0972-4677-7ACF-2329-36E3AE5B1BEB}"/>
                </a:ext>
              </a:extLst>
            </p:cNvPr>
            <p:cNvSpPr/>
            <p:nvPr/>
          </p:nvSpPr>
          <p:spPr>
            <a:xfrm>
              <a:off x="0" y="0"/>
              <a:ext cx="3019236" cy="2748155"/>
            </a:xfrm>
            <a:custGeom>
              <a:avLst/>
              <a:gdLst/>
              <a:ahLst/>
              <a:cxnLst/>
              <a:rect l="l" t="t" r="r" b="b"/>
              <a:pathLst>
                <a:path w="3019236" h="2748155" extrusionOk="0">
                  <a:moveTo>
                    <a:pt x="0" y="0"/>
                  </a:moveTo>
                  <a:lnTo>
                    <a:pt x="3019236" y="0"/>
                  </a:lnTo>
                  <a:lnTo>
                    <a:pt x="3019236" y="2748155"/>
                  </a:lnTo>
                  <a:lnTo>
                    <a:pt x="0" y="2748155"/>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625" name="Google Shape;625;p49">
              <a:extLst>
                <a:ext uri="{FF2B5EF4-FFF2-40B4-BE49-F238E27FC236}">
                  <a16:creationId xmlns:a16="http://schemas.microsoft.com/office/drawing/2014/main" id="{881ED5E5-203F-4F48-4272-08DEF6EDCB2A}"/>
                </a:ext>
              </a:extLst>
            </p:cNvPr>
            <p:cNvSpPr txBox="1"/>
            <p:nvPr/>
          </p:nvSpPr>
          <p:spPr>
            <a:xfrm>
              <a:off x="0" y="9525"/>
              <a:ext cx="3019200" cy="27387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035E5262-8A1B-5933-5A28-376099653D18}"/>
              </a:ext>
            </a:extLst>
          </p:cNvPr>
          <p:cNvSpPr txBox="1">
            <a:spLocks/>
          </p:cNvSpPr>
          <p:nvPr/>
        </p:nvSpPr>
        <p:spPr>
          <a:xfrm>
            <a:off x="1856552" y="2038108"/>
            <a:ext cx="5300973" cy="1552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ClrTx/>
              <a:buFontTx/>
            </a:pPr>
            <a:r>
              <a:rPr lang="en-GB" sz="3200" b="1" dirty="0">
                <a:solidFill>
                  <a:schemeClr val="bg1"/>
                </a:solidFill>
                <a:latin typeface="Verdana" panose="020B0604030504040204" pitchFamily="34" charset="0"/>
                <a:ea typeface="Verdana" panose="020B0604030504040204" pitchFamily="34" charset="0"/>
                <a:cs typeface="Arial" panose="020B0604020202020204" pitchFamily="34" charset="0"/>
              </a:rPr>
              <a:t>The Strategic Context and Case for Change</a:t>
            </a:r>
          </a:p>
        </p:txBody>
      </p:sp>
    </p:spTree>
    <p:extLst>
      <p:ext uri="{BB962C8B-B14F-4D97-AF65-F5344CB8AC3E}">
        <p14:creationId xmlns:p14="http://schemas.microsoft.com/office/powerpoint/2010/main" val="59214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5EFAA-5307-CE2B-F001-5A625D64D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99CED-38B0-AA6F-B209-CC897D8F4322}"/>
              </a:ext>
            </a:extLst>
          </p:cNvPr>
          <p:cNvSpPr>
            <a:spLocks noGrp="1"/>
          </p:cNvSpPr>
          <p:nvPr>
            <p:ph type="title"/>
          </p:nvPr>
        </p:nvSpPr>
        <p:spPr>
          <a:xfrm>
            <a:off x="1260854" y="173202"/>
            <a:ext cx="12060819" cy="1157468"/>
          </a:xfrm>
        </p:spPr>
        <p:txBody>
          <a:bodyPr/>
          <a:lstStyle/>
          <a:p>
            <a:r>
              <a:rPr lang="en-GB" sz="3200" b="1" dirty="0">
                <a:solidFill>
                  <a:schemeClr val="tx1"/>
                </a:solidFill>
              </a:rPr>
              <a:t>The Ambition</a:t>
            </a:r>
          </a:p>
        </p:txBody>
      </p:sp>
      <p:sp>
        <p:nvSpPr>
          <p:cNvPr id="8" name="TextBox 7">
            <a:extLst>
              <a:ext uri="{FF2B5EF4-FFF2-40B4-BE49-F238E27FC236}">
                <a16:creationId xmlns:a16="http://schemas.microsoft.com/office/drawing/2014/main" id="{BE8687F8-B0C8-902F-36D1-13A91C5CAA96}"/>
              </a:ext>
            </a:extLst>
          </p:cNvPr>
          <p:cNvSpPr txBox="1"/>
          <p:nvPr/>
        </p:nvSpPr>
        <p:spPr>
          <a:xfrm>
            <a:off x="1326385" y="1915084"/>
            <a:ext cx="9592652" cy="3994170"/>
          </a:xfrm>
          <a:prstGeom prst="rect">
            <a:avLst/>
          </a:prstGeom>
          <a:noFill/>
          <a:ln>
            <a:solidFill>
              <a:schemeClr val="accent1"/>
            </a:solidFill>
          </a:ln>
        </p:spPr>
        <p:txBody>
          <a:bodyPr wrap="square" rtlCol="0">
            <a:spAutoFit/>
          </a:bodyPr>
          <a:lstStyle/>
          <a:p>
            <a:pPr algn="ctr"/>
            <a:r>
              <a:rPr lang="en-GB" sz="2400" b="1" dirty="0">
                <a:latin typeface="Verdana" panose="020B0604030504040204" pitchFamily="34" charset="0"/>
                <a:ea typeface="Verdana" panose="020B0604030504040204" pitchFamily="34" charset="0"/>
              </a:rPr>
              <a:t>The Mental Health and Wellbeing Strategy 2025-2035</a:t>
            </a:r>
            <a:br>
              <a:rPr lang="en-GB" sz="2400" b="1" dirty="0">
                <a:latin typeface="Verdana" panose="020B0604030504040204" pitchFamily="34" charset="0"/>
                <a:ea typeface="Verdana" panose="020B0604030504040204" pitchFamily="34" charset="0"/>
              </a:rPr>
            </a:br>
            <a:endParaRPr lang="en-US" sz="2400" b="1" dirty="0">
              <a:highlight>
                <a:srgbClr val="FFFFFF"/>
              </a:highlight>
              <a:latin typeface="Verdana" panose="020B0604030504040204" pitchFamily="34" charset="0"/>
              <a:ea typeface="Verdana" panose="020B0604030504040204" pitchFamily="34" charset="0"/>
            </a:endParaRPr>
          </a:p>
          <a:p>
            <a:pPr>
              <a:lnSpc>
                <a:spcPct val="90000"/>
              </a:lnSpc>
              <a:spcBef>
                <a:spcPts val="1000"/>
              </a:spcBef>
            </a:pPr>
            <a:r>
              <a:rPr lang="en-US" sz="2400" b="1" dirty="0">
                <a:highlight>
                  <a:srgbClr val="FFFFFF"/>
                </a:highlight>
                <a:latin typeface="Verdana" panose="020B0604030504040204" pitchFamily="34" charset="0"/>
                <a:ea typeface="Verdana" panose="020B0604030504040204" pitchFamily="34" charset="0"/>
              </a:rPr>
              <a:t>Vision Statement 4: </a:t>
            </a:r>
            <a:r>
              <a:rPr lang="en-US" sz="2400" dirty="0">
                <a:highlight>
                  <a:srgbClr val="FFFFFF"/>
                </a:highlight>
                <a:latin typeface="Verdana" panose="020B0604030504040204" pitchFamily="34" charset="0"/>
                <a:ea typeface="Verdana" panose="020B0604030504040204" pitchFamily="34" charset="0"/>
              </a:rPr>
              <a:t>There are seamless mental health services – person </a:t>
            </a:r>
            <a:r>
              <a:rPr lang="en-US" sz="2400" dirty="0" err="1">
                <a:highlight>
                  <a:srgbClr val="FFFFFF"/>
                </a:highlight>
                <a:latin typeface="Verdana" panose="020B0604030504040204" pitchFamily="34" charset="0"/>
                <a:ea typeface="Verdana" panose="020B0604030504040204" pitchFamily="34" charset="0"/>
              </a:rPr>
              <a:t>centred</a:t>
            </a:r>
            <a:r>
              <a:rPr lang="en-US" sz="2400" dirty="0">
                <a:highlight>
                  <a:srgbClr val="FFFFFF"/>
                </a:highlight>
                <a:latin typeface="Verdana" panose="020B0604030504040204" pitchFamily="34" charset="0"/>
                <a:ea typeface="Verdana" panose="020B0604030504040204" pitchFamily="34" charset="0"/>
              </a:rPr>
              <a:t>, needs led and guided to the right support first time, without delay</a:t>
            </a:r>
          </a:p>
          <a:p>
            <a:pPr>
              <a:lnSpc>
                <a:spcPct val="90000"/>
              </a:lnSpc>
              <a:spcBef>
                <a:spcPts val="1000"/>
              </a:spcBef>
            </a:pPr>
            <a:endParaRPr lang="en-US" sz="2400" dirty="0">
              <a:highlight>
                <a:srgbClr val="FFFFFF"/>
              </a:highlight>
              <a:latin typeface="Verdana" panose="020B0604030504040204" pitchFamily="34" charset="0"/>
              <a:ea typeface="Verdana" panose="020B0604030504040204" pitchFamily="34" charset="0"/>
            </a:endParaRPr>
          </a:p>
          <a:p>
            <a:pPr marL="342891" indent="-342891">
              <a:lnSpc>
                <a:spcPct val="90000"/>
              </a:lnSpc>
              <a:spcBef>
                <a:spcPts val="1000"/>
              </a:spcBef>
              <a:buFont typeface="Arial" panose="020B0604020202020204" pitchFamily="34" charset="0"/>
              <a:buChar char="•"/>
            </a:pPr>
            <a:r>
              <a:rPr lang="en-US" sz="2400" dirty="0">
                <a:highlight>
                  <a:srgbClr val="FFFFFF"/>
                </a:highlight>
                <a:latin typeface="Verdana" panose="020B0604030504040204" pitchFamily="34" charset="0"/>
                <a:ea typeface="Verdana" panose="020B0604030504040204" pitchFamily="34" charset="0"/>
              </a:rPr>
              <a:t>Part of a connected system</a:t>
            </a:r>
          </a:p>
          <a:p>
            <a:pPr marL="342891" indent="-342891">
              <a:lnSpc>
                <a:spcPct val="90000"/>
              </a:lnSpc>
              <a:spcBef>
                <a:spcPts val="1000"/>
              </a:spcBef>
              <a:buFont typeface="Arial" panose="020B0604020202020204" pitchFamily="34" charset="0"/>
              <a:buChar char="•"/>
            </a:pPr>
            <a:r>
              <a:rPr lang="en-US" sz="2400" dirty="0">
                <a:highlight>
                  <a:srgbClr val="FFFFFF"/>
                </a:highlight>
                <a:latin typeface="Verdana" panose="020B0604030504040204" pitchFamily="34" charset="0"/>
                <a:ea typeface="Verdana" panose="020B0604030504040204" pitchFamily="34" charset="0"/>
              </a:rPr>
              <a:t>High quality, delivering equitable access, experience and outcomes</a:t>
            </a:r>
          </a:p>
          <a:p>
            <a:pPr>
              <a:lnSpc>
                <a:spcPct val="90000"/>
              </a:lnSpc>
              <a:spcBef>
                <a:spcPts val="1000"/>
              </a:spcBef>
            </a:pPr>
            <a:endParaRPr lang="en-US" sz="1400" dirty="0">
              <a:highlight>
                <a:srgbClr val="FFFFFF"/>
              </a:highlight>
            </a:endParaRPr>
          </a:p>
        </p:txBody>
      </p:sp>
      <p:grpSp>
        <p:nvGrpSpPr>
          <p:cNvPr id="3" name="Google Shape;172;p24">
            <a:extLst>
              <a:ext uri="{FF2B5EF4-FFF2-40B4-BE49-F238E27FC236}">
                <a16:creationId xmlns:a16="http://schemas.microsoft.com/office/drawing/2014/main" id="{A874E741-595C-6DAE-3DBE-CADB7B2AECB4}"/>
              </a:ext>
            </a:extLst>
          </p:cNvPr>
          <p:cNvGrpSpPr/>
          <p:nvPr/>
        </p:nvGrpSpPr>
        <p:grpSpPr>
          <a:xfrm>
            <a:off x="1" y="6426567"/>
            <a:ext cx="12191999" cy="443731"/>
            <a:chOff x="0" y="0"/>
            <a:chExt cx="24383997" cy="887463"/>
          </a:xfrm>
        </p:grpSpPr>
        <p:grpSp>
          <p:nvGrpSpPr>
            <p:cNvPr id="6" name="Google Shape;173;p24">
              <a:extLst>
                <a:ext uri="{FF2B5EF4-FFF2-40B4-BE49-F238E27FC236}">
                  <a16:creationId xmlns:a16="http://schemas.microsoft.com/office/drawing/2014/main" id="{7797082E-05B0-B373-BFC8-7DF247C328AB}"/>
                </a:ext>
              </a:extLst>
            </p:cNvPr>
            <p:cNvGrpSpPr/>
            <p:nvPr/>
          </p:nvGrpSpPr>
          <p:grpSpPr>
            <a:xfrm>
              <a:off x="0" y="0"/>
              <a:ext cx="24383997" cy="887142"/>
              <a:chOff x="0" y="0"/>
              <a:chExt cx="4816592" cy="175238"/>
            </a:xfrm>
          </p:grpSpPr>
          <p:sp>
            <p:nvSpPr>
              <p:cNvPr id="11" name="Google Shape;174;p24">
                <a:extLst>
                  <a:ext uri="{FF2B5EF4-FFF2-40B4-BE49-F238E27FC236}">
                    <a16:creationId xmlns:a16="http://schemas.microsoft.com/office/drawing/2014/main" id="{197633BC-9E27-48A4-0E7A-410C0B8F385D}"/>
                  </a:ext>
                </a:extLst>
              </p:cNvPr>
              <p:cNvSpPr/>
              <p:nvPr/>
            </p:nvSpPr>
            <p:spPr>
              <a:xfrm>
                <a:off x="0" y="0"/>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a:lstStyle/>
              <a:p>
                <a:endParaRPr lang="en-US" sz="2400"/>
              </a:p>
            </p:txBody>
          </p:sp>
          <p:sp>
            <p:nvSpPr>
              <p:cNvPr id="12" name="Google Shape;175;p24">
                <a:extLst>
                  <a:ext uri="{FF2B5EF4-FFF2-40B4-BE49-F238E27FC236}">
                    <a16:creationId xmlns:a16="http://schemas.microsoft.com/office/drawing/2014/main" id="{384FD9E8-AFF7-FCB4-5748-CC7C24A414E9}"/>
                  </a:ext>
                </a:extLst>
              </p:cNvPr>
              <p:cNvSpPr txBox="1"/>
              <p:nvPr/>
            </p:nvSpPr>
            <p:spPr>
              <a:xfrm>
                <a:off x="0" y="9525"/>
                <a:ext cx="4816500" cy="165600"/>
              </a:xfrm>
              <a:prstGeom prst="rect">
                <a:avLst/>
              </a:prstGeom>
              <a:noFill/>
              <a:ln>
                <a:noFill/>
              </a:ln>
            </p:spPr>
            <p:txBody>
              <a:bodyPr spcFirstLastPara="1" wrap="square" lIns="33867" tIns="33867" rIns="33867" bIns="33867" anchor="ctr" anchorCtr="0">
                <a:noAutofit/>
              </a:bodyPr>
              <a:lstStyle/>
              <a:p>
                <a:pPr algn="ctr">
                  <a:lnSpc>
                    <a:spcPct val="106166"/>
                  </a:lnSpc>
                </a:pPr>
                <a:endParaRPr sz="1200">
                  <a:solidFill>
                    <a:schemeClr val="dk1"/>
                  </a:solidFill>
                  <a:latin typeface="Calibri"/>
                  <a:ea typeface="Calibri"/>
                  <a:cs typeface="Calibri"/>
                  <a:sym typeface="Calibri"/>
                </a:endParaRPr>
              </a:p>
            </p:txBody>
          </p:sp>
        </p:grpSp>
        <p:grpSp>
          <p:nvGrpSpPr>
            <p:cNvPr id="7" name="Google Shape;176;p24">
              <a:extLst>
                <a:ext uri="{FF2B5EF4-FFF2-40B4-BE49-F238E27FC236}">
                  <a16:creationId xmlns:a16="http://schemas.microsoft.com/office/drawing/2014/main" id="{FE58A29C-7B26-001C-8747-9E471A7EF7A4}"/>
                </a:ext>
              </a:extLst>
            </p:cNvPr>
            <p:cNvGrpSpPr/>
            <p:nvPr/>
          </p:nvGrpSpPr>
          <p:grpSpPr>
            <a:xfrm>
              <a:off x="0" y="670661"/>
              <a:ext cx="24383997" cy="216802"/>
              <a:chOff x="0" y="0"/>
              <a:chExt cx="4816592" cy="42825"/>
            </a:xfrm>
          </p:grpSpPr>
          <p:sp>
            <p:nvSpPr>
              <p:cNvPr id="9" name="Google Shape;177;p24">
                <a:extLst>
                  <a:ext uri="{FF2B5EF4-FFF2-40B4-BE49-F238E27FC236}">
                    <a16:creationId xmlns:a16="http://schemas.microsoft.com/office/drawing/2014/main" id="{5D58A1D0-02D6-E0D9-A7F5-7458F814D2D7}"/>
                  </a:ext>
                </a:extLst>
              </p:cNvPr>
              <p:cNvSpPr/>
              <p:nvPr/>
            </p:nvSpPr>
            <p:spPr>
              <a:xfrm>
                <a:off x="0" y="0"/>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a:lstStyle/>
              <a:p>
                <a:endParaRPr lang="en-US" sz="2400"/>
              </a:p>
            </p:txBody>
          </p:sp>
          <p:sp>
            <p:nvSpPr>
              <p:cNvPr id="10" name="Google Shape;178;p24">
                <a:extLst>
                  <a:ext uri="{FF2B5EF4-FFF2-40B4-BE49-F238E27FC236}">
                    <a16:creationId xmlns:a16="http://schemas.microsoft.com/office/drawing/2014/main" id="{BF12462B-BF47-CAE7-CB54-C261130EDE69}"/>
                  </a:ext>
                </a:extLst>
              </p:cNvPr>
              <p:cNvSpPr txBox="1"/>
              <p:nvPr/>
            </p:nvSpPr>
            <p:spPr>
              <a:xfrm>
                <a:off x="0" y="9525"/>
                <a:ext cx="4816500" cy="33300"/>
              </a:xfrm>
              <a:prstGeom prst="rect">
                <a:avLst/>
              </a:prstGeom>
              <a:noFill/>
              <a:ln>
                <a:noFill/>
              </a:ln>
            </p:spPr>
            <p:txBody>
              <a:bodyPr spcFirstLastPara="1" wrap="square" lIns="33867" tIns="33867" rIns="33867" bIns="33867" anchor="ctr" anchorCtr="0">
                <a:noAutofit/>
              </a:bodyPr>
              <a:lstStyle/>
              <a:p>
                <a:pPr algn="ctr">
                  <a:lnSpc>
                    <a:spcPct val="106166"/>
                  </a:lnSpc>
                </a:pPr>
                <a:endParaRPr sz="1200">
                  <a:solidFill>
                    <a:schemeClr val="dk1"/>
                  </a:solidFill>
                  <a:latin typeface="Calibri"/>
                  <a:ea typeface="Calibri"/>
                  <a:cs typeface="Calibri"/>
                  <a:sym typeface="Calibri"/>
                </a:endParaRPr>
              </a:p>
            </p:txBody>
          </p:sp>
        </p:grpSp>
      </p:grpSp>
      <p:pic>
        <p:nvPicPr>
          <p:cNvPr id="13" name="Picture 2" descr="welsh government logo :Bridges Self Management">
            <a:extLst>
              <a:ext uri="{FF2B5EF4-FFF2-40B4-BE49-F238E27FC236}">
                <a16:creationId xmlns:a16="http://schemas.microsoft.com/office/drawing/2014/main" id="{A9E864DB-88EC-0121-ECC4-CFB4610DF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7956" y="1"/>
            <a:ext cx="1501081" cy="1501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438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grpSp>
        <p:nvGrpSpPr>
          <p:cNvPr id="113" name="Google Shape;113;p22"/>
          <p:cNvGrpSpPr/>
          <p:nvPr/>
        </p:nvGrpSpPr>
        <p:grpSpPr>
          <a:xfrm>
            <a:off x="2" y="6414429"/>
            <a:ext cx="12191999" cy="443731"/>
            <a:chOff x="0" y="0"/>
            <a:chExt cx="24383997" cy="887463"/>
          </a:xfrm>
        </p:grpSpPr>
        <p:grpSp>
          <p:nvGrpSpPr>
            <p:cNvPr id="114" name="Google Shape;114;p22"/>
            <p:cNvGrpSpPr/>
            <p:nvPr/>
          </p:nvGrpSpPr>
          <p:grpSpPr>
            <a:xfrm>
              <a:off x="0" y="0"/>
              <a:ext cx="24383997" cy="887142"/>
              <a:chOff x="0" y="0"/>
              <a:chExt cx="4816592" cy="175238"/>
            </a:xfrm>
          </p:grpSpPr>
          <p:sp>
            <p:nvSpPr>
              <p:cNvPr id="115" name="Google Shape;115;p22"/>
              <p:cNvSpPr/>
              <p:nvPr/>
            </p:nvSpPr>
            <p:spPr>
              <a:xfrm>
                <a:off x="0" y="0"/>
                <a:ext cx="4816592" cy="175238"/>
              </a:xfrm>
              <a:custGeom>
                <a:avLst/>
                <a:gdLst/>
                <a:ahLst/>
                <a:cxnLst/>
                <a:rect l="l" t="t" r="r" b="b"/>
                <a:pathLst>
                  <a:path w="4816592" h="175238" extrusionOk="0">
                    <a:moveTo>
                      <a:pt x="0" y="0"/>
                    </a:moveTo>
                    <a:lnTo>
                      <a:pt x="4816592" y="0"/>
                    </a:lnTo>
                    <a:lnTo>
                      <a:pt x="4816592" y="175238"/>
                    </a:lnTo>
                    <a:lnTo>
                      <a:pt x="0" y="175238"/>
                    </a:lnTo>
                    <a:close/>
                  </a:path>
                </a:pathLst>
              </a:custGeom>
              <a:solidFill>
                <a:srgbClr val="1B365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116" name="Google Shape;116;p22"/>
              <p:cNvSpPr txBox="1"/>
              <p:nvPr/>
            </p:nvSpPr>
            <p:spPr>
              <a:xfrm>
                <a:off x="0" y="9525"/>
                <a:ext cx="4816500" cy="1656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nvGrpSpPr>
            <p:cNvPr id="117" name="Google Shape;117;p22"/>
            <p:cNvGrpSpPr/>
            <p:nvPr/>
          </p:nvGrpSpPr>
          <p:grpSpPr>
            <a:xfrm>
              <a:off x="0" y="670661"/>
              <a:ext cx="24383997" cy="216802"/>
              <a:chOff x="0" y="0"/>
              <a:chExt cx="4816592" cy="42825"/>
            </a:xfrm>
          </p:grpSpPr>
          <p:sp>
            <p:nvSpPr>
              <p:cNvPr id="118" name="Google Shape;118;p22"/>
              <p:cNvSpPr/>
              <p:nvPr/>
            </p:nvSpPr>
            <p:spPr>
              <a:xfrm>
                <a:off x="0" y="0"/>
                <a:ext cx="4816592" cy="42762"/>
              </a:xfrm>
              <a:custGeom>
                <a:avLst/>
                <a:gdLst/>
                <a:ahLst/>
                <a:cxnLst/>
                <a:rect l="l" t="t" r="r" b="b"/>
                <a:pathLst>
                  <a:path w="4816592" h="42762" extrusionOk="0">
                    <a:moveTo>
                      <a:pt x="0" y="0"/>
                    </a:moveTo>
                    <a:lnTo>
                      <a:pt x="4816592" y="0"/>
                    </a:lnTo>
                    <a:lnTo>
                      <a:pt x="4816592" y="42762"/>
                    </a:lnTo>
                    <a:lnTo>
                      <a:pt x="0" y="42762"/>
                    </a:lnTo>
                    <a:close/>
                  </a:path>
                </a:pathLst>
              </a:custGeom>
              <a:solidFill>
                <a:srgbClr val="0C9BBD"/>
              </a:solidFill>
              <a:ln>
                <a:noFill/>
              </a:ln>
            </p:spPr>
            <p:txBody>
              <a:bodyPr spcFirstLastPara="1" wrap="square" lIns="60967" tIns="30467" rIns="60967" bIns="30467" anchor="t" anchorCtr="0">
                <a:noAutofit/>
              </a:bodyPr>
              <a:lstStyle/>
              <a:p>
                <a:pPr defTabSz="914377"/>
                <a:endParaRPr sz="1200">
                  <a:solidFill>
                    <a:prstClr val="black"/>
                  </a:solidFill>
                  <a:latin typeface="Calibri"/>
                  <a:ea typeface="Calibri"/>
                  <a:cs typeface="Calibri"/>
                  <a:sym typeface="Calibri"/>
                </a:endParaRPr>
              </a:p>
            </p:txBody>
          </p:sp>
          <p:sp>
            <p:nvSpPr>
              <p:cNvPr id="119" name="Google Shape;119;p22"/>
              <p:cNvSpPr txBox="1"/>
              <p:nvPr/>
            </p:nvSpPr>
            <p:spPr>
              <a:xfrm>
                <a:off x="0" y="9525"/>
                <a:ext cx="4816500" cy="33300"/>
              </a:xfrm>
              <a:prstGeom prst="rect">
                <a:avLst/>
              </a:prstGeom>
              <a:noFill/>
              <a:ln>
                <a:noFill/>
              </a:ln>
            </p:spPr>
            <p:txBody>
              <a:bodyPr spcFirstLastPara="1" wrap="square" lIns="33867" tIns="33867" rIns="33867" bIns="33867" anchor="ctr" anchorCtr="0">
                <a:noAutofit/>
              </a:bodyPr>
              <a:lstStyle/>
              <a:p>
                <a:pPr algn="ctr" defTabSz="914377">
                  <a:lnSpc>
                    <a:spcPct val="106166"/>
                  </a:lnSpc>
                </a:pPr>
                <a:endParaRPr sz="1200">
                  <a:solidFill>
                    <a:prstClr val="black"/>
                  </a:solidFill>
                  <a:latin typeface="Calibri"/>
                  <a:ea typeface="Calibri"/>
                  <a:cs typeface="Calibri"/>
                  <a:sym typeface="Calibri"/>
                </a:endParaRPr>
              </a:p>
            </p:txBody>
          </p:sp>
        </p:grpSp>
      </p:grpSp>
      <p:sp>
        <p:nvSpPr>
          <p:cNvPr id="120" name="Google Shape;120;p22"/>
          <p:cNvSpPr txBox="1"/>
          <p:nvPr/>
        </p:nvSpPr>
        <p:spPr>
          <a:xfrm>
            <a:off x="685685" y="519574"/>
            <a:ext cx="10820400" cy="1291187"/>
          </a:xfrm>
          <a:prstGeom prst="rect">
            <a:avLst/>
          </a:prstGeom>
          <a:noFill/>
          <a:ln>
            <a:noFill/>
          </a:ln>
        </p:spPr>
        <p:txBody>
          <a:bodyPr spcFirstLastPara="1" wrap="square" lIns="0" tIns="0" rIns="0" bIns="0" anchor="t" anchorCtr="0">
            <a:spAutoFit/>
          </a:bodyPr>
          <a:lstStyle/>
          <a:p>
            <a:pPr defTabSz="914377">
              <a:lnSpc>
                <a:spcPct val="108772"/>
              </a:lnSpc>
            </a:pPr>
            <a:r>
              <a:rPr lang="en-GB" sz="2800" b="1" dirty="0">
                <a:latin typeface="Verdana"/>
                <a:ea typeface="Verdana"/>
              </a:rPr>
              <a:t>The Challenge</a:t>
            </a:r>
            <a:endParaRPr lang="en-US" sz="2800" b="1" dirty="0">
              <a:latin typeface="Verdana"/>
              <a:ea typeface="Verdana"/>
            </a:endParaRPr>
          </a:p>
          <a:p>
            <a:pPr defTabSz="914377">
              <a:lnSpc>
                <a:spcPct val="92321"/>
              </a:lnSpc>
            </a:pPr>
            <a:endParaRPr sz="2933" b="1" dirty="0">
              <a:solidFill>
                <a:srgbClr val="1B365D"/>
              </a:solidFill>
            </a:endParaRPr>
          </a:p>
          <a:p>
            <a:pPr defTabSz="914377">
              <a:lnSpc>
                <a:spcPct val="110027"/>
              </a:lnSpc>
            </a:pPr>
            <a:endParaRPr sz="2400" dirty="0">
              <a:solidFill>
                <a:srgbClr val="1B365D"/>
              </a:solidFill>
            </a:endParaRPr>
          </a:p>
        </p:txBody>
      </p:sp>
      <p:grpSp>
        <p:nvGrpSpPr>
          <p:cNvPr id="121" name="Google Shape;121;p22"/>
          <p:cNvGrpSpPr/>
          <p:nvPr/>
        </p:nvGrpSpPr>
        <p:grpSpPr>
          <a:xfrm>
            <a:off x="939816" y="1712085"/>
            <a:ext cx="5833285" cy="3753848"/>
            <a:chOff x="6227" y="542624"/>
            <a:chExt cx="8749928" cy="5630772"/>
          </a:xfrm>
        </p:grpSpPr>
        <p:sp>
          <p:nvSpPr>
            <p:cNvPr id="122" name="Google Shape;122;p22"/>
            <p:cNvSpPr/>
            <p:nvPr/>
          </p:nvSpPr>
          <p:spPr>
            <a:xfrm>
              <a:off x="2470881" y="1263193"/>
              <a:ext cx="556800" cy="9150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23" name="Google Shape;123;p22"/>
            <p:cNvSpPr txBox="1"/>
            <p:nvPr/>
          </p:nvSpPr>
          <p:spPr>
            <a:xfrm>
              <a:off x="2734638" y="1305975"/>
              <a:ext cx="29400" cy="6000"/>
            </a:xfrm>
            <a:prstGeom prst="rect">
              <a:avLst/>
            </a:prstGeom>
            <a:noFill/>
            <a:ln>
              <a:noFill/>
            </a:ln>
          </p:spPr>
          <p:txBody>
            <a:bodyPr spcFirstLastPara="1" wrap="square" lIns="8467" tIns="0" rIns="8467" bIns="0" anchor="ctr" anchorCtr="0">
              <a:noAutofit/>
            </a:bodyPr>
            <a:lstStyle/>
            <a:p>
              <a:pPr algn="ctr" defTabSz="914377">
                <a:lnSpc>
                  <a:spcPct val="90000"/>
                </a:lnSpc>
                <a:buClr>
                  <a:prstClr val="black"/>
                </a:buClr>
                <a:buSzPts val="300"/>
              </a:pPr>
              <a:endParaRPr sz="400">
                <a:solidFill>
                  <a:prstClr val="black"/>
                </a:solidFill>
                <a:latin typeface="Calibri"/>
                <a:ea typeface="Calibri"/>
                <a:cs typeface="Calibri"/>
                <a:sym typeface="Calibri"/>
              </a:endParaRPr>
            </a:p>
          </p:txBody>
        </p:sp>
        <p:sp>
          <p:nvSpPr>
            <p:cNvPr id="124" name="Google Shape;124;p22"/>
            <p:cNvSpPr/>
            <p:nvPr/>
          </p:nvSpPr>
          <p:spPr>
            <a:xfrm>
              <a:off x="6227" y="542624"/>
              <a:ext cx="2466600" cy="1532700"/>
            </a:xfrm>
            <a:prstGeom prst="rect">
              <a:avLst/>
            </a:prstGeom>
            <a:solidFill>
              <a:schemeClr val="accent4"/>
            </a:soli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25" name="Google Shape;125;p22"/>
            <p:cNvSpPr txBox="1"/>
            <p:nvPr/>
          </p:nvSpPr>
          <p:spPr>
            <a:xfrm>
              <a:off x="6227" y="542624"/>
              <a:ext cx="2466600" cy="1532700"/>
            </a:xfrm>
            <a:prstGeom prst="rect">
              <a:avLst/>
            </a:prstGeom>
            <a:solidFill>
              <a:schemeClr val="accent2"/>
            </a:solidFill>
            <a:ln>
              <a:noFill/>
            </a:ln>
          </p:spPr>
          <p:txBody>
            <a:bodyPr spcFirstLastPara="1" wrap="square" lIns="83433" tIns="87600" rIns="83433" bIns="87600" anchor="ctr" anchorCtr="0">
              <a:noAutofit/>
            </a:bodyPr>
            <a:lstStyle/>
            <a:p>
              <a:pPr algn="ctr" defTabSz="914377">
                <a:lnSpc>
                  <a:spcPct val="90000"/>
                </a:lnSpc>
                <a:buClr>
                  <a:prstClr val="white"/>
                </a:buClr>
                <a:buSzPts val="600"/>
              </a:pPr>
              <a:r>
                <a:rPr lang="en-GB" sz="1333" b="1">
                  <a:solidFill>
                    <a:prstClr val="white"/>
                  </a:solidFill>
                  <a:latin typeface="Arial" panose="020B0604020202020204" pitchFamily="34" charset="0"/>
                  <a:ea typeface="Calibri"/>
                  <a:cs typeface="Arial" panose="020B0604020202020204" pitchFamily="34" charset="0"/>
                  <a:sym typeface="Calibri"/>
                </a:rPr>
                <a:t>HELP SEEKING IS INCREASING</a:t>
              </a:r>
              <a:endParaRPr sz="1467">
                <a:solidFill>
                  <a:prstClr val="black"/>
                </a:solidFill>
                <a:latin typeface="Arial" panose="020B0604020202020204" pitchFamily="34" charset="0"/>
                <a:cs typeface="Arial" panose="020B0604020202020204" pitchFamily="34" charset="0"/>
              </a:endParaRPr>
            </a:p>
            <a:p>
              <a:pPr algn="ctr" defTabSz="914377">
                <a:lnSpc>
                  <a:spcPct val="90000"/>
                </a:lnSpc>
                <a:spcBef>
                  <a:spcPts val="267"/>
                </a:spcBef>
                <a:buClr>
                  <a:prstClr val="white"/>
                </a:buClr>
                <a:buSzPts val="600"/>
              </a:pPr>
              <a:r>
                <a:rPr lang="en-GB" sz="1333" b="1">
                  <a:solidFill>
                    <a:prstClr val="white"/>
                  </a:solidFill>
                  <a:latin typeface="Arial" panose="020B0604020202020204" pitchFamily="34" charset="0"/>
                  <a:ea typeface="Calibri"/>
                  <a:cs typeface="Arial" panose="020B0604020202020204" pitchFamily="34" charset="0"/>
                  <a:sym typeface="Calibri"/>
                </a:rPr>
                <a:t>NEW PRESENTATIONS</a:t>
              </a:r>
              <a:endParaRPr sz="1333" b="1">
                <a:solidFill>
                  <a:prstClr val="white"/>
                </a:solidFill>
                <a:latin typeface="Arial" panose="020B0604020202020204" pitchFamily="34" charset="0"/>
                <a:ea typeface="Calibri"/>
                <a:cs typeface="Arial" panose="020B0604020202020204" pitchFamily="34" charset="0"/>
                <a:sym typeface="Calibri"/>
              </a:endParaRPr>
            </a:p>
          </p:txBody>
        </p:sp>
        <p:sp>
          <p:nvSpPr>
            <p:cNvPr id="126" name="Google Shape;126;p22"/>
            <p:cNvSpPr/>
            <p:nvPr/>
          </p:nvSpPr>
          <p:spPr>
            <a:xfrm>
              <a:off x="5612667" y="1263193"/>
              <a:ext cx="556800" cy="9150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27" name="Google Shape;127;p22"/>
            <p:cNvSpPr txBox="1"/>
            <p:nvPr/>
          </p:nvSpPr>
          <p:spPr>
            <a:xfrm>
              <a:off x="5876424" y="1305975"/>
              <a:ext cx="29400" cy="6000"/>
            </a:xfrm>
            <a:prstGeom prst="rect">
              <a:avLst/>
            </a:prstGeom>
            <a:noFill/>
            <a:ln>
              <a:noFill/>
            </a:ln>
          </p:spPr>
          <p:txBody>
            <a:bodyPr spcFirstLastPara="1" wrap="square" lIns="8467" tIns="0" rIns="8467" bIns="0" anchor="ctr" anchorCtr="0">
              <a:noAutofit/>
            </a:bodyPr>
            <a:lstStyle/>
            <a:p>
              <a:pPr algn="ctr" defTabSz="914377">
                <a:lnSpc>
                  <a:spcPct val="90000"/>
                </a:lnSpc>
                <a:buClr>
                  <a:prstClr val="black"/>
                </a:buClr>
                <a:buSzPts val="300"/>
              </a:pPr>
              <a:endParaRPr sz="400">
                <a:solidFill>
                  <a:prstClr val="black"/>
                </a:solidFill>
                <a:latin typeface="Calibri"/>
                <a:ea typeface="Calibri"/>
                <a:cs typeface="Calibri"/>
                <a:sym typeface="Calibri"/>
              </a:endParaRPr>
            </a:p>
          </p:txBody>
        </p:sp>
        <p:sp>
          <p:nvSpPr>
            <p:cNvPr id="128" name="Google Shape;128;p22"/>
            <p:cNvSpPr/>
            <p:nvPr/>
          </p:nvSpPr>
          <p:spPr>
            <a:xfrm>
              <a:off x="3060170" y="542624"/>
              <a:ext cx="2554200" cy="1532700"/>
            </a:xfrm>
            <a:prstGeom prst="rect">
              <a:avLst/>
            </a:prstGeom>
            <a:solidFill>
              <a:schemeClr val="accent4"/>
            </a:soli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29" name="Google Shape;129;p22"/>
            <p:cNvSpPr txBox="1"/>
            <p:nvPr/>
          </p:nvSpPr>
          <p:spPr>
            <a:xfrm>
              <a:off x="3060170" y="542624"/>
              <a:ext cx="2554200" cy="1532700"/>
            </a:xfrm>
            <a:prstGeom prst="rect">
              <a:avLst/>
            </a:prstGeom>
            <a:solidFill>
              <a:schemeClr val="accent2"/>
            </a:solidFill>
            <a:ln>
              <a:noFill/>
            </a:ln>
          </p:spPr>
          <p:txBody>
            <a:bodyPr spcFirstLastPara="1" wrap="square" lIns="83433" tIns="87600" rIns="83433" bIns="87600" anchor="ctr" anchorCtr="0">
              <a:noAutofit/>
            </a:bodyPr>
            <a:lstStyle/>
            <a:p>
              <a:pPr algn="ctr" defTabSz="914377">
                <a:lnSpc>
                  <a:spcPct val="90000"/>
                </a:lnSpc>
                <a:buClr>
                  <a:prstClr val="white"/>
                </a:buClr>
                <a:buSzPts val="1200"/>
              </a:pPr>
              <a:r>
                <a:rPr lang="en-GB" sz="1600" b="1" dirty="0">
                  <a:solidFill>
                    <a:prstClr val="white"/>
                  </a:solidFill>
                  <a:latin typeface="Arial" panose="020B0604020202020204" pitchFamily="34" charset="0"/>
                  <a:ea typeface="Calibri"/>
                  <a:cs typeface="Arial" panose="020B0604020202020204" pitchFamily="34" charset="0"/>
                  <a:sym typeface="Calibri"/>
                </a:rPr>
                <a:t>DEMAND FOR SERVICES OUTSTRIPS SUPPLY</a:t>
              </a:r>
              <a:endParaRPr sz="1600" b="1" dirty="0">
                <a:solidFill>
                  <a:prstClr val="white"/>
                </a:solidFill>
                <a:latin typeface="Arial" panose="020B0604020202020204" pitchFamily="34" charset="0"/>
                <a:ea typeface="Calibri"/>
                <a:cs typeface="Arial" panose="020B0604020202020204" pitchFamily="34" charset="0"/>
                <a:sym typeface="Calibri"/>
              </a:endParaRPr>
            </a:p>
          </p:txBody>
        </p:sp>
        <p:sp>
          <p:nvSpPr>
            <p:cNvPr id="130" name="Google Shape;130;p22"/>
            <p:cNvSpPr/>
            <p:nvPr/>
          </p:nvSpPr>
          <p:spPr>
            <a:xfrm>
              <a:off x="1283375" y="2073402"/>
              <a:ext cx="6195600" cy="556800"/>
            </a:xfrm>
            <a:custGeom>
              <a:avLst/>
              <a:gdLst/>
              <a:ahLst/>
              <a:cxnLst/>
              <a:rect l="l" t="t" r="r" b="b"/>
              <a:pathLst>
                <a:path w="120000" h="120000" extrusionOk="0">
                  <a:moveTo>
                    <a:pt x="120000" y="0"/>
                  </a:moveTo>
                  <a:lnTo>
                    <a:pt x="120000" y="63685"/>
                  </a:lnTo>
                  <a:lnTo>
                    <a:pt x="0" y="63685"/>
                  </a:lnTo>
                  <a:lnTo>
                    <a:pt x="0" y="120000"/>
                  </a:lnTo>
                </a:path>
              </a:pathLst>
            </a:custGeom>
            <a:noFill/>
            <a:ln w="9525" cap="flat" cmpd="sng">
              <a:solidFill>
                <a:schemeClr val="accent3"/>
              </a:solidFill>
              <a:prstDash val="solid"/>
              <a:round/>
              <a:headEnd type="none" w="sm" len="sm"/>
              <a:tailEnd type="stealth" w="med" len="med"/>
            </a:ln>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31" name="Google Shape;131;p22"/>
            <p:cNvSpPr txBox="1"/>
            <p:nvPr/>
          </p:nvSpPr>
          <p:spPr>
            <a:xfrm>
              <a:off x="4225652" y="2348909"/>
              <a:ext cx="311100" cy="6000"/>
            </a:xfrm>
            <a:prstGeom prst="rect">
              <a:avLst/>
            </a:prstGeom>
            <a:noFill/>
            <a:ln>
              <a:noFill/>
            </a:ln>
          </p:spPr>
          <p:txBody>
            <a:bodyPr spcFirstLastPara="1" wrap="square" lIns="8467" tIns="0" rIns="8467" bIns="0" anchor="ctr" anchorCtr="0">
              <a:noAutofit/>
            </a:bodyPr>
            <a:lstStyle/>
            <a:p>
              <a:pPr algn="ctr" defTabSz="914377">
                <a:lnSpc>
                  <a:spcPct val="90000"/>
                </a:lnSpc>
                <a:buClr>
                  <a:prstClr val="black"/>
                </a:buClr>
                <a:buSzPts val="300"/>
              </a:pPr>
              <a:endParaRPr sz="400">
                <a:solidFill>
                  <a:prstClr val="black"/>
                </a:solidFill>
                <a:latin typeface="Calibri"/>
                <a:ea typeface="Calibri"/>
                <a:cs typeface="Calibri"/>
                <a:sym typeface="Calibri"/>
              </a:endParaRPr>
            </a:p>
          </p:txBody>
        </p:sp>
        <p:sp>
          <p:nvSpPr>
            <p:cNvPr id="132" name="Google Shape;132;p22"/>
            <p:cNvSpPr/>
            <p:nvPr/>
          </p:nvSpPr>
          <p:spPr>
            <a:xfrm>
              <a:off x="6201955" y="542624"/>
              <a:ext cx="2554200" cy="1532700"/>
            </a:xfrm>
            <a:prstGeom prst="rect">
              <a:avLst/>
            </a:prstGeom>
            <a:solidFill>
              <a:schemeClr val="dk2"/>
            </a:soli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33" name="Google Shape;133;p22"/>
            <p:cNvSpPr txBox="1"/>
            <p:nvPr/>
          </p:nvSpPr>
          <p:spPr>
            <a:xfrm>
              <a:off x="6201955" y="542624"/>
              <a:ext cx="2554200" cy="1532700"/>
            </a:xfrm>
            <a:prstGeom prst="rect">
              <a:avLst/>
            </a:prstGeom>
            <a:noFill/>
            <a:ln>
              <a:noFill/>
            </a:ln>
          </p:spPr>
          <p:txBody>
            <a:bodyPr spcFirstLastPara="1" wrap="square" lIns="83433" tIns="87600" rIns="83433" bIns="87600" anchor="ctr" anchorCtr="0">
              <a:noAutofit/>
            </a:bodyPr>
            <a:lstStyle/>
            <a:p>
              <a:pPr algn="ctr" defTabSz="914377">
                <a:lnSpc>
                  <a:spcPct val="90000"/>
                </a:lnSpc>
                <a:buClr>
                  <a:prstClr val="white"/>
                </a:buClr>
                <a:buSzPts val="1200"/>
              </a:pPr>
              <a:r>
                <a:rPr lang="en-GB" sz="1600" b="1">
                  <a:solidFill>
                    <a:prstClr val="white"/>
                  </a:solidFill>
                  <a:latin typeface="Arial" panose="020B0604020202020204" pitchFamily="34" charset="0"/>
                  <a:ea typeface="Calibri"/>
                  <a:cs typeface="Arial" panose="020B0604020202020204" pitchFamily="34" charset="0"/>
                  <a:sym typeface="Calibri"/>
                </a:rPr>
                <a:t>WORKFORCE IS A SIGNIFICANT CHALLENGE</a:t>
              </a:r>
              <a:endParaRPr sz="1600" b="1">
                <a:solidFill>
                  <a:prstClr val="white"/>
                </a:solidFill>
                <a:latin typeface="Arial" panose="020B0604020202020204" pitchFamily="34" charset="0"/>
                <a:ea typeface="Calibri"/>
                <a:cs typeface="Arial" panose="020B0604020202020204" pitchFamily="34" charset="0"/>
                <a:sym typeface="Calibri"/>
              </a:endParaRPr>
            </a:p>
          </p:txBody>
        </p:sp>
        <p:sp>
          <p:nvSpPr>
            <p:cNvPr id="134" name="Google Shape;134;p22"/>
            <p:cNvSpPr/>
            <p:nvPr/>
          </p:nvSpPr>
          <p:spPr>
            <a:xfrm>
              <a:off x="2558724" y="3383260"/>
              <a:ext cx="556800" cy="9150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35" name="Google Shape;135;p22"/>
            <p:cNvSpPr txBox="1"/>
            <p:nvPr/>
          </p:nvSpPr>
          <p:spPr>
            <a:xfrm>
              <a:off x="2822481" y="3426042"/>
              <a:ext cx="29400" cy="6000"/>
            </a:xfrm>
            <a:prstGeom prst="rect">
              <a:avLst/>
            </a:prstGeom>
            <a:noFill/>
            <a:ln>
              <a:noFill/>
            </a:ln>
          </p:spPr>
          <p:txBody>
            <a:bodyPr spcFirstLastPara="1" wrap="square" lIns="8467" tIns="0" rIns="8467" bIns="0" anchor="ctr" anchorCtr="0">
              <a:noAutofit/>
            </a:bodyPr>
            <a:lstStyle/>
            <a:p>
              <a:pPr algn="ctr" defTabSz="914377">
                <a:lnSpc>
                  <a:spcPct val="90000"/>
                </a:lnSpc>
                <a:buClr>
                  <a:prstClr val="black"/>
                </a:buClr>
                <a:buSzPts val="300"/>
              </a:pPr>
              <a:endParaRPr sz="400">
                <a:solidFill>
                  <a:prstClr val="black"/>
                </a:solidFill>
                <a:latin typeface="Calibri"/>
                <a:ea typeface="Calibri"/>
                <a:cs typeface="Calibri"/>
                <a:sym typeface="Calibri"/>
              </a:endParaRPr>
            </a:p>
          </p:txBody>
        </p:sp>
        <p:sp>
          <p:nvSpPr>
            <p:cNvPr id="136" name="Google Shape;136;p22"/>
            <p:cNvSpPr/>
            <p:nvPr/>
          </p:nvSpPr>
          <p:spPr>
            <a:xfrm>
              <a:off x="6227" y="2662690"/>
              <a:ext cx="2554200" cy="1532700"/>
            </a:xfrm>
            <a:prstGeom prst="rect">
              <a:avLst/>
            </a:prstGeom>
            <a:solidFill>
              <a:schemeClr val="dk2"/>
            </a:soli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37" name="Google Shape;137;p22"/>
            <p:cNvSpPr txBox="1"/>
            <p:nvPr/>
          </p:nvSpPr>
          <p:spPr>
            <a:xfrm>
              <a:off x="6227" y="2662690"/>
              <a:ext cx="2554200" cy="1532700"/>
            </a:xfrm>
            <a:prstGeom prst="rect">
              <a:avLst/>
            </a:prstGeom>
            <a:noFill/>
            <a:ln>
              <a:noFill/>
            </a:ln>
          </p:spPr>
          <p:txBody>
            <a:bodyPr spcFirstLastPara="1" wrap="square" lIns="83433" tIns="87600" rIns="83433" bIns="87600" anchor="ctr" anchorCtr="0">
              <a:noAutofit/>
            </a:bodyPr>
            <a:lstStyle/>
            <a:p>
              <a:pPr algn="ctr" defTabSz="914377">
                <a:lnSpc>
                  <a:spcPct val="90000"/>
                </a:lnSpc>
                <a:buClr>
                  <a:prstClr val="white"/>
                </a:buClr>
                <a:buSzPts val="1200"/>
              </a:pPr>
              <a:r>
                <a:rPr lang="en-GB" sz="1600" b="1">
                  <a:solidFill>
                    <a:prstClr val="white"/>
                  </a:solidFill>
                  <a:latin typeface="Arial" panose="020B0604020202020204" pitchFamily="34" charset="0"/>
                  <a:ea typeface="Calibri"/>
                  <a:cs typeface="Arial" panose="020B0604020202020204" pitchFamily="34" charset="0"/>
                  <a:sym typeface="Calibri"/>
                </a:rPr>
                <a:t>LITTLE NEW FUNDING AVAILABLE</a:t>
              </a:r>
              <a:endParaRPr sz="1600" b="1">
                <a:solidFill>
                  <a:prstClr val="white"/>
                </a:solidFill>
                <a:latin typeface="Arial" panose="020B0604020202020204" pitchFamily="34" charset="0"/>
                <a:ea typeface="Calibri"/>
                <a:cs typeface="Arial" panose="020B0604020202020204" pitchFamily="34" charset="0"/>
                <a:sym typeface="Calibri"/>
              </a:endParaRPr>
            </a:p>
          </p:txBody>
        </p:sp>
        <p:sp>
          <p:nvSpPr>
            <p:cNvPr id="138" name="Google Shape;138;p22"/>
            <p:cNvSpPr/>
            <p:nvPr/>
          </p:nvSpPr>
          <p:spPr>
            <a:xfrm>
              <a:off x="5700509" y="3318858"/>
              <a:ext cx="313500" cy="91500"/>
            </a:xfrm>
            <a:custGeom>
              <a:avLst/>
              <a:gdLst/>
              <a:ahLst/>
              <a:cxnLst/>
              <a:rect l="l" t="t" r="r" b="b"/>
              <a:pathLst>
                <a:path w="120000" h="120000" extrusionOk="0">
                  <a:moveTo>
                    <a:pt x="0" y="144516"/>
                  </a:moveTo>
                  <a:lnTo>
                    <a:pt x="66546" y="144516"/>
                  </a:lnTo>
                  <a:lnTo>
                    <a:pt x="66546" y="60000"/>
                  </a:ln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39" name="Google Shape;139;p22"/>
            <p:cNvSpPr txBox="1"/>
            <p:nvPr/>
          </p:nvSpPr>
          <p:spPr>
            <a:xfrm>
              <a:off x="5848490" y="3361641"/>
              <a:ext cx="17400" cy="6000"/>
            </a:xfrm>
            <a:prstGeom prst="rect">
              <a:avLst/>
            </a:prstGeom>
            <a:noFill/>
            <a:ln>
              <a:noFill/>
            </a:ln>
          </p:spPr>
          <p:txBody>
            <a:bodyPr spcFirstLastPara="1" wrap="square" lIns="8467" tIns="0" rIns="8467" bIns="0" anchor="ctr" anchorCtr="0">
              <a:noAutofit/>
            </a:bodyPr>
            <a:lstStyle/>
            <a:p>
              <a:pPr algn="ctr" defTabSz="914377">
                <a:lnSpc>
                  <a:spcPct val="90000"/>
                </a:lnSpc>
                <a:buClr>
                  <a:prstClr val="black"/>
                </a:buClr>
                <a:buSzPts val="300"/>
              </a:pPr>
              <a:endParaRPr sz="400">
                <a:solidFill>
                  <a:prstClr val="black"/>
                </a:solidFill>
                <a:latin typeface="Calibri"/>
                <a:ea typeface="Calibri"/>
                <a:cs typeface="Calibri"/>
                <a:sym typeface="Calibri"/>
              </a:endParaRPr>
            </a:p>
          </p:txBody>
        </p:sp>
        <p:sp>
          <p:nvSpPr>
            <p:cNvPr id="140" name="Google Shape;140;p22"/>
            <p:cNvSpPr/>
            <p:nvPr/>
          </p:nvSpPr>
          <p:spPr>
            <a:xfrm>
              <a:off x="3148012" y="2662690"/>
              <a:ext cx="2554200" cy="1532700"/>
            </a:xfrm>
            <a:prstGeom prst="rect">
              <a:avLst/>
            </a:prstGeom>
            <a:solidFill>
              <a:schemeClr val="dk2"/>
            </a:soli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41" name="Google Shape;141;p22"/>
            <p:cNvSpPr txBox="1"/>
            <p:nvPr/>
          </p:nvSpPr>
          <p:spPr>
            <a:xfrm>
              <a:off x="3148012" y="2662690"/>
              <a:ext cx="2554200" cy="1532700"/>
            </a:xfrm>
            <a:prstGeom prst="rect">
              <a:avLst/>
            </a:prstGeom>
            <a:noFill/>
            <a:ln>
              <a:noFill/>
            </a:ln>
          </p:spPr>
          <p:txBody>
            <a:bodyPr spcFirstLastPara="1" wrap="square" lIns="83433" tIns="87600" rIns="83433" bIns="87600" anchor="ctr" anchorCtr="0">
              <a:noAutofit/>
            </a:bodyPr>
            <a:lstStyle/>
            <a:p>
              <a:pPr algn="ctr" defTabSz="914377">
                <a:lnSpc>
                  <a:spcPct val="90000"/>
                </a:lnSpc>
                <a:buClr>
                  <a:prstClr val="white"/>
                </a:buClr>
                <a:buSzPts val="1200"/>
              </a:pPr>
              <a:r>
                <a:rPr lang="en-GB" sz="1600" b="1">
                  <a:solidFill>
                    <a:prstClr val="white"/>
                  </a:solidFill>
                  <a:latin typeface="Arial" panose="020B0604020202020204" pitchFamily="34" charset="0"/>
                  <a:ea typeface="Calibri"/>
                  <a:cs typeface="Arial" panose="020B0604020202020204" pitchFamily="34" charset="0"/>
                  <a:sym typeface="Calibri"/>
                </a:rPr>
                <a:t>ACCESS IS A SIGNIFICANT CHALLENGE</a:t>
              </a:r>
              <a:endParaRPr sz="1600" b="1">
                <a:solidFill>
                  <a:prstClr val="white"/>
                </a:solidFill>
                <a:latin typeface="Arial" panose="020B0604020202020204" pitchFamily="34" charset="0"/>
                <a:ea typeface="Calibri"/>
                <a:cs typeface="Arial" panose="020B0604020202020204" pitchFamily="34" charset="0"/>
                <a:sym typeface="Calibri"/>
              </a:endParaRPr>
            </a:p>
          </p:txBody>
        </p:sp>
        <p:sp>
          <p:nvSpPr>
            <p:cNvPr id="142" name="Google Shape;142;p22"/>
            <p:cNvSpPr/>
            <p:nvPr/>
          </p:nvSpPr>
          <p:spPr>
            <a:xfrm>
              <a:off x="4425161" y="4095006"/>
              <a:ext cx="2898300" cy="729300"/>
            </a:xfrm>
            <a:custGeom>
              <a:avLst/>
              <a:gdLst/>
              <a:ahLst/>
              <a:cxnLst/>
              <a:rect l="l" t="t" r="r" b="b"/>
              <a:pathLst>
                <a:path w="120000" h="120000" extrusionOk="0">
                  <a:moveTo>
                    <a:pt x="120000" y="0"/>
                  </a:moveTo>
                  <a:lnTo>
                    <a:pt x="120000" y="62814"/>
                  </a:lnTo>
                  <a:lnTo>
                    <a:pt x="0" y="62814"/>
                  </a:lnTo>
                  <a:lnTo>
                    <a:pt x="0" y="120000"/>
                  </a:lnTo>
                </a:path>
              </a:pathLst>
            </a:custGeom>
            <a:noFill/>
            <a:ln w="9525" cap="flat" cmpd="sng">
              <a:solidFill>
                <a:schemeClr val="accent3"/>
              </a:solidFill>
              <a:prstDash val="solid"/>
              <a:round/>
              <a:headEnd type="none" w="sm" len="sm"/>
              <a:tailEnd type="stealth" w="med" len="med"/>
            </a:ln>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43" name="Google Shape;143;p22"/>
            <p:cNvSpPr txBox="1"/>
            <p:nvPr/>
          </p:nvSpPr>
          <p:spPr>
            <a:xfrm>
              <a:off x="5799433" y="4456714"/>
              <a:ext cx="149700" cy="6000"/>
            </a:xfrm>
            <a:prstGeom prst="rect">
              <a:avLst/>
            </a:prstGeom>
            <a:noFill/>
            <a:ln>
              <a:noFill/>
            </a:ln>
          </p:spPr>
          <p:txBody>
            <a:bodyPr spcFirstLastPara="1" wrap="square" lIns="8467" tIns="0" rIns="8467" bIns="0" anchor="ctr" anchorCtr="0">
              <a:noAutofit/>
            </a:bodyPr>
            <a:lstStyle/>
            <a:p>
              <a:pPr algn="ctr" defTabSz="914377">
                <a:lnSpc>
                  <a:spcPct val="90000"/>
                </a:lnSpc>
                <a:buClr>
                  <a:prstClr val="black"/>
                </a:buClr>
                <a:buSzPts val="300"/>
              </a:pPr>
              <a:endParaRPr sz="400">
                <a:solidFill>
                  <a:prstClr val="black"/>
                </a:solidFill>
                <a:latin typeface="Calibri"/>
                <a:ea typeface="Calibri"/>
                <a:cs typeface="Calibri"/>
                <a:sym typeface="Calibri"/>
              </a:endParaRPr>
            </a:p>
          </p:txBody>
        </p:sp>
        <p:sp>
          <p:nvSpPr>
            <p:cNvPr id="144" name="Google Shape;144;p22"/>
            <p:cNvSpPr/>
            <p:nvPr/>
          </p:nvSpPr>
          <p:spPr>
            <a:xfrm>
              <a:off x="6046373" y="2632350"/>
              <a:ext cx="2554200" cy="1464600"/>
            </a:xfrm>
            <a:prstGeom prst="rect">
              <a:avLst/>
            </a:prstGeom>
            <a:gradFill>
              <a:gsLst>
                <a:gs pos="0">
                  <a:schemeClr val="dk2"/>
                </a:gs>
                <a:gs pos="100000">
                  <a:schemeClr val="dk2"/>
                </a:gs>
              </a:gsLst>
              <a:lin ang="16200038" scaled="0"/>
            </a:gra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45" name="Google Shape;145;p22"/>
            <p:cNvSpPr txBox="1"/>
            <p:nvPr/>
          </p:nvSpPr>
          <p:spPr>
            <a:xfrm>
              <a:off x="6046373" y="2632350"/>
              <a:ext cx="2554200" cy="1464600"/>
            </a:xfrm>
            <a:prstGeom prst="rect">
              <a:avLst/>
            </a:prstGeom>
            <a:noFill/>
            <a:ln>
              <a:noFill/>
            </a:ln>
          </p:spPr>
          <p:txBody>
            <a:bodyPr spcFirstLastPara="1" wrap="square" lIns="83433" tIns="87600" rIns="83433" bIns="87600" anchor="ctr" anchorCtr="0">
              <a:noAutofit/>
            </a:bodyPr>
            <a:lstStyle/>
            <a:p>
              <a:pPr algn="ctr" defTabSz="914377">
                <a:lnSpc>
                  <a:spcPct val="90000"/>
                </a:lnSpc>
                <a:buClr>
                  <a:prstClr val="white"/>
                </a:buClr>
                <a:buSzPts val="1200"/>
              </a:pPr>
              <a:r>
                <a:rPr lang="en-GB" sz="1600" b="1">
                  <a:solidFill>
                    <a:prstClr val="white"/>
                  </a:solidFill>
                  <a:latin typeface="Arial" panose="020B0604020202020204" pitchFamily="34" charset="0"/>
                  <a:ea typeface="Calibri"/>
                  <a:cs typeface="Arial" panose="020B0604020202020204" pitchFamily="34" charset="0"/>
                  <a:sym typeface="Calibri"/>
                </a:rPr>
                <a:t>LITTLE INVESTMENT IN ESTATE OR DIGITAL</a:t>
              </a:r>
              <a:endParaRPr sz="933">
                <a:solidFill>
                  <a:prstClr val="black"/>
                </a:solidFill>
                <a:latin typeface="Arial" panose="020B0604020202020204" pitchFamily="34" charset="0"/>
                <a:cs typeface="Arial" panose="020B0604020202020204" pitchFamily="34" charset="0"/>
              </a:endParaRPr>
            </a:p>
          </p:txBody>
        </p:sp>
        <p:sp>
          <p:nvSpPr>
            <p:cNvPr id="146" name="Google Shape;146;p22"/>
            <p:cNvSpPr/>
            <p:nvPr/>
          </p:nvSpPr>
          <p:spPr>
            <a:xfrm>
              <a:off x="3148012" y="4856696"/>
              <a:ext cx="2554200" cy="1316700"/>
            </a:xfrm>
            <a:prstGeom prst="rect">
              <a:avLst/>
            </a:prstGeom>
            <a:solidFill>
              <a:srgbClr val="7030A0"/>
            </a:solidFill>
            <a:ln>
              <a:noFill/>
            </a:ln>
            <a:effectLst>
              <a:outerShdw blurRad="40000" dist="23000" dir="5400000" rotWithShape="0">
                <a:srgbClr val="000000">
                  <a:alpha val="34900"/>
                </a:srgbClr>
              </a:outerShdw>
            </a:effectLst>
          </p:spPr>
          <p:txBody>
            <a:bodyPr spcFirstLastPara="1" wrap="square" lIns="60967" tIns="60967" rIns="60967" bIns="60967" anchor="ctr" anchorCtr="0">
              <a:noAutofit/>
            </a:bodyPr>
            <a:lstStyle/>
            <a:p>
              <a:pPr defTabSz="914377"/>
              <a:endParaRPr sz="2400">
                <a:solidFill>
                  <a:prstClr val="black"/>
                </a:solidFill>
                <a:latin typeface="Calibri" panose="020F0502020204030204"/>
              </a:endParaRPr>
            </a:p>
          </p:txBody>
        </p:sp>
        <p:sp>
          <p:nvSpPr>
            <p:cNvPr id="147" name="Google Shape;147;p22"/>
            <p:cNvSpPr txBox="1"/>
            <p:nvPr/>
          </p:nvSpPr>
          <p:spPr>
            <a:xfrm>
              <a:off x="3148012" y="4856696"/>
              <a:ext cx="2554200" cy="1316700"/>
            </a:xfrm>
            <a:prstGeom prst="rect">
              <a:avLst/>
            </a:prstGeom>
            <a:noFill/>
            <a:ln>
              <a:noFill/>
            </a:ln>
          </p:spPr>
          <p:txBody>
            <a:bodyPr spcFirstLastPara="1" wrap="square" lIns="83433" tIns="87600" rIns="83433" bIns="87600" anchor="ctr" anchorCtr="0">
              <a:noAutofit/>
            </a:bodyPr>
            <a:lstStyle/>
            <a:p>
              <a:pPr algn="ctr" defTabSz="914377">
                <a:lnSpc>
                  <a:spcPct val="90000"/>
                </a:lnSpc>
                <a:buClr>
                  <a:prstClr val="white"/>
                </a:buClr>
                <a:buSzPts val="1200"/>
              </a:pPr>
              <a:r>
                <a:rPr lang="en-GB" sz="1600" b="1" dirty="0">
                  <a:solidFill>
                    <a:prstClr val="white"/>
                  </a:solidFill>
                  <a:latin typeface="Arial" panose="020B0604020202020204" pitchFamily="34" charset="0"/>
                  <a:ea typeface="Calibri"/>
                  <a:cs typeface="Arial" panose="020B0604020202020204" pitchFamily="34" charset="0"/>
                  <a:sym typeface="Calibri"/>
                </a:rPr>
                <a:t>QUALITY AND OUTCOMES ARE HIGHLY VARIABLE </a:t>
              </a:r>
              <a:endParaRPr sz="933" dirty="0">
                <a:solidFill>
                  <a:prstClr val="black"/>
                </a:solidFill>
                <a:latin typeface="Arial" panose="020B0604020202020204" pitchFamily="34" charset="0"/>
                <a:cs typeface="Arial" panose="020B0604020202020204" pitchFamily="34" charset="0"/>
              </a:endParaRPr>
            </a:p>
          </p:txBody>
        </p:sp>
      </p:grpSp>
      <p:sp>
        <p:nvSpPr>
          <p:cNvPr id="2" name="TextBox 1">
            <a:extLst>
              <a:ext uri="{FF2B5EF4-FFF2-40B4-BE49-F238E27FC236}">
                <a16:creationId xmlns:a16="http://schemas.microsoft.com/office/drawing/2014/main" id="{97553B38-101F-BA4F-C1F3-22EF8AFA79C9}"/>
              </a:ext>
            </a:extLst>
          </p:cNvPr>
          <p:cNvSpPr txBox="1"/>
          <p:nvPr/>
        </p:nvSpPr>
        <p:spPr>
          <a:xfrm>
            <a:off x="7331928" y="1045525"/>
            <a:ext cx="3730488" cy="5078313"/>
          </a:xfrm>
          <a:prstGeom prst="rect">
            <a:avLst/>
          </a:prstGeom>
          <a:noFill/>
        </p:spPr>
        <p:txBody>
          <a:bodyPr wrap="square" lIns="91440" tIns="45720" rIns="91440" bIns="45720" rtlCol="0" anchor="t">
            <a:spAutoFit/>
          </a:bodyPr>
          <a:lstStyle/>
          <a:p>
            <a:pPr>
              <a:defRPr/>
            </a:pPr>
            <a:r>
              <a:rPr lang="en-GB" dirty="0">
                <a:latin typeface="Verdana"/>
                <a:ea typeface="Verdana"/>
              </a:rPr>
              <a:t>The current state is one where every Health Board in Wales is experiencing demand and capacity challenges in their Mental Health Services. We </a:t>
            </a:r>
            <a:r>
              <a:rPr lang="en-GB">
                <a:latin typeface="Verdana"/>
                <a:ea typeface="Verdana"/>
              </a:rPr>
              <a:t>face growing demand, service </a:t>
            </a:r>
            <a:r>
              <a:rPr lang="en-GB" dirty="0">
                <a:latin typeface="Verdana"/>
                <a:ea typeface="Verdana"/>
              </a:rPr>
              <a:t>gaps, bed pressures, increasing use of out of area beds, workforce gaps and strain, financial pressures and significant staff time spent in low value processes and procedures. </a:t>
            </a:r>
          </a:p>
          <a:p>
            <a:pPr lvl="0">
              <a:defRPr/>
            </a:pPr>
            <a:endParaRPr lang="en-GB" dirty="0">
              <a:latin typeface="Verdana"/>
              <a:ea typeface="Verdana"/>
            </a:endParaRPr>
          </a:p>
          <a:p>
            <a:pPr>
              <a:defRPr/>
            </a:pPr>
            <a:r>
              <a:rPr lang="en-GB">
                <a:latin typeface="Verdana"/>
                <a:ea typeface="Verdana"/>
              </a:rPr>
              <a:t>This </a:t>
            </a:r>
            <a:r>
              <a:rPr lang="en-GB" dirty="0">
                <a:latin typeface="Verdana"/>
                <a:ea typeface="Verdana"/>
              </a:rPr>
              <a:t>leads to avoidable harm and highly variable experiences and outcomes.</a:t>
            </a:r>
          </a:p>
          <a:p>
            <a:pPr lvl="0">
              <a:defRPr/>
            </a:pPr>
            <a:endParaRPr lang="en-GB" dirty="0"/>
          </a:p>
        </p:txBody>
      </p:sp>
    </p:spTree>
    <p:extLst>
      <p:ext uri="{BB962C8B-B14F-4D97-AF65-F5344CB8AC3E}">
        <p14:creationId xmlns:p14="http://schemas.microsoft.com/office/powerpoint/2010/main" val="408841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DA76A-42A3-B5F6-AAE4-E53424891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FA9B9-07D9-3176-0241-8CD11B35CE2A}"/>
              </a:ext>
            </a:extLst>
          </p:cNvPr>
          <p:cNvSpPr>
            <a:spLocks noGrp="1"/>
          </p:cNvSpPr>
          <p:nvPr>
            <p:ph type="title"/>
          </p:nvPr>
        </p:nvSpPr>
        <p:spPr>
          <a:xfrm>
            <a:off x="297950" y="328365"/>
            <a:ext cx="11558427" cy="487630"/>
          </a:xfrm>
        </p:spPr>
        <p:txBody>
          <a:bodyPr>
            <a:normAutofit/>
          </a:bodyPr>
          <a:lstStyle/>
          <a:p>
            <a:r>
              <a:rPr lang="en-GB" sz="2800" b="1" dirty="0">
                <a:solidFill>
                  <a:schemeClr val="tx1"/>
                </a:solidFill>
                <a:latin typeface="Verdana"/>
                <a:ea typeface="Verdana"/>
              </a:rPr>
              <a:t>Mental Health Need in Wales</a:t>
            </a:r>
          </a:p>
        </p:txBody>
      </p:sp>
      <p:sp>
        <p:nvSpPr>
          <p:cNvPr id="5" name="Content Placeholder 4">
            <a:extLst>
              <a:ext uri="{FF2B5EF4-FFF2-40B4-BE49-F238E27FC236}">
                <a16:creationId xmlns:a16="http://schemas.microsoft.com/office/drawing/2014/main" id="{D1711011-3DE3-8A72-6AEF-306629F39467}"/>
              </a:ext>
            </a:extLst>
          </p:cNvPr>
          <p:cNvSpPr>
            <a:spLocks noGrp="1"/>
          </p:cNvSpPr>
          <p:nvPr>
            <p:ph idx="1"/>
          </p:nvPr>
        </p:nvSpPr>
        <p:spPr>
          <a:xfrm>
            <a:off x="231536" y="811149"/>
            <a:ext cx="11558427" cy="4841323"/>
          </a:xfrm>
        </p:spPr>
        <p:txBody>
          <a:bodyPr vert="horz" lIns="91440" tIns="45720" rIns="91440" bIns="45720" rtlCol="0" anchor="t">
            <a:normAutofit/>
          </a:bodyPr>
          <a:lstStyle/>
          <a:p>
            <a:pPr marL="0" indent="0">
              <a:buNone/>
            </a:pPr>
            <a:endParaRPr lang="en-GB" dirty="0"/>
          </a:p>
          <a:p>
            <a:r>
              <a:rPr lang="en-GB" sz="2000" b="1" dirty="0">
                <a:solidFill>
                  <a:schemeClr val="tx1"/>
                </a:solidFill>
                <a:latin typeface="Verdana"/>
                <a:ea typeface="Verdana"/>
              </a:rPr>
              <a:t>High and persistent</a:t>
            </a:r>
            <a:r>
              <a:rPr lang="en-GB" sz="2000" dirty="0">
                <a:solidFill>
                  <a:schemeClr val="tx1"/>
                </a:solidFill>
                <a:latin typeface="Verdana"/>
                <a:ea typeface="Verdana"/>
              </a:rPr>
              <a:t>, affecting a large proportion of the population, 1 in 4 adults and 1 in 6 children in their lifetime. </a:t>
            </a:r>
          </a:p>
          <a:p>
            <a:r>
              <a:rPr lang="en-GB" sz="2000" b="1">
                <a:solidFill>
                  <a:schemeClr val="tx1"/>
                </a:solidFill>
                <a:latin typeface="Verdana"/>
                <a:ea typeface="Verdana"/>
              </a:rPr>
              <a:t>Increasing mental health difficulties over time</a:t>
            </a:r>
            <a:r>
              <a:rPr lang="en-GB" sz="2000" dirty="0">
                <a:solidFill>
                  <a:schemeClr val="tx1"/>
                </a:solidFill>
                <a:latin typeface="Verdana"/>
                <a:ea typeface="Verdana"/>
              </a:rPr>
              <a:t>, especially among younger people </a:t>
            </a:r>
          </a:p>
          <a:p>
            <a:r>
              <a:rPr lang="en-GB" sz="2000" b="1" dirty="0">
                <a:solidFill>
                  <a:schemeClr val="tx1"/>
                </a:solidFill>
                <a:latin typeface="Verdana"/>
                <a:ea typeface="Verdana"/>
              </a:rPr>
              <a:t>Socially unequal</a:t>
            </a:r>
            <a:r>
              <a:rPr lang="en-GB" sz="2000" dirty="0">
                <a:solidFill>
                  <a:schemeClr val="tx1"/>
                </a:solidFill>
                <a:latin typeface="Verdana"/>
                <a:ea typeface="Verdana"/>
              </a:rPr>
              <a:t>, with deprivation a major factor </a:t>
            </a:r>
          </a:p>
          <a:p>
            <a:r>
              <a:rPr lang="en-GB" sz="2000" b="1" dirty="0">
                <a:solidFill>
                  <a:schemeClr val="tx1"/>
                </a:solidFill>
                <a:latin typeface="Verdana"/>
                <a:ea typeface="Verdana"/>
              </a:rPr>
              <a:t>Outstripping service capacity</a:t>
            </a:r>
            <a:r>
              <a:rPr lang="en-GB" sz="2000" dirty="0">
                <a:solidFill>
                  <a:schemeClr val="tx1"/>
                </a:solidFill>
                <a:latin typeface="Verdana"/>
                <a:ea typeface="Verdana"/>
              </a:rPr>
              <a:t>, leading to long waiting times </a:t>
            </a:r>
          </a:p>
          <a:p>
            <a:pPr marL="0" indent="0" algn="ctr">
              <a:buNone/>
            </a:pPr>
            <a:endParaRPr lang="en-GB" sz="2000" b="1" dirty="0"/>
          </a:p>
        </p:txBody>
      </p:sp>
      <p:sp>
        <p:nvSpPr>
          <p:cNvPr id="6" name="TextBox 5">
            <a:extLst>
              <a:ext uri="{FF2B5EF4-FFF2-40B4-BE49-F238E27FC236}">
                <a16:creationId xmlns:a16="http://schemas.microsoft.com/office/drawing/2014/main" id="{0463FBCE-BD9B-BE89-4517-9A20E6976424}"/>
              </a:ext>
            </a:extLst>
          </p:cNvPr>
          <p:cNvSpPr txBox="1"/>
          <p:nvPr/>
        </p:nvSpPr>
        <p:spPr>
          <a:xfrm>
            <a:off x="8194793" y="4025269"/>
            <a:ext cx="3765671" cy="1754326"/>
          </a:xfrm>
          <a:prstGeom prst="rect">
            <a:avLst/>
          </a:prstGeom>
          <a:solidFill>
            <a:schemeClr val="accent1"/>
          </a:solidFill>
        </p:spPr>
        <p:txBody>
          <a:bodyPr wrap="square" lIns="91440" tIns="45720" rIns="91440" bIns="45720" anchor="t">
            <a:spAutoFit/>
          </a:bodyPr>
          <a:lstStyle/>
          <a:p>
            <a:r>
              <a:rPr lang="en-GB" b="1" dirty="0">
                <a:solidFill>
                  <a:schemeClr val="bg1"/>
                </a:solidFill>
              </a:rPr>
              <a:t>More than 1 person every day dies </a:t>
            </a:r>
            <a:r>
              <a:rPr lang="en-GB" b="1">
                <a:solidFill>
                  <a:schemeClr val="bg1"/>
                </a:solidFill>
              </a:rPr>
              <a:t>by suicide in Wales</a:t>
            </a:r>
          </a:p>
          <a:p>
            <a:r>
              <a:rPr lang="en-GB" b="1" dirty="0">
                <a:solidFill>
                  <a:schemeClr val="bg1"/>
                </a:solidFill>
              </a:rPr>
              <a:t>In 2024, 436 deaths were registered as suicides, the highest number since 1981 and higher than the rates in England </a:t>
            </a:r>
          </a:p>
        </p:txBody>
      </p:sp>
      <p:sp>
        <p:nvSpPr>
          <p:cNvPr id="7" name="TextBox 6">
            <a:extLst>
              <a:ext uri="{FF2B5EF4-FFF2-40B4-BE49-F238E27FC236}">
                <a16:creationId xmlns:a16="http://schemas.microsoft.com/office/drawing/2014/main" id="{02554ACF-72EB-F93A-58AC-0162D34A6CAB}"/>
              </a:ext>
            </a:extLst>
          </p:cNvPr>
          <p:cNvSpPr txBox="1"/>
          <p:nvPr/>
        </p:nvSpPr>
        <p:spPr>
          <a:xfrm>
            <a:off x="222272" y="5173141"/>
            <a:ext cx="3121477" cy="1200329"/>
          </a:xfrm>
          <a:prstGeom prst="rect">
            <a:avLst/>
          </a:prstGeom>
          <a:solidFill>
            <a:schemeClr val="accent1"/>
          </a:solidFill>
        </p:spPr>
        <p:txBody>
          <a:bodyPr wrap="square">
            <a:spAutoFit/>
          </a:bodyPr>
          <a:lstStyle/>
          <a:p>
            <a:r>
              <a:rPr lang="en-GB" b="1" i="0" dirty="0">
                <a:solidFill>
                  <a:schemeClr val="bg1"/>
                </a:solidFill>
                <a:effectLst/>
                <a:ea typeface="Verdana" panose="020B0604030504040204" pitchFamily="34" charset="0"/>
              </a:rPr>
              <a:t>73% of adults in Wales reported feeling anxious in the two weeks before May 2023</a:t>
            </a:r>
            <a:r>
              <a:rPr lang="en-GB" b="1" dirty="0">
                <a:solidFill>
                  <a:schemeClr val="bg1"/>
                </a:solidFill>
                <a:ea typeface="Verdana" panose="020B0604030504040204" pitchFamily="34" charset="0"/>
              </a:rPr>
              <a:t> (MIND Cymru)</a:t>
            </a:r>
          </a:p>
        </p:txBody>
      </p:sp>
      <p:sp>
        <p:nvSpPr>
          <p:cNvPr id="8" name="TextBox 7">
            <a:extLst>
              <a:ext uri="{FF2B5EF4-FFF2-40B4-BE49-F238E27FC236}">
                <a16:creationId xmlns:a16="http://schemas.microsoft.com/office/drawing/2014/main" id="{2C6C62D6-BE97-469A-573B-E0F58C82FDE8}"/>
              </a:ext>
            </a:extLst>
          </p:cNvPr>
          <p:cNvSpPr txBox="1"/>
          <p:nvPr/>
        </p:nvSpPr>
        <p:spPr>
          <a:xfrm>
            <a:off x="3570510" y="4017666"/>
            <a:ext cx="4444257" cy="1754326"/>
          </a:xfrm>
          <a:prstGeom prst="rect">
            <a:avLst/>
          </a:prstGeom>
          <a:solidFill>
            <a:schemeClr val="accent1"/>
          </a:solidFill>
        </p:spPr>
        <p:txBody>
          <a:bodyPr wrap="square">
            <a:spAutoFit/>
          </a:bodyPr>
          <a:lstStyle/>
          <a:p>
            <a:r>
              <a:rPr lang="en-GB" b="1" dirty="0">
                <a:solidFill>
                  <a:schemeClr val="bg1"/>
                </a:solidFill>
              </a:rPr>
              <a:t>35% 11-16 yr olds “high or very high” difficulties on the Strengths and Difficulties Questionnaire in 2023</a:t>
            </a:r>
          </a:p>
          <a:p>
            <a:r>
              <a:rPr lang="en-GB" b="1" dirty="0">
                <a:solidFill>
                  <a:schemeClr val="bg1"/>
                </a:solidFill>
              </a:rPr>
              <a:t>Increase from 25% in 2019</a:t>
            </a:r>
          </a:p>
          <a:p>
            <a:r>
              <a:rPr lang="en-GB" b="1" dirty="0">
                <a:solidFill>
                  <a:schemeClr val="bg1"/>
                </a:solidFill>
              </a:rPr>
              <a:t>Rises to 44% among least affluent families in Wales</a:t>
            </a:r>
          </a:p>
        </p:txBody>
      </p:sp>
      <p:sp>
        <p:nvSpPr>
          <p:cNvPr id="9" name="TextBox 8">
            <a:extLst>
              <a:ext uri="{FF2B5EF4-FFF2-40B4-BE49-F238E27FC236}">
                <a16:creationId xmlns:a16="http://schemas.microsoft.com/office/drawing/2014/main" id="{47CF7C5F-5999-F672-3190-879FBFE94302}"/>
              </a:ext>
            </a:extLst>
          </p:cNvPr>
          <p:cNvSpPr txBox="1"/>
          <p:nvPr/>
        </p:nvSpPr>
        <p:spPr>
          <a:xfrm>
            <a:off x="230336" y="3524410"/>
            <a:ext cx="3108520" cy="1200329"/>
          </a:xfrm>
          <a:prstGeom prst="rect">
            <a:avLst/>
          </a:prstGeom>
          <a:solidFill>
            <a:schemeClr val="accent1"/>
          </a:solidFill>
        </p:spPr>
        <p:txBody>
          <a:bodyPr wrap="square">
            <a:spAutoFit/>
          </a:bodyPr>
          <a:lstStyle/>
          <a:p>
            <a:r>
              <a:rPr lang="en-GB" b="1" dirty="0">
                <a:solidFill>
                  <a:schemeClr val="bg1"/>
                </a:solidFill>
              </a:rPr>
              <a:t>By 2035 people living with 4+ long term conditions will double, and the majority will have mental ill-health</a:t>
            </a:r>
          </a:p>
        </p:txBody>
      </p:sp>
    </p:spTree>
    <p:extLst>
      <p:ext uri="{BB962C8B-B14F-4D97-AF65-F5344CB8AC3E}">
        <p14:creationId xmlns:p14="http://schemas.microsoft.com/office/powerpoint/2010/main" val="395251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0730E-67A7-5EDE-9B48-DD6FC9A7FEC4}"/>
              </a:ext>
            </a:extLst>
          </p:cNvPr>
          <p:cNvSpPr>
            <a:spLocks noGrp="1"/>
          </p:cNvSpPr>
          <p:nvPr>
            <p:ph type="title"/>
          </p:nvPr>
        </p:nvSpPr>
        <p:spPr>
          <a:xfrm>
            <a:off x="291950" y="3175"/>
            <a:ext cx="11611428" cy="1325563"/>
          </a:xfrm>
        </p:spPr>
        <p:txBody>
          <a:bodyPr>
            <a:noAutofit/>
          </a:bodyPr>
          <a:lstStyle/>
          <a:p>
            <a:r>
              <a:rPr lang="en-GB" sz="2400" b="1" dirty="0">
                <a:solidFill>
                  <a:schemeClr val="tx1"/>
                </a:solidFill>
                <a:latin typeface="Verdana"/>
                <a:ea typeface="Verdana"/>
              </a:rPr>
              <a:t>Increasing Mental Health Difficulties in Children and Young People is a Global Challenge</a:t>
            </a:r>
            <a:endParaRPr lang="en-US"/>
          </a:p>
        </p:txBody>
      </p:sp>
      <p:sp>
        <p:nvSpPr>
          <p:cNvPr id="3" name="Content Placeholder 2">
            <a:extLst>
              <a:ext uri="{FF2B5EF4-FFF2-40B4-BE49-F238E27FC236}">
                <a16:creationId xmlns:a16="http://schemas.microsoft.com/office/drawing/2014/main" id="{147CFC3F-D8FA-D802-100B-8560BEC972BF}"/>
              </a:ext>
            </a:extLst>
          </p:cNvPr>
          <p:cNvSpPr>
            <a:spLocks noGrp="1"/>
          </p:cNvSpPr>
          <p:nvPr>
            <p:ph idx="1"/>
          </p:nvPr>
        </p:nvSpPr>
        <p:spPr>
          <a:xfrm>
            <a:off x="561976" y="1797050"/>
            <a:ext cx="2642937" cy="4351339"/>
          </a:xfrm>
        </p:spPr>
        <p:txBody>
          <a:bodyPr vert="horz" lIns="91440" tIns="45720" rIns="91440" bIns="45720" rtlCol="0" anchor="t">
            <a:normAutofit/>
          </a:bodyPr>
          <a:lstStyle/>
          <a:p>
            <a:r>
              <a:rPr lang="en-GB" sz="1850" dirty="0">
                <a:solidFill>
                  <a:schemeClr val="tx1"/>
                </a:solidFill>
                <a:latin typeface="Verdana"/>
                <a:ea typeface="Verdana"/>
              </a:rPr>
              <a:t>Increasing mental health difficulties being seen across developed countries.</a:t>
            </a:r>
          </a:p>
          <a:p>
            <a:pPr marL="0" indent="0">
              <a:buNone/>
            </a:pPr>
            <a:endParaRPr lang="en-GB" sz="1850" dirty="0">
              <a:solidFill>
                <a:schemeClr val="tx1"/>
              </a:solidFill>
            </a:endParaRPr>
          </a:p>
          <a:p>
            <a:r>
              <a:rPr lang="en-GB" sz="1850" dirty="0">
                <a:solidFill>
                  <a:schemeClr val="tx1"/>
                </a:solidFill>
                <a:latin typeface="Verdana"/>
                <a:ea typeface="Verdana"/>
              </a:rPr>
              <a:t>Current challenge for CAMHS and future challenge for Adult MH services, given 75% of MH difficulties start before the age of 25. </a:t>
            </a:r>
          </a:p>
        </p:txBody>
      </p:sp>
      <p:pic>
        <p:nvPicPr>
          <p:cNvPr id="4" name="Picture 3">
            <a:extLst>
              <a:ext uri="{FF2B5EF4-FFF2-40B4-BE49-F238E27FC236}">
                <a16:creationId xmlns:a16="http://schemas.microsoft.com/office/drawing/2014/main" id="{04D23DA2-9E9F-B369-5850-2101DB1584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528" y="2005263"/>
            <a:ext cx="7753272" cy="3951371"/>
          </a:xfrm>
          <a:prstGeom prst="rect">
            <a:avLst/>
          </a:prstGeom>
          <a:ln w="3175">
            <a:solidFill>
              <a:schemeClr val="tx1"/>
            </a:solidFill>
            <a:prstDash val="solid"/>
          </a:ln>
        </p:spPr>
      </p:pic>
    </p:spTree>
    <p:extLst>
      <p:ext uri="{BB962C8B-B14F-4D97-AF65-F5344CB8AC3E}">
        <p14:creationId xmlns:p14="http://schemas.microsoft.com/office/powerpoint/2010/main" val="3201290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F3AB2-02C3-682B-C3A4-748FB07BD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603AC-49B0-4552-6733-7A46AFB521B7}"/>
              </a:ext>
            </a:extLst>
          </p:cNvPr>
          <p:cNvSpPr>
            <a:spLocks noGrp="1"/>
          </p:cNvSpPr>
          <p:nvPr>
            <p:ph type="title"/>
          </p:nvPr>
        </p:nvSpPr>
        <p:spPr>
          <a:xfrm>
            <a:off x="297949" y="236950"/>
            <a:ext cx="11558427" cy="487630"/>
          </a:xfrm>
        </p:spPr>
        <p:txBody>
          <a:bodyPr>
            <a:normAutofit fontScale="90000"/>
          </a:bodyPr>
          <a:lstStyle/>
          <a:p>
            <a:r>
              <a:rPr lang="en-GB" b="1" dirty="0">
                <a:solidFill>
                  <a:schemeClr val="tx1"/>
                </a:solidFill>
                <a:latin typeface="Verdana"/>
                <a:ea typeface="Verdana"/>
              </a:rPr>
              <a:t>Problem Statement</a:t>
            </a:r>
          </a:p>
        </p:txBody>
      </p:sp>
      <p:sp>
        <p:nvSpPr>
          <p:cNvPr id="3" name="Content Placeholder 2">
            <a:extLst>
              <a:ext uri="{FF2B5EF4-FFF2-40B4-BE49-F238E27FC236}">
                <a16:creationId xmlns:a16="http://schemas.microsoft.com/office/drawing/2014/main" id="{23D4EB30-C264-F1D6-6682-01163C62B591}"/>
              </a:ext>
            </a:extLst>
          </p:cNvPr>
          <p:cNvSpPr>
            <a:spLocks noGrp="1"/>
          </p:cNvSpPr>
          <p:nvPr>
            <p:ph idx="1"/>
          </p:nvPr>
        </p:nvSpPr>
        <p:spPr>
          <a:xfrm>
            <a:off x="297949" y="1172354"/>
            <a:ext cx="11558427" cy="5328953"/>
          </a:xfrm>
        </p:spPr>
        <p:txBody>
          <a:bodyPr vert="horz" lIns="91440" tIns="45720" rIns="91440" bIns="45720" rtlCol="0" anchor="t">
            <a:normAutofit/>
          </a:bodyPr>
          <a:lstStyle/>
          <a:p>
            <a:pPr marL="0" indent="0">
              <a:lnSpc>
                <a:spcPct val="120000"/>
              </a:lnSpc>
              <a:buNone/>
            </a:pPr>
            <a:r>
              <a:rPr lang="en-GB" sz="1700" dirty="0">
                <a:solidFill>
                  <a:schemeClr val="tx1"/>
                </a:solidFill>
                <a:latin typeface="Verdana"/>
                <a:ea typeface="Verdana"/>
              </a:rPr>
              <a:t>There are two inter-dependant problems:</a:t>
            </a:r>
          </a:p>
          <a:p>
            <a:pPr marL="0" indent="0">
              <a:lnSpc>
                <a:spcPct val="120000"/>
              </a:lnSpc>
              <a:buNone/>
            </a:pPr>
            <a:endParaRPr lang="en-GB" sz="1700" dirty="0">
              <a:solidFill>
                <a:schemeClr val="tx1"/>
              </a:solidFill>
            </a:endParaRPr>
          </a:p>
          <a:p>
            <a:pPr marL="914400" lvl="1" indent="-457200">
              <a:lnSpc>
                <a:spcPct val="120000"/>
              </a:lnSpc>
              <a:buAutoNum type="arabicPeriod"/>
            </a:pPr>
            <a:r>
              <a:rPr lang="en-GB" sz="1700" dirty="0">
                <a:solidFill>
                  <a:schemeClr val="tx1"/>
                </a:solidFill>
                <a:latin typeface="Verdana"/>
                <a:ea typeface="Verdana"/>
              </a:rPr>
              <a:t>Our Community Mental Health Model of Care, from the late 1990s / early 2000s, has many services gaps </a:t>
            </a:r>
            <a:r>
              <a:rPr lang="en-GB" sz="1700" u="sng" dirty="0">
                <a:solidFill>
                  <a:schemeClr val="tx1"/>
                </a:solidFill>
                <a:latin typeface="Verdana"/>
                <a:ea typeface="Verdana"/>
              </a:rPr>
              <a:t>and</a:t>
            </a:r>
            <a:r>
              <a:rPr lang="en-GB" sz="1700" dirty="0">
                <a:solidFill>
                  <a:schemeClr val="tx1"/>
                </a:solidFill>
                <a:latin typeface="Verdana"/>
                <a:ea typeface="Verdana"/>
              </a:rPr>
              <a:t> is no longer fit for purpose even if those gaps were filled. Patching it up won’t resolve the access and quality issues or the demand, capacity and workforce challenges. Even if we filled all our vacancies, problems would persist. </a:t>
            </a:r>
          </a:p>
          <a:p>
            <a:pPr marL="914400" lvl="1" indent="-457200">
              <a:lnSpc>
                <a:spcPct val="120000"/>
              </a:lnSpc>
              <a:buAutoNum type="arabicPeriod"/>
            </a:pPr>
            <a:endParaRPr lang="en-GB" sz="1700" dirty="0">
              <a:solidFill>
                <a:schemeClr val="tx1"/>
              </a:solidFill>
            </a:endParaRPr>
          </a:p>
          <a:p>
            <a:pPr marL="914400" lvl="1" indent="-457200">
              <a:lnSpc>
                <a:spcPct val="120000"/>
              </a:lnSpc>
              <a:buFont typeface="Arial" panose="020B0604020202020204" pitchFamily="34" charset="0"/>
              <a:buAutoNum type="arabicPeriod"/>
            </a:pPr>
            <a:r>
              <a:rPr lang="en-GB" sz="1700" dirty="0">
                <a:solidFill>
                  <a:schemeClr val="tx1"/>
                </a:solidFill>
                <a:latin typeface="Verdana"/>
                <a:ea typeface="Verdana"/>
              </a:rPr>
              <a:t>Our inpatient mental health estate would not be tolerated in any other part of the UK. This needs to be resolved. Each Health Board re-providing like for like is unaffordable. But more importantly this risks missing the significant opportunity to apply the latest clinical evidence to reduce our reliance on inpatient care &amp; improve outcomes and experience. Early data suggests a reduction in bed-based care is possible from modernising the community mental health model. </a:t>
            </a:r>
          </a:p>
          <a:p>
            <a:pPr marL="0" indent="0">
              <a:lnSpc>
                <a:spcPct val="120000"/>
              </a:lnSpc>
              <a:buNone/>
            </a:pPr>
            <a:endParaRPr lang="en-GB" sz="1700" dirty="0"/>
          </a:p>
          <a:p>
            <a:pPr marL="457200" lvl="1" indent="0">
              <a:lnSpc>
                <a:spcPct val="120000"/>
              </a:lnSpc>
              <a:buNone/>
            </a:pPr>
            <a:endParaRPr lang="en-GB" sz="1700" dirty="0">
              <a:solidFill>
                <a:schemeClr val="tx2"/>
              </a:solidFill>
            </a:endParaRPr>
          </a:p>
          <a:p>
            <a:pPr marL="457200" lvl="1" indent="0">
              <a:lnSpc>
                <a:spcPct val="120000"/>
              </a:lnSpc>
              <a:buNone/>
            </a:pPr>
            <a:endParaRPr lang="en-GB" sz="2000" dirty="0">
              <a:solidFill>
                <a:schemeClr val="tx2"/>
              </a:solidFill>
            </a:endParaRPr>
          </a:p>
          <a:p>
            <a:pPr marL="0" indent="0">
              <a:lnSpc>
                <a:spcPct val="120000"/>
              </a:lnSpc>
              <a:buNone/>
            </a:pPr>
            <a:endParaRPr lang="en-GB" dirty="0"/>
          </a:p>
          <a:p>
            <a:pPr marL="0" indent="0">
              <a:buNone/>
            </a:pPr>
            <a:endParaRPr lang="en-GB" dirty="0"/>
          </a:p>
        </p:txBody>
      </p:sp>
    </p:spTree>
    <p:extLst>
      <p:ext uri="{BB962C8B-B14F-4D97-AF65-F5344CB8AC3E}">
        <p14:creationId xmlns:p14="http://schemas.microsoft.com/office/powerpoint/2010/main" val="46548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5600-C51B-61D8-667D-4E6E3923B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EFD57-9187-FA12-7F2D-3AE1FABF0C0D}"/>
              </a:ext>
            </a:extLst>
          </p:cNvPr>
          <p:cNvSpPr>
            <a:spLocks noGrp="1"/>
          </p:cNvSpPr>
          <p:nvPr>
            <p:ph type="title"/>
          </p:nvPr>
        </p:nvSpPr>
        <p:spPr>
          <a:xfrm>
            <a:off x="299071" y="23478"/>
            <a:ext cx="11558427" cy="698786"/>
          </a:xfrm>
        </p:spPr>
        <p:txBody>
          <a:bodyPr>
            <a:normAutofit/>
          </a:bodyPr>
          <a:lstStyle/>
          <a:p>
            <a:r>
              <a:rPr lang="en-GB" sz="3200" b="1" dirty="0">
                <a:solidFill>
                  <a:schemeClr val="tx1"/>
                </a:solidFill>
                <a:latin typeface="Verdana"/>
                <a:ea typeface="Verdana"/>
              </a:rPr>
              <a:t>Existing Bed Provision</a:t>
            </a:r>
            <a:r>
              <a:rPr lang="en-GB" dirty="0">
                <a:latin typeface="Verdana"/>
                <a:ea typeface="Verdana"/>
              </a:rPr>
              <a:t>	</a:t>
            </a:r>
          </a:p>
        </p:txBody>
      </p:sp>
      <p:pic>
        <p:nvPicPr>
          <p:cNvPr id="1026" name="Picture 2" descr="Map of Wales showing the seven health board areas">
            <a:extLst>
              <a:ext uri="{FF2B5EF4-FFF2-40B4-BE49-F238E27FC236}">
                <a16:creationId xmlns:a16="http://schemas.microsoft.com/office/drawing/2014/main" id="{1BF8DD82-B443-D545-7AE9-1CF5AE72B71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905127" y="1322442"/>
            <a:ext cx="4465034" cy="5337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3062491-1F01-1528-F1F9-AD79CD314FC8}"/>
              </a:ext>
            </a:extLst>
          </p:cNvPr>
          <p:cNvSpPr/>
          <p:nvPr/>
        </p:nvSpPr>
        <p:spPr>
          <a:xfrm>
            <a:off x="10321819" y="3504057"/>
            <a:ext cx="1783106" cy="253722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ABUHB</a:t>
            </a:r>
          </a:p>
          <a:p>
            <a:r>
              <a:rPr lang="en-GB" sz="1150" b="1">
                <a:solidFill>
                  <a:schemeClr val="bg1"/>
                </a:solidFill>
              </a:rPr>
              <a:t>18+ pop:           601,686</a:t>
            </a:r>
          </a:p>
          <a:p>
            <a:r>
              <a:rPr lang="en-GB" sz="1150" b="1">
                <a:solidFill>
                  <a:schemeClr val="bg1"/>
                </a:solidFill>
              </a:rPr>
              <a:t>Total sites:                    7</a:t>
            </a:r>
          </a:p>
          <a:p>
            <a:r>
              <a:rPr lang="en-GB" sz="1150" b="1">
                <a:solidFill>
                  <a:schemeClr val="bg1"/>
                </a:solidFill>
              </a:rPr>
              <a:t>Total MH Beds:      182</a:t>
            </a:r>
          </a:p>
          <a:p>
            <a:r>
              <a:rPr lang="en-GB" sz="1150" b="1">
                <a:solidFill>
                  <a:schemeClr val="bg1"/>
                </a:solidFill>
              </a:rPr>
              <a:t>Total Acute:             107</a:t>
            </a:r>
          </a:p>
          <a:p>
            <a:r>
              <a:rPr lang="en-GB" sz="1150" b="1">
                <a:solidFill>
                  <a:schemeClr val="bg1"/>
                </a:solidFill>
              </a:rPr>
              <a:t> </a:t>
            </a:r>
          </a:p>
          <a:p>
            <a:r>
              <a:rPr lang="en-GB" sz="1150"/>
              <a:t>Adult Acute:                78</a:t>
            </a:r>
          </a:p>
          <a:p>
            <a:r>
              <a:rPr lang="en-GB" sz="1150"/>
              <a:t>Older Adult acute:   20</a:t>
            </a:r>
          </a:p>
          <a:p>
            <a:r>
              <a:rPr lang="en-GB" sz="1150"/>
              <a:t>PICU:                                9</a:t>
            </a:r>
          </a:p>
          <a:p>
            <a:r>
              <a:rPr lang="en-GB" sz="1150"/>
              <a:t>Open Rehab:              12</a:t>
            </a:r>
          </a:p>
          <a:p>
            <a:r>
              <a:rPr lang="en-GB" sz="1150"/>
              <a:t>Locked Rehab:          13</a:t>
            </a:r>
          </a:p>
          <a:p>
            <a:r>
              <a:rPr lang="en-GB" sz="1150"/>
              <a:t>Dementia Ax:             44</a:t>
            </a:r>
          </a:p>
          <a:p>
            <a:r>
              <a:rPr lang="en-GB" sz="1150"/>
              <a:t>Complex Emotional Needs:                             6</a:t>
            </a:r>
          </a:p>
        </p:txBody>
      </p:sp>
      <p:sp>
        <p:nvSpPr>
          <p:cNvPr id="1036" name="Rectangle 1035">
            <a:extLst>
              <a:ext uri="{FF2B5EF4-FFF2-40B4-BE49-F238E27FC236}">
                <a16:creationId xmlns:a16="http://schemas.microsoft.com/office/drawing/2014/main" id="{E32AB0FA-A359-B662-EC37-7FE836804EC9}"/>
              </a:ext>
            </a:extLst>
          </p:cNvPr>
          <p:cNvSpPr/>
          <p:nvPr/>
        </p:nvSpPr>
        <p:spPr>
          <a:xfrm>
            <a:off x="7860686" y="1430831"/>
            <a:ext cx="1783106" cy="18044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PTHB</a:t>
            </a:r>
          </a:p>
          <a:p>
            <a:r>
              <a:rPr lang="en-GB" sz="1150" b="1">
                <a:solidFill>
                  <a:schemeClr val="bg1"/>
                </a:solidFill>
              </a:rPr>
              <a:t>18+ pop:          135,059</a:t>
            </a:r>
          </a:p>
          <a:p>
            <a:r>
              <a:rPr lang="en-GB" sz="1150" b="1">
                <a:solidFill>
                  <a:schemeClr val="bg1"/>
                </a:solidFill>
              </a:rPr>
              <a:t>Total sites:                    3</a:t>
            </a:r>
          </a:p>
          <a:p>
            <a:r>
              <a:rPr lang="en-GB" sz="1150" b="1">
                <a:solidFill>
                  <a:schemeClr val="bg1"/>
                </a:solidFill>
              </a:rPr>
              <a:t>Total MH Beds:          38</a:t>
            </a:r>
          </a:p>
          <a:p>
            <a:r>
              <a:rPr lang="en-GB" sz="1150" b="1">
                <a:solidFill>
                  <a:schemeClr val="bg1"/>
                </a:solidFill>
              </a:rPr>
              <a:t>Total Acute:                28*</a:t>
            </a:r>
          </a:p>
          <a:p>
            <a:endParaRPr lang="en-GB" sz="800"/>
          </a:p>
          <a:p>
            <a:r>
              <a:rPr lang="en-GB" sz="1150"/>
              <a:t>Adult Acute:                 18</a:t>
            </a:r>
          </a:p>
          <a:p>
            <a:r>
              <a:rPr lang="en-GB" sz="1150"/>
              <a:t>PICU:                                 0</a:t>
            </a:r>
          </a:p>
          <a:p>
            <a:r>
              <a:rPr lang="en-GB" sz="1150"/>
              <a:t>Older Adult:                  20</a:t>
            </a:r>
          </a:p>
          <a:p>
            <a:r>
              <a:rPr lang="en-GB" sz="1000"/>
              <a:t>(mixed functional/ organic)</a:t>
            </a:r>
          </a:p>
        </p:txBody>
      </p:sp>
      <p:sp>
        <p:nvSpPr>
          <p:cNvPr id="1037" name="Rectangle 1036">
            <a:extLst>
              <a:ext uri="{FF2B5EF4-FFF2-40B4-BE49-F238E27FC236}">
                <a16:creationId xmlns:a16="http://schemas.microsoft.com/office/drawing/2014/main" id="{66DE35AD-939F-B305-D20A-AF50D19B3372}"/>
              </a:ext>
            </a:extLst>
          </p:cNvPr>
          <p:cNvSpPr/>
          <p:nvPr/>
        </p:nvSpPr>
        <p:spPr>
          <a:xfrm>
            <a:off x="9743460" y="123622"/>
            <a:ext cx="2251759" cy="3080331"/>
          </a:xfrm>
          <a:prstGeom prst="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endParaRPr lang="en-GB" sz="1200" b="1">
              <a:solidFill>
                <a:srgbClr val="FFFF00"/>
              </a:solidFill>
            </a:endParaRPr>
          </a:p>
          <a:p>
            <a:pPr algn="ctr"/>
            <a:endParaRPr lang="en-GB" sz="1200" b="1">
              <a:solidFill>
                <a:srgbClr val="FFFF00"/>
              </a:solidFill>
            </a:endParaRPr>
          </a:p>
          <a:p>
            <a:pPr algn="ctr"/>
            <a:r>
              <a:rPr lang="en-GB" sz="1200" b="1">
                <a:solidFill>
                  <a:srgbClr val="FFFF00"/>
                </a:solidFill>
              </a:rPr>
              <a:t>Wales</a:t>
            </a:r>
          </a:p>
          <a:p>
            <a:r>
              <a:rPr lang="en-GB" sz="1200" b="1">
                <a:solidFill>
                  <a:srgbClr val="FFFF00"/>
                </a:solidFill>
              </a:rPr>
              <a:t>18+ pop:            3,186,581</a:t>
            </a:r>
          </a:p>
          <a:p>
            <a:r>
              <a:rPr lang="en-GB" sz="1200" b="1">
                <a:solidFill>
                  <a:srgbClr val="FFFF00"/>
                </a:solidFill>
              </a:rPr>
              <a:t>Total sites:                     37               </a:t>
            </a:r>
          </a:p>
          <a:p>
            <a:r>
              <a:rPr lang="en-GB" sz="1200" b="1">
                <a:solidFill>
                  <a:srgbClr val="FFFF00"/>
                </a:solidFill>
              </a:rPr>
              <a:t>Total MH Beds:        1131</a:t>
            </a:r>
          </a:p>
          <a:p>
            <a:r>
              <a:rPr lang="en-GB" sz="1200" b="1">
                <a:solidFill>
                  <a:srgbClr val="FFFF00"/>
                </a:solidFill>
              </a:rPr>
              <a:t>Total Acute:                 546       </a:t>
            </a:r>
          </a:p>
          <a:p>
            <a:r>
              <a:rPr lang="en-GB" sz="1200"/>
              <a:t>Adult Acute:                 404  </a:t>
            </a:r>
          </a:p>
          <a:p>
            <a:r>
              <a:rPr lang="en-GB" sz="1200"/>
              <a:t>PICU:                               54</a:t>
            </a:r>
          </a:p>
          <a:p>
            <a:r>
              <a:rPr lang="en-GB" sz="1200"/>
              <a:t>OA Acute:                       88</a:t>
            </a:r>
          </a:p>
          <a:p>
            <a:r>
              <a:rPr lang="en-GB" sz="1200"/>
              <a:t>Older Adult mixed:     61</a:t>
            </a:r>
          </a:p>
          <a:p>
            <a:r>
              <a:rPr lang="en-GB" sz="1100"/>
              <a:t>OA Dementia Ax:            249</a:t>
            </a:r>
          </a:p>
          <a:p>
            <a:r>
              <a:rPr lang="en-GB" sz="1100"/>
              <a:t>Open Rehab:                    115                 Locked Rehab:                  53</a:t>
            </a:r>
          </a:p>
          <a:p>
            <a:r>
              <a:rPr lang="en-GB" sz="1100"/>
              <a:t>Alcohol/SM:                       17           </a:t>
            </a:r>
          </a:p>
          <a:p>
            <a:r>
              <a:rPr lang="en-GB" sz="1100"/>
              <a:t>LSU:                                        41</a:t>
            </a:r>
          </a:p>
          <a:p>
            <a:r>
              <a:rPr lang="en-GB" sz="1100"/>
              <a:t>Other:                                    16                            </a:t>
            </a:r>
          </a:p>
          <a:p>
            <a:endParaRPr lang="en-GB" sz="1100"/>
          </a:p>
        </p:txBody>
      </p:sp>
      <p:sp>
        <p:nvSpPr>
          <p:cNvPr id="1039" name="Rectangle 1038">
            <a:extLst>
              <a:ext uri="{FF2B5EF4-FFF2-40B4-BE49-F238E27FC236}">
                <a16:creationId xmlns:a16="http://schemas.microsoft.com/office/drawing/2014/main" id="{9BA49E9C-5D03-7F99-A4A0-AE614D0C0E8A}"/>
              </a:ext>
            </a:extLst>
          </p:cNvPr>
          <p:cNvSpPr/>
          <p:nvPr/>
        </p:nvSpPr>
        <p:spPr>
          <a:xfrm>
            <a:off x="2190012" y="4613538"/>
            <a:ext cx="1773926" cy="216518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CTMUHB</a:t>
            </a:r>
          </a:p>
          <a:p>
            <a:r>
              <a:rPr lang="en-GB" sz="1150" b="1">
                <a:solidFill>
                  <a:schemeClr val="bg1"/>
                </a:solidFill>
              </a:rPr>
              <a:t>18+ pop:           449,346</a:t>
            </a:r>
          </a:p>
          <a:p>
            <a:r>
              <a:rPr lang="en-GB" sz="1150" b="1">
                <a:solidFill>
                  <a:schemeClr val="bg1"/>
                </a:solidFill>
              </a:rPr>
              <a:t>Total sites:                    6</a:t>
            </a:r>
          </a:p>
          <a:p>
            <a:r>
              <a:rPr lang="en-GB" sz="1150" b="1">
                <a:solidFill>
                  <a:schemeClr val="bg1"/>
                </a:solidFill>
              </a:rPr>
              <a:t>Total MH Beds:      170</a:t>
            </a:r>
          </a:p>
          <a:p>
            <a:r>
              <a:rPr lang="en-GB" sz="1150" b="1">
                <a:solidFill>
                  <a:schemeClr val="bg1"/>
                </a:solidFill>
              </a:rPr>
              <a:t>Total Acute:               82</a:t>
            </a:r>
          </a:p>
          <a:p>
            <a:endParaRPr lang="en-GB" sz="1150" b="1">
              <a:solidFill>
                <a:schemeClr val="bg1"/>
              </a:solidFill>
            </a:endParaRPr>
          </a:p>
          <a:p>
            <a:r>
              <a:rPr lang="en-GB" sz="1150"/>
              <a:t>Adult Acute:                58</a:t>
            </a:r>
          </a:p>
          <a:p>
            <a:r>
              <a:rPr lang="en-GB" sz="1150"/>
              <a:t>Older Adult acute:   10</a:t>
            </a:r>
          </a:p>
          <a:p>
            <a:r>
              <a:rPr lang="en-GB" sz="1150"/>
              <a:t>PICU:                             14</a:t>
            </a:r>
          </a:p>
          <a:p>
            <a:r>
              <a:rPr lang="en-GB" sz="1150"/>
              <a:t>Open Rehab:              16</a:t>
            </a:r>
          </a:p>
          <a:p>
            <a:r>
              <a:rPr lang="en-GB" sz="1150"/>
              <a:t>Locked Rehab:          14</a:t>
            </a:r>
          </a:p>
          <a:p>
            <a:r>
              <a:rPr lang="en-GB" sz="1150"/>
              <a:t>Dementia Ax:             58</a:t>
            </a:r>
          </a:p>
        </p:txBody>
      </p:sp>
      <p:sp>
        <p:nvSpPr>
          <p:cNvPr id="1040" name="Rectangle 1039">
            <a:extLst>
              <a:ext uri="{FF2B5EF4-FFF2-40B4-BE49-F238E27FC236}">
                <a16:creationId xmlns:a16="http://schemas.microsoft.com/office/drawing/2014/main" id="{410B2A39-8C8E-0717-8E41-01A4B97C8ED0}"/>
              </a:ext>
            </a:extLst>
          </p:cNvPr>
          <p:cNvSpPr/>
          <p:nvPr/>
        </p:nvSpPr>
        <p:spPr>
          <a:xfrm>
            <a:off x="305736" y="2965597"/>
            <a:ext cx="1783106" cy="249679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SBUHB</a:t>
            </a:r>
          </a:p>
          <a:p>
            <a:r>
              <a:rPr lang="en-GB" sz="1150" b="1">
                <a:solidFill>
                  <a:schemeClr val="bg1"/>
                </a:solidFill>
              </a:rPr>
              <a:t>18+ pop:           394,553</a:t>
            </a:r>
          </a:p>
          <a:p>
            <a:r>
              <a:rPr lang="en-GB" sz="1150" b="1">
                <a:solidFill>
                  <a:schemeClr val="bg1"/>
                </a:solidFill>
              </a:rPr>
              <a:t>Total sites:                    4</a:t>
            </a:r>
          </a:p>
          <a:p>
            <a:r>
              <a:rPr lang="en-GB" sz="1150" b="1">
                <a:solidFill>
                  <a:schemeClr val="bg1"/>
                </a:solidFill>
              </a:rPr>
              <a:t>Total MH Beds:      185</a:t>
            </a:r>
          </a:p>
          <a:p>
            <a:r>
              <a:rPr lang="en-GB" sz="1150" b="1">
                <a:solidFill>
                  <a:schemeClr val="bg1"/>
                </a:solidFill>
              </a:rPr>
              <a:t>Total Acute:                75</a:t>
            </a:r>
          </a:p>
          <a:p>
            <a:endParaRPr lang="en-GB" sz="1150" b="1">
              <a:solidFill>
                <a:schemeClr val="bg1"/>
              </a:solidFill>
            </a:endParaRPr>
          </a:p>
          <a:p>
            <a:r>
              <a:rPr lang="en-GB" sz="1150"/>
              <a:t>Adult Acute:               55</a:t>
            </a:r>
          </a:p>
          <a:p>
            <a:r>
              <a:rPr lang="en-GB" sz="1150"/>
              <a:t>Older Adult acute:   20</a:t>
            </a:r>
          </a:p>
          <a:p>
            <a:r>
              <a:rPr lang="en-GB" sz="1150"/>
              <a:t>PICU:                               0</a:t>
            </a:r>
          </a:p>
          <a:p>
            <a:r>
              <a:rPr lang="en-GB" sz="1150"/>
              <a:t>Open Rehab:                8</a:t>
            </a:r>
          </a:p>
          <a:p>
            <a:r>
              <a:rPr lang="en-GB" sz="1150"/>
              <a:t>Locked Rehab:          18</a:t>
            </a:r>
          </a:p>
          <a:p>
            <a:r>
              <a:rPr lang="en-GB" sz="1150"/>
              <a:t>LSU:                               28</a:t>
            </a:r>
          </a:p>
          <a:p>
            <a:r>
              <a:rPr lang="en-GB" sz="1150"/>
              <a:t>Dementia Ax:             51</a:t>
            </a:r>
          </a:p>
          <a:p>
            <a:r>
              <a:rPr lang="en-GB" sz="1150"/>
              <a:t>Alcohol/SM:                   5</a:t>
            </a:r>
          </a:p>
        </p:txBody>
      </p:sp>
      <p:sp>
        <p:nvSpPr>
          <p:cNvPr id="1041" name="Rectangle 1040">
            <a:extLst>
              <a:ext uri="{FF2B5EF4-FFF2-40B4-BE49-F238E27FC236}">
                <a16:creationId xmlns:a16="http://schemas.microsoft.com/office/drawing/2014/main" id="{2B3FA229-2B68-CE5D-4408-81AD3AEC9FCF}"/>
              </a:ext>
            </a:extLst>
          </p:cNvPr>
          <p:cNvSpPr/>
          <p:nvPr/>
        </p:nvSpPr>
        <p:spPr>
          <a:xfrm>
            <a:off x="8456923" y="4241860"/>
            <a:ext cx="1783106" cy="2537224"/>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CAVUHB</a:t>
            </a:r>
          </a:p>
          <a:p>
            <a:r>
              <a:rPr lang="en-GB" sz="1150" b="1">
                <a:solidFill>
                  <a:schemeClr val="bg1"/>
                </a:solidFill>
              </a:rPr>
              <a:t>18+ pop:             519,662</a:t>
            </a:r>
          </a:p>
          <a:p>
            <a:r>
              <a:rPr lang="en-GB" sz="1150" b="1">
                <a:solidFill>
                  <a:schemeClr val="bg1"/>
                </a:solidFill>
              </a:rPr>
              <a:t>Total sites:                     4</a:t>
            </a:r>
          </a:p>
          <a:p>
            <a:r>
              <a:rPr lang="en-GB" sz="1150" b="1">
                <a:solidFill>
                  <a:schemeClr val="bg1"/>
                </a:solidFill>
              </a:rPr>
              <a:t>Total MH Beds: </a:t>
            </a:r>
            <a:r>
              <a:rPr lang="en-GB" sz="1150" b="1">
                <a:solidFill>
                  <a:srgbClr val="002060"/>
                </a:solidFill>
              </a:rPr>
              <a:t>        </a:t>
            </a:r>
            <a:r>
              <a:rPr lang="en-GB" sz="1150" b="1">
                <a:solidFill>
                  <a:schemeClr val="bg1"/>
                </a:solidFill>
              </a:rPr>
              <a:t>255</a:t>
            </a:r>
          </a:p>
          <a:p>
            <a:r>
              <a:rPr lang="en-GB" sz="1150" b="1">
                <a:solidFill>
                  <a:schemeClr val="bg1"/>
                </a:solidFill>
              </a:rPr>
              <a:t>Total Acute beds:      90</a:t>
            </a:r>
          </a:p>
          <a:p>
            <a:r>
              <a:rPr lang="en-GB" sz="1150" b="1">
                <a:solidFill>
                  <a:srgbClr val="002060"/>
                </a:solidFill>
              </a:rPr>
              <a:t> </a:t>
            </a:r>
          </a:p>
          <a:p>
            <a:r>
              <a:rPr lang="en-GB" sz="1150"/>
              <a:t>Adult Acute:                  66</a:t>
            </a:r>
          </a:p>
          <a:p>
            <a:r>
              <a:rPr lang="en-GB" sz="1150"/>
              <a:t>Older Adult acute:      14</a:t>
            </a:r>
          </a:p>
          <a:p>
            <a:r>
              <a:rPr lang="en-GB" sz="1150"/>
              <a:t>PICU:                                10</a:t>
            </a:r>
          </a:p>
          <a:p>
            <a:r>
              <a:rPr lang="en-GB" sz="1150"/>
              <a:t>Open Rehab:                 45</a:t>
            </a:r>
          </a:p>
          <a:p>
            <a:r>
              <a:rPr lang="en-GB" sz="1150"/>
              <a:t>YO Dementia:               15</a:t>
            </a:r>
          </a:p>
          <a:p>
            <a:r>
              <a:rPr lang="en-GB" sz="1150"/>
              <a:t>Dementia Ax:                56</a:t>
            </a:r>
          </a:p>
          <a:p>
            <a:r>
              <a:rPr lang="en-GB" sz="1150"/>
              <a:t>LSU:                                  13</a:t>
            </a:r>
          </a:p>
          <a:p>
            <a:r>
              <a:rPr lang="en-GB" sz="1150"/>
              <a:t>Alcohol/SM:                   12</a:t>
            </a:r>
          </a:p>
        </p:txBody>
      </p:sp>
      <p:sp>
        <p:nvSpPr>
          <p:cNvPr id="1042" name="Rectangle 1041">
            <a:extLst>
              <a:ext uri="{FF2B5EF4-FFF2-40B4-BE49-F238E27FC236}">
                <a16:creationId xmlns:a16="http://schemas.microsoft.com/office/drawing/2014/main" id="{89908A07-705D-DC4C-0945-2E33904312A2}"/>
              </a:ext>
            </a:extLst>
          </p:cNvPr>
          <p:cNvSpPr/>
          <p:nvPr/>
        </p:nvSpPr>
        <p:spPr>
          <a:xfrm>
            <a:off x="2670842" y="1081879"/>
            <a:ext cx="1792286" cy="219050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BCUHB</a:t>
            </a:r>
          </a:p>
          <a:p>
            <a:r>
              <a:rPr lang="en-GB" sz="1150" b="1">
                <a:solidFill>
                  <a:schemeClr val="bg1"/>
                </a:solidFill>
              </a:rPr>
              <a:t>18+ pop:             697,115</a:t>
            </a:r>
          </a:p>
          <a:p>
            <a:r>
              <a:rPr lang="en-GB" sz="1150" b="1">
                <a:solidFill>
                  <a:schemeClr val="bg1"/>
                </a:solidFill>
              </a:rPr>
              <a:t>Total sites:                      8</a:t>
            </a:r>
            <a:endParaRPr lang="en-GB" sz="1150">
              <a:solidFill>
                <a:schemeClr val="bg1"/>
              </a:solidFill>
            </a:endParaRPr>
          </a:p>
          <a:p>
            <a:r>
              <a:rPr lang="en-GB" sz="1150" b="1">
                <a:solidFill>
                  <a:schemeClr val="bg1"/>
                </a:solidFill>
              </a:rPr>
              <a:t>Total MH Beds:         200</a:t>
            </a:r>
          </a:p>
          <a:p>
            <a:r>
              <a:rPr lang="en-GB" sz="1150" b="1">
                <a:solidFill>
                  <a:schemeClr val="bg1"/>
                </a:solidFill>
              </a:rPr>
              <a:t>Total Acute:               128</a:t>
            </a:r>
          </a:p>
          <a:p>
            <a:endParaRPr lang="en-GB" sz="1150"/>
          </a:p>
          <a:p>
            <a:r>
              <a:rPr lang="en-GB" sz="1150"/>
              <a:t>Adult Acute:                   90</a:t>
            </a:r>
          </a:p>
          <a:p>
            <a:r>
              <a:rPr lang="en-GB" sz="1150"/>
              <a:t>Older Adult acute:      24</a:t>
            </a:r>
          </a:p>
          <a:p>
            <a:r>
              <a:rPr lang="en-GB" sz="1150"/>
              <a:t>PICU:                                14</a:t>
            </a:r>
          </a:p>
          <a:p>
            <a:r>
              <a:rPr lang="en-GB" sz="1150"/>
              <a:t>Open Rehab:                 24</a:t>
            </a:r>
          </a:p>
          <a:p>
            <a:r>
              <a:rPr lang="en-GB" sz="1150"/>
              <a:t>Locked Rehab:              8</a:t>
            </a:r>
          </a:p>
          <a:p>
            <a:r>
              <a:rPr lang="en-GB" sz="1150"/>
              <a:t>Dementia Ax:                40</a:t>
            </a:r>
          </a:p>
        </p:txBody>
      </p:sp>
      <p:sp>
        <p:nvSpPr>
          <p:cNvPr id="1054" name="Rectangle 1053">
            <a:extLst>
              <a:ext uri="{FF2B5EF4-FFF2-40B4-BE49-F238E27FC236}">
                <a16:creationId xmlns:a16="http://schemas.microsoft.com/office/drawing/2014/main" id="{7F96DF19-8C4E-B96A-1451-FE2071159D8E}"/>
              </a:ext>
            </a:extLst>
          </p:cNvPr>
          <p:cNvSpPr/>
          <p:nvPr/>
        </p:nvSpPr>
        <p:spPr>
          <a:xfrm>
            <a:off x="300648" y="993272"/>
            <a:ext cx="1792286" cy="186608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002060"/>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150" b="1">
                <a:solidFill>
                  <a:schemeClr val="bg1"/>
                </a:solidFill>
              </a:rPr>
              <a:t>HDUHB</a:t>
            </a:r>
          </a:p>
          <a:p>
            <a:r>
              <a:rPr lang="en-GB" sz="1150" b="1">
                <a:solidFill>
                  <a:schemeClr val="bg1"/>
                </a:solidFill>
              </a:rPr>
              <a:t>18+ pop:              389,160</a:t>
            </a:r>
          </a:p>
          <a:p>
            <a:r>
              <a:rPr lang="en-GB" sz="1150" b="1">
                <a:solidFill>
                  <a:schemeClr val="bg1"/>
                </a:solidFill>
              </a:rPr>
              <a:t>Total sites:                       5</a:t>
            </a:r>
          </a:p>
          <a:p>
            <a:r>
              <a:rPr lang="en-GB" sz="1150" b="1">
                <a:solidFill>
                  <a:schemeClr val="bg1"/>
                </a:solidFill>
              </a:rPr>
              <a:t>Total MH Beds:         101</a:t>
            </a:r>
          </a:p>
          <a:p>
            <a:r>
              <a:rPr lang="en-GB" sz="1150" b="1">
                <a:solidFill>
                  <a:schemeClr val="bg1"/>
                </a:solidFill>
              </a:rPr>
              <a:t>Total Acute:                  46*</a:t>
            </a:r>
          </a:p>
          <a:p>
            <a:endParaRPr lang="en-GB" sz="800" b="1">
              <a:solidFill>
                <a:schemeClr val="bg1"/>
              </a:solidFill>
            </a:endParaRPr>
          </a:p>
          <a:p>
            <a:r>
              <a:rPr lang="en-GB" sz="1150"/>
              <a:t>Adult Acute:                   39</a:t>
            </a:r>
          </a:p>
          <a:p>
            <a:r>
              <a:rPr lang="en-GB" sz="1150"/>
              <a:t>PICU:                                   7</a:t>
            </a:r>
          </a:p>
          <a:p>
            <a:r>
              <a:rPr lang="en-GB" sz="1150"/>
              <a:t>Older Adult:                    41</a:t>
            </a:r>
          </a:p>
          <a:p>
            <a:r>
              <a:rPr lang="en-GB" sz="1000"/>
              <a:t>(mixed functional/ organic)</a:t>
            </a:r>
          </a:p>
          <a:p>
            <a:r>
              <a:rPr lang="en-GB" sz="1150"/>
              <a:t>LSU:                                   14</a:t>
            </a:r>
          </a:p>
        </p:txBody>
      </p:sp>
      <p:sp>
        <p:nvSpPr>
          <p:cNvPr id="6" name="TextBox 5">
            <a:extLst>
              <a:ext uri="{FF2B5EF4-FFF2-40B4-BE49-F238E27FC236}">
                <a16:creationId xmlns:a16="http://schemas.microsoft.com/office/drawing/2014/main" id="{ED707A51-D251-98C2-A731-468F432211EE}"/>
              </a:ext>
            </a:extLst>
          </p:cNvPr>
          <p:cNvSpPr txBox="1"/>
          <p:nvPr/>
        </p:nvSpPr>
        <p:spPr>
          <a:xfrm>
            <a:off x="305736" y="808526"/>
            <a:ext cx="909625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t>Population estimates mid-year 2024, aged 18+ </a:t>
            </a:r>
            <a:r>
              <a:rPr lang="en-GB" sz="1000">
                <a:ea typeface="+mn-lt"/>
                <a:cs typeface="+mn-lt"/>
                <a:hlinkClick r:id="rId4"/>
              </a:rPr>
              <a:t>Population estimates by local authority, year, sex and age | </a:t>
            </a:r>
            <a:r>
              <a:rPr lang="en-GB" sz="1000" err="1">
                <a:ea typeface="+mn-lt"/>
                <a:cs typeface="+mn-lt"/>
                <a:hlinkClick r:id="rId4"/>
              </a:rPr>
              <a:t>StatsWales</a:t>
            </a:r>
            <a:endParaRPr lang="en-GB" sz="1000"/>
          </a:p>
        </p:txBody>
      </p:sp>
      <p:cxnSp>
        <p:nvCxnSpPr>
          <p:cNvPr id="19" name="Straight Connector 18">
            <a:extLst>
              <a:ext uri="{FF2B5EF4-FFF2-40B4-BE49-F238E27FC236}">
                <a16:creationId xmlns:a16="http://schemas.microsoft.com/office/drawing/2014/main" id="{B5004AB4-3F4D-C3DF-BC32-1B1E9D587245}"/>
              </a:ext>
            </a:extLst>
          </p:cNvPr>
          <p:cNvCxnSpPr/>
          <p:nvPr/>
        </p:nvCxnSpPr>
        <p:spPr>
          <a:xfrm flipH="1">
            <a:off x="2092934" y="2488019"/>
            <a:ext cx="363187"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2D286463-F163-9374-74E4-35A3F951CDCA}"/>
              </a:ext>
            </a:extLst>
          </p:cNvPr>
          <p:cNvCxnSpPr/>
          <p:nvPr/>
        </p:nvCxnSpPr>
        <p:spPr>
          <a:xfrm flipH="1">
            <a:off x="7315200" y="3932186"/>
            <a:ext cx="3006619"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4E4B29C-8F2A-2445-72D9-2551B338D5CB}"/>
              </a:ext>
            </a:extLst>
          </p:cNvPr>
          <p:cNvCxnSpPr>
            <a:cxnSpLocks/>
          </p:cNvCxnSpPr>
          <p:nvPr/>
        </p:nvCxnSpPr>
        <p:spPr>
          <a:xfrm flipH="1">
            <a:off x="7293935" y="3932186"/>
            <a:ext cx="617" cy="1090541"/>
          </a:xfrm>
          <a:prstGeom prst="line">
            <a:avLst/>
          </a:prstGeom>
        </p:spPr>
        <p:style>
          <a:lnRef idx="1">
            <a:schemeClr val="dk1"/>
          </a:lnRef>
          <a:fillRef idx="0">
            <a:schemeClr val="dk1"/>
          </a:fillRef>
          <a:effectRef idx="0">
            <a:schemeClr val="dk1"/>
          </a:effectRef>
          <a:fontRef idx="minor">
            <a:schemeClr val="tx1"/>
          </a:fontRef>
        </p:style>
      </p:cxnSp>
      <p:cxnSp>
        <p:nvCxnSpPr>
          <p:cNvPr id="1025" name="Straight Connector 1024">
            <a:extLst>
              <a:ext uri="{FF2B5EF4-FFF2-40B4-BE49-F238E27FC236}">
                <a16:creationId xmlns:a16="http://schemas.microsoft.com/office/drawing/2014/main" id="{28B346FE-15FD-8852-D30E-5625D408EF7F}"/>
              </a:ext>
            </a:extLst>
          </p:cNvPr>
          <p:cNvCxnSpPr>
            <a:cxnSpLocks/>
          </p:cNvCxnSpPr>
          <p:nvPr/>
        </p:nvCxnSpPr>
        <p:spPr>
          <a:xfrm>
            <a:off x="8016949" y="3235320"/>
            <a:ext cx="0" cy="475443"/>
          </a:xfrm>
          <a:prstGeom prst="line">
            <a:avLst/>
          </a:prstGeom>
        </p:spPr>
        <p:style>
          <a:lnRef idx="1">
            <a:schemeClr val="dk1"/>
          </a:lnRef>
          <a:fillRef idx="0">
            <a:schemeClr val="dk1"/>
          </a:fillRef>
          <a:effectRef idx="0">
            <a:schemeClr val="dk1"/>
          </a:effectRef>
          <a:fontRef idx="minor">
            <a:schemeClr val="tx1"/>
          </a:fontRef>
        </p:style>
      </p:cxnSp>
      <p:cxnSp>
        <p:nvCxnSpPr>
          <p:cNvPr id="1028" name="Straight Connector 1027">
            <a:extLst>
              <a:ext uri="{FF2B5EF4-FFF2-40B4-BE49-F238E27FC236}">
                <a16:creationId xmlns:a16="http://schemas.microsoft.com/office/drawing/2014/main" id="{1748F18C-0E24-EA64-ED07-DBE86DDCFE17}"/>
              </a:ext>
            </a:extLst>
          </p:cNvPr>
          <p:cNvCxnSpPr/>
          <p:nvPr/>
        </p:nvCxnSpPr>
        <p:spPr>
          <a:xfrm flipH="1">
            <a:off x="6592186" y="3721395"/>
            <a:ext cx="1424763" cy="0"/>
          </a:xfrm>
          <a:prstGeom prst="line">
            <a:avLst/>
          </a:prstGeom>
        </p:spPr>
        <p:style>
          <a:lnRef idx="1">
            <a:schemeClr val="dk1"/>
          </a:lnRef>
          <a:fillRef idx="0">
            <a:schemeClr val="dk1"/>
          </a:fillRef>
          <a:effectRef idx="0">
            <a:schemeClr val="dk1"/>
          </a:effectRef>
          <a:fontRef idx="minor">
            <a:schemeClr val="tx1"/>
          </a:fontRef>
        </p:style>
      </p:cxnSp>
      <p:cxnSp>
        <p:nvCxnSpPr>
          <p:cNvPr id="1030" name="Straight Connector 1029">
            <a:extLst>
              <a:ext uri="{FF2B5EF4-FFF2-40B4-BE49-F238E27FC236}">
                <a16:creationId xmlns:a16="http://schemas.microsoft.com/office/drawing/2014/main" id="{23858223-9788-3125-7A4C-C9F43F3228F9}"/>
              </a:ext>
            </a:extLst>
          </p:cNvPr>
          <p:cNvCxnSpPr/>
          <p:nvPr/>
        </p:nvCxnSpPr>
        <p:spPr>
          <a:xfrm>
            <a:off x="4463128" y="2211572"/>
            <a:ext cx="1352881" cy="0"/>
          </a:xfrm>
          <a:prstGeom prst="line">
            <a:avLst/>
          </a:prstGeom>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DE2A7427-5BBB-A97D-26B1-C3BB59F903C6}"/>
              </a:ext>
            </a:extLst>
          </p:cNvPr>
          <p:cNvSpPr txBox="1"/>
          <p:nvPr/>
        </p:nvSpPr>
        <p:spPr>
          <a:xfrm>
            <a:off x="6444235" y="3536729"/>
            <a:ext cx="242740" cy="369332"/>
          </a:xfrm>
          <a:prstGeom prst="rect">
            <a:avLst/>
          </a:prstGeom>
          <a:noFill/>
        </p:spPr>
        <p:txBody>
          <a:bodyPr wrap="square">
            <a:spAutoFit/>
          </a:bodyPr>
          <a:lstStyle/>
          <a:p>
            <a:r>
              <a:rPr lang="en-GB" sz="1800">
                <a:sym typeface="Wingdings" panose="05000000000000000000" pitchFamily="2" charset="2"/>
              </a:rPr>
              <a:t></a:t>
            </a:r>
            <a:endParaRPr lang="en-GB" sz="1800"/>
          </a:p>
        </p:txBody>
      </p:sp>
      <mc:AlternateContent xmlns:mc="http://schemas.openxmlformats.org/markup-compatibility/2006" xmlns:p14="http://schemas.microsoft.com/office/powerpoint/2010/main">
        <mc:Choice Requires="p14">
          <p:contentPart p14:bwMode="auto" r:id="rId5">
            <p14:nvContentPartPr>
              <p14:cNvPr id="25" name="Ink 24">
                <a:extLst>
                  <a:ext uri="{FF2B5EF4-FFF2-40B4-BE49-F238E27FC236}">
                    <a16:creationId xmlns:a16="http://schemas.microsoft.com/office/drawing/2014/main" id="{CF2196BE-B683-7886-2120-358F2FC8DB31}"/>
                  </a:ext>
                </a:extLst>
              </p14:cNvPr>
              <p14:cNvContentPartPr/>
              <p14:nvPr/>
            </p14:nvContentPartPr>
            <p14:xfrm>
              <a:off x="7242192" y="5568408"/>
              <a:ext cx="360" cy="360"/>
            </p14:xfrm>
          </p:contentPart>
        </mc:Choice>
        <mc:Fallback xmlns="">
          <p:pic>
            <p:nvPicPr>
              <p:cNvPr id="25" name="Ink 24">
                <a:extLst>
                  <a:ext uri="{FF2B5EF4-FFF2-40B4-BE49-F238E27FC236}">
                    <a16:creationId xmlns:a16="http://schemas.microsoft.com/office/drawing/2014/main" id="{99D73552-30B0-E8E4-898F-ED4A17487276}"/>
                  </a:ext>
                </a:extLst>
              </p:cNvPr>
              <p:cNvPicPr/>
              <p:nvPr/>
            </p:nvPicPr>
            <p:blipFill>
              <a:blip r:embed="rId6"/>
              <a:stretch>
                <a:fillRect/>
              </a:stretch>
            </p:blipFill>
            <p:spPr>
              <a:xfrm>
                <a:off x="7206192" y="553240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 name="Ink 25">
                <a:extLst>
                  <a:ext uri="{FF2B5EF4-FFF2-40B4-BE49-F238E27FC236}">
                    <a16:creationId xmlns:a16="http://schemas.microsoft.com/office/drawing/2014/main" id="{E0DCDC76-416F-622B-6843-8DAF6C975522}"/>
                  </a:ext>
                </a:extLst>
              </p14:cNvPr>
              <p14:cNvContentPartPr/>
              <p14:nvPr/>
            </p14:nvContentPartPr>
            <p14:xfrm>
              <a:off x="7269552" y="5513688"/>
              <a:ext cx="360" cy="360"/>
            </p14:xfrm>
          </p:contentPart>
        </mc:Choice>
        <mc:Fallback xmlns="">
          <p:pic>
            <p:nvPicPr>
              <p:cNvPr id="26" name="Ink 25">
                <a:extLst>
                  <a:ext uri="{FF2B5EF4-FFF2-40B4-BE49-F238E27FC236}">
                    <a16:creationId xmlns:a16="http://schemas.microsoft.com/office/drawing/2014/main" id="{7DA55F56-1920-3814-976E-2264EB2CB8BB}"/>
                  </a:ext>
                </a:extLst>
              </p:cNvPr>
              <p:cNvPicPr/>
              <p:nvPr/>
            </p:nvPicPr>
            <p:blipFill>
              <a:blip r:embed="rId6"/>
              <a:stretch>
                <a:fillRect/>
              </a:stretch>
            </p:blipFill>
            <p:spPr>
              <a:xfrm>
                <a:off x="7233552" y="547768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8" name="Ink 27">
                <a:extLst>
                  <a:ext uri="{FF2B5EF4-FFF2-40B4-BE49-F238E27FC236}">
                    <a16:creationId xmlns:a16="http://schemas.microsoft.com/office/drawing/2014/main" id="{3DF11DDA-C7F7-78DC-CA0D-C449D7B769E6}"/>
                  </a:ext>
                </a:extLst>
              </p14:cNvPr>
              <p14:cNvContentPartPr/>
              <p14:nvPr/>
            </p14:nvContentPartPr>
            <p14:xfrm>
              <a:off x="7242192" y="5284728"/>
              <a:ext cx="360" cy="360"/>
            </p14:xfrm>
          </p:contentPart>
        </mc:Choice>
        <mc:Fallback xmlns="">
          <p:pic>
            <p:nvPicPr>
              <p:cNvPr id="28" name="Ink 27">
                <a:extLst>
                  <a:ext uri="{FF2B5EF4-FFF2-40B4-BE49-F238E27FC236}">
                    <a16:creationId xmlns:a16="http://schemas.microsoft.com/office/drawing/2014/main" id="{795F08BD-C022-A312-114A-AB9140B57EB9}"/>
                  </a:ext>
                </a:extLst>
              </p:cNvPr>
              <p:cNvPicPr/>
              <p:nvPr/>
            </p:nvPicPr>
            <p:blipFill>
              <a:blip r:embed="rId6"/>
              <a:stretch>
                <a:fillRect/>
              </a:stretch>
            </p:blipFill>
            <p:spPr>
              <a:xfrm>
                <a:off x="7206192" y="524872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0" name="Ink 29">
                <a:extLst>
                  <a:ext uri="{FF2B5EF4-FFF2-40B4-BE49-F238E27FC236}">
                    <a16:creationId xmlns:a16="http://schemas.microsoft.com/office/drawing/2014/main" id="{B4E7C79D-DC90-336E-3C4F-3FFB83A0E1F4}"/>
                  </a:ext>
                </a:extLst>
              </p14:cNvPr>
              <p14:cNvContentPartPr/>
              <p14:nvPr/>
            </p14:nvContentPartPr>
            <p14:xfrm>
              <a:off x="6876072" y="5331168"/>
              <a:ext cx="360" cy="360"/>
            </p14:xfrm>
          </p:contentPart>
        </mc:Choice>
        <mc:Fallback xmlns="">
          <p:pic>
            <p:nvPicPr>
              <p:cNvPr id="30" name="Ink 29">
                <a:extLst>
                  <a:ext uri="{FF2B5EF4-FFF2-40B4-BE49-F238E27FC236}">
                    <a16:creationId xmlns:a16="http://schemas.microsoft.com/office/drawing/2014/main" id="{86431015-CEDF-D6FA-5445-428A0D858AD2}"/>
                  </a:ext>
                </a:extLst>
              </p:cNvPr>
              <p:cNvPicPr/>
              <p:nvPr/>
            </p:nvPicPr>
            <p:blipFill>
              <a:blip r:embed="rId6"/>
              <a:stretch>
                <a:fillRect/>
              </a:stretch>
            </p:blipFill>
            <p:spPr>
              <a:xfrm>
                <a:off x="6840072" y="529516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24" name="Ink 1023">
                <a:extLst>
                  <a:ext uri="{FF2B5EF4-FFF2-40B4-BE49-F238E27FC236}">
                    <a16:creationId xmlns:a16="http://schemas.microsoft.com/office/drawing/2014/main" id="{E5B05F7F-FB67-39B4-D78D-1CECB5616AA2}"/>
                  </a:ext>
                </a:extLst>
              </p14:cNvPr>
              <p14:cNvContentPartPr/>
              <p14:nvPr/>
            </p14:nvContentPartPr>
            <p14:xfrm>
              <a:off x="7406352" y="5001768"/>
              <a:ext cx="360" cy="360"/>
            </p14:xfrm>
          </p:contentPart>
        </mc:Choice>
        <mc:Fallback xmlns="">
          <p:pic>
            <p:nvPicPr>
              <p:cNvPr id="1024" name="Ink 1023">
                <a:extLst>
                  <a:ext uri="{FF2B5EF4-FFF2-40B4-BE49-F238E27FC236}">
                    <a16:creationId xmlns:a16="http://schemas.microsoft.com/office/drawing/2014/main" id="{30BCA926-9E2A-7262-0DC9-5713B713BC6A}"/>
                  </a:ext>
                </a:extLst>
              </p:cNvPr>
              <p:cNvPicPr/>
              <p:nvPr/>
            </p:nvPicPr>
            <p:blipFill>
              <a:blip r:embed="rId6"/>
              <a:stretch>
                <a:fillRect/>
              </a:stretch>
            </p:blipFill>
            <p:spPr>
              <a:xfrm>
                <a:off x="7370352" y="4965768"/>
                <a:ext cx="72000" cy="72000"/>
              </a:xfrm>
              <a:prstGeom prst="rect">
                <a:avLst/>
              </a:prstGeom>
            </p:spPr>
          </p:pic>
        </mc:Fallback>
      </mc:AlternateContent>
      <p:grpSp>
        <p:nvGrpSpPr>
          <p:cNvPr id="1031" name="Group 1030">
            <a:extLst>
              <a:ext uri="{FF2B5EF4-FFF2-40B4-BE49-F238E27FC236}">
                <a16:creationId xmlns:a16="http://schemas.microsoft.com/office/drawing/2014/main" id="{708BCCB1-2935-8274-AAF5-5B6BC8A6D15E}"/>
              </a:ext>
            </a:extLst>
          </p:cNvPr>
          <p:cNvGrpSpPr/>
          <p:nvPr/>
        </p:nvGrpSpPr>
        <p:grpSpPr>
          <a:xfrm>
            <a:off x="7105033" y="5047309"/>
            <a:ext cx="45720" cy="9720"/>
            <a:chOff x="7086672" y="5038128"/>
            <a:chExt cx="45720" cy="9720"/>
          </a:xfrm>
        </p:grpSpPr>
        <mc:AlternateContent xmlns:mc="http://schemas.openxmlformats.org/markup-compatibility/2006" xmlns:p14="http://schemas.microsoft.com/office/powerpoint/2010/main">
          <mc:Choice Requires="p14">
            <p:contentPart p14:bwMode="auto" r:id="rId11">
              <p14:nvContentPartPr>
                <p14:cNvPr id="1027" name="Ink 1026">
                  <a:extLst>
                    <a:ext uri="{FF2B5EF4-FFF2-40B4-BE49-F238E27FC236}">
                      <a16:creationId xmlns:a16="http://schemas.microsoft.com/office/drawing/2014/main" id="{4302EE01-C5F8-C5D9-39D6-057DC8B633D3}"/>
                    </a:ext>
                  </a:extLst>
                </p14:cNvPr>
                <p14:cNvContentPartPr/>
                <p14:nvPr/>
              </p14:nvContentPartPr>
              <p14:xfrm>
                <a:off x="7086672" y="5047488"/>
                <a:ext cx="360" cy="360"/>
              </p14:xfrm>
            </p:contentPart>
          </mc:Choice>
          <mc:Fallback xmlns="">
            <p:pic>
              <p:nvPicPr>
                <p:cNvPr id="1027" name="Ink 1026">
                  <a:extLst>
                    <a:ext uri="{FF2B5EF4-FFF2-40B4-BE49-F238E27FC236}">
                      <a16:creationId xmlns:a16="http://schemas.microsoft.com/office/drawing/2014/main" id="{E0FA779B-D367-60E8-F5F1-9FAC379D3605}"/>
                    </a:ext>
                  </a:extLst>
                </p:cNvPr>
                <p:cNvPicPr/>
                <p:nvPr/>
              </p:nvPicPr>
              <p:blipFill>
                <a:blip r:embed="rId6"/>
                <a:stretch>
                  <a:fillRect/>
                </a:stretch>
              </p:blipFill>
              <p:spPr>
                <a:xfrm>
                  <a:off x="7050672" y="501148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29" name="Ink 1028">
                  <a:extLst>
                    <a:ext uri="{FF2B5EF4-FFF2-40B4-BE49-F238E27FC236}">
                      <a16:creationId xmlns:a16="http://schemas.microsoft.com/office/drawing/2014/main" id="{CCD8999E-E888-6732-AF1E-886478CD1945}"/>
                    </a:ext>
                  </a:extLst>
                </p14:cNvPr>
                <p14:cNvContentPartPr/>
                <p14:nvPr/>
              </p14:nvContentPartPr>
              <p14:xfrm>
                <a:off x="7132032" y="5038128"/>
                <a:ext cx="360" cy="360"/>
              </p14:xfrm>
            </p:contentPart>
          </mc:Choice>
          <mc:Fallback xmlns="">
            <p:pic>
              <p:nvPicPr>
                <p:cNvPr id="1029" name="Ink 1028">
                  <a:extLst>
                    <a:ext uri="{FF2B5EF4-FFF2-40B4-BE49-F238E27FC236}">
                      <a16:creationId xmlns:a16="http://schemas.microsoft.com/office/drawing/2014/main" id="{F06AEF56-7A9D-31EA-A3F0-969C480D1690}"/>
                    </a:ext>
                  </a:extLst>
                </p:cNvPr>
                <p:cNvPicPr/>
                <p:nvPr/>
              </p:nvPicPr>
              <p:blipFill>
                <a:blip r:embed="rId6"/>
                <a:stretch>
                  <a:fillRect/>
                </a:stretch>
              </p:blipFill>
              <p:spPr>
                <a:xfrm>
                  <a:off x="7096032" y="5002128"/>
                  <a:ext cx="72000" cy="7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1032" name="Ink 1031">
                <a:extLst>
                  <a:ext uri="{FF2B5EF4-FFF2-40B4-BE49-F238E27FC236}">
                    <a16:creationId xmlns:a16="http://schemas.microsoft.com/office/drawing/2014/main" id="{E58010EA-30EB-1776-C98B-1DB12889F2C0}"/>
                  </a:ext>
                </a:extLst>
              </p14:cNvPr>
              <p14:cNvContentPartPr/>
              <p14:nvPr/>
            </p14:nvContentPartPr>
            <p14:xfrm>
              <a:off x="6693192" y="4663368"/>
              <a:ext cx="360" cy="360"/>
            </p14:xfrm>
          </p:contentPart>
        </mc:Choice>
        <mc:Fallback xmlns="">
          <p:pic>
            <p:nvPicPr>
              <p:cNvPr id="1032" name="Ink 1031">
                <a:extLst>
                  <a:ext uri="{FF2B5EF4-FFF2-40B4-BE49-F238E27FC236}">
                    <a16:creationId xmlns:a16="http://schemas.microsoft.com/office/drawing/2014/main" id="{1BB68ED1-E2C7-EE5C-AF08-2AC2BF5281DC}"/>
                  </a:ext>
                </a:extLst>
              </p:cNvPr>
              <p:cNvPicPr/>
              <p:nvPr/>
            </p:nvPicPr>
            <p:blipFill>
              <a:blip r:embed="rId6"/>
              <a:stretch>
                <a:fillRect/>
              </a:stretch>
            </p:blipFill>
            <p:spPr>
              <a:xfrm>
                <a:off x="6657192" y="462736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33" name="Ink 1032">
                <a:extLst>
                  <a:ext uri="{FF2B5EF4-FFF2-40B4-BE49-F238E27FC236}">
                    <a16:creationId xmlns:a16="http://schemas.microsoft.com/office/drawing/2014/main" id="{9F58D547-A612-0F7A-2272-7B804F5C6B4D}"/>
                  </a:ext>
                </a:extLst>
              </p14:cNvPr>
              <p14:cNvContentPartPr/>
              <p14:nvPr/>
            </p14:nvContentPartPr>
            <p14:xfrm>
              <a:off x="6583546" y="4025081"/>
              <a:ext cx="360" cy="360"/>
            </p14:xfrm>
          </p:contentPart>
        </mc:Choice>
        <mc:Fallback xmlns="">
          <p:pic>
            <p:nvPicPr>
              <p:cNvPr id="1033" name="Ink 1032">
                <a:extLst>
                  <a:ext uri="{FF2B5EF4-FFF2-40B4-BE49-F238E27FC236}">
                    <a16:creationId xmlns:a16="http://schemas.microsoft.com/office/drawing/2014/main" id="{22F5096F-920C-1CB7-F40C-C937BB189188}"/>
                  </a:ext>
                </a:extLst>
              </p:cNvPr>
              <p:cNvPicPr/>
              <p:nvPr/>
            </p:nvPicPr>
            <p:blipFill>
              <a:blip r:embed="rId6"/>
              <a:stretch>
                <a:fillRect/>
              </a:stretch>
            </p:blipFill>
            <p:spPr>
              <a:xfrm>
                <a:off x="6547546" y="3989081"/>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35" name="Ink 1034">
                <a:extLst>
                  <a:ext uri="{FF2B5EF4-FFF2-40B4-BE49-F238E27FC236}">
                    <a16:creationId xmlns:a16="http://schemas.microsoft.com/office/drawing/2014/main" id="{940EBC86-F33B-6E4B-D246-6F1104F363D9}"/>
                  </a:ext>
                </a:extLst>
              </p14:cNvPr>
              <p14:cNvContentPartPr/>
              <p14:nvPr/>
            </p14:nvContentPartPr>
            <p14:xfrm>
              <a:off x="6172272" y="5120568"/>
              <a:ext cx="360" cy="360"/>
            </p14:xfrm>
          </p:contentPart>
        </mc:Choice>
        <mc:Fallback xmlns="">
          <p:pic>
            <p:nvPicPr>
              <p:cNvPr id="1035" name="Ink 1034">
                <a:extLst>
                  <a:ext uri="{FF2B5EF4-FFF2-40B4-BE49-F238E27FC236}">
                    <a16:creationId xmlns:a16="http://schemas.microsoft.com/office/drawing/2014/main" id="{541D3397-E8DE-4B21-4D39-AFAE9F3B553F}"/>
                  </a:ext>
                </a:extLst>
              </p:cNvPr>
              <p:cNvPicPr/>
              <p:nvPr/>
            </p:nvPicPr>
            <p:blipFill>
              <a:blip r:embed="rId6"/>
              <a:stretch>
                <a:fillRect/>
              </a:stretch>
            </p:blipFill>
            <p:spPr>
              <a:xfrm>
                <a:off x="6136272" y="508456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43" name="Ink 1042">
                <a:extLst>
                  <a:ext uri="{FF2B5EF4-FFF2-40B4-BE49-F238E27FC236}">
                    <a16:creationId xmlns:a16="http://schemas.microsoft.com/office/drawing/2014/main" id="{E1AE7B74-C8E2-6530-A634-16B55A8DA83B}"/>
                  </a:ext>
                </a:extLst>
              </p14:cNvPr>
              <p14:cNvContentPartPr/>
              <p14:nvPr/>
            </p14:nvContentPartPr>
            <p14:xfrm>
              <a:off x="6975549" y="5834349"/>
              <a:ext cx="360" cy="1800"/>
            </p14:xfrm>
          </p:contentPart>
        </mc:Choice>
        <mc:Fallback xmlns="">
          <p:pic>
            <p:nvPicPr>
              <p:cNvPr id="1043" name="Ink 1042">
                <a:extLst>
                  <a:ext uri="{FF2B5EF4-FFF2-40B4-BE49-F238E27FC236}">
                    <a16:creationId xmlns:a16="http://schemas.microsoft.com/office/drawing/2014/main" id="{6A1730F6-6CFE-CA6D-92C7-3126CBF4A171}"/>
                  </a:ext>
                </a:extLst>
              </p:cNvPr>
              <p:cNvPicPr/>
              <p:nvPr/>
            </p:nvPicPr>
            <p:blipFill>
              <a:blip r:embed="rId17"/>
              <a:stretch>
                <a:fillRect/>
              </a:stretch>
            </p:blipFill>
            <p:spPr>
              <a:xfrm>
                <a:off x="6939549" y="579834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44" name="Ink 1043">
                <a:extLst>
                  <a:ext uri="{FF2B5EF4-FFF2-40B4-BE49-F238E27FC236}">
                    <a16:creationId xmlns:a16="http://schemas.microsoft.com/office/drawing/2014/main" id="{464F92DC-643D-4E9D-F351-1506F45E1910}"/>
                  </a:ext>
                </a:extLst>
              </p14:cNvPr>
              <p14:cNvContentPartPr/>
              <p14:nvPr/>
            </p14:nvContentPartPr>
            <p14:xfrm>
              <a:off x="6862509" y="5947749"/>
              <a:ext cx="360" cy="1800"/>
            </p14:xfrm>
          </p:contentPart>
        </mc:Choice>
        <mc:Fallback xmlns="">
          <p:pic>
            <p:nvPicPr>
              <p:cNvPr id="1044" name="Ink 1043">
                <a:extLst>
                  <a:ext uri="{FF2B5EF4-FFF2-40B4-BE49-F238E27FC236}">
                    <a16:creationId xmlns:a16="http://schemas.microsoft.com/office/drawing/2014/main" id="{43D72EFD-3968-A43E-0CB3-270EC41862FD}"/>
                  </a:ext>
                </a:extLst>
              </p:cNvPr>
              <p:cNvPicPr/>
              <p:nvPr/>
            </p:nvPicPr>
            <p:blipFill>
              <a:blip r:embed="rId17"/>
              <a:stretch>
                <a:fillRect/>
              </a:stretch>
            </p:blipFill>
            <p:spPr>
              <a:xfrm>
                <a:off x="6826509" y="5911749"/>
                <a:ext cx="72000" cy="73440"/>
              </a:xfrm>
              <a:prstGeom prst="rect">
                <a:avLst/>
              </a:prstGeom>
            </p:spPr>
          </p:pic>
        </mc:Fallback>
      </mc:AlternateContent>
      <p:grpSp>
        <p:nvGrpSpPr>
          <p:cNvPr id="1047" name="Group 1046">
            <a:extLst>
              <a:ext uri="{FF2B5EF4-FFF2-40B4-BE49-F238E27FC236}">
                <a16:creationId xmlns:a16="http://schemas.microsoft.com/office/drawing/2014/main" id="{4991E9A2-47C8-ED0E-C749-3DC3BAA7CA04}"/>
              </a:ext>
            </a:extLst>
          </p:cNvPr>
          <p:cNvGrpSpPr/>
          <p:nvPr/>
        </p:nvGrpSpPr>
        <p:grpSpPr>
          <a:xfrm>
            <a:off x="6809949" y="5729949"/>
            <a:ext cx="87480" cy="45720"/>
            <a:chOff x="6809949" y="5729949"/>
            <a:chExt cx="87480" cy="45720"/>
          </a:xfrm>
        </p:grpSpPr>
        <mc:AlternateContent xmlns:mc="http://schemas.openxmlformats.org/markup-compatibility/2006" xmlns:p14="http://schemas.microsoft.com/office/powerpoint/2010/main">
          <mc:Choice Requires="p14">
            <p:contentPart p14:bwMode="auto" r:id="rId19">
              <p14:nvContentPartPr>
                <p14:cNvPr id="1045" name="Ink 1044">
                  <a:extLst>
                    <a:ext uri="{FF2B5EF4-FFF2-40B4-BE49-F238E27FC236}">
                      <a16:creationId xmlns:a16="http://schemas.microsoft.com/office/drawing/2014/main" id="{341E6E51-DC54-EBA9-4B80-4D0E053652B1}"/>
                    </a:ext>
                  </a:extLst>
                </p14:cNvPr>
                <p14:cNvContentPartPr/>
                <p14:nvPr/>
              </p14:nvContentPartPr>
              <p14:xfrm>
                <a:off x="6897069" y="5729949"/>
                <a:ext cx="360" cy="1800"/>
              </p14:xfrm>
            </p:contentPart>
          </mc:Choice>
          <mc:Fallback xmlns="">
            <p:pic>
              <p:nvPicPr>
                <p:cNvPr id="1045" name="Ink 1044">
                  <a:extLst>
                    <a:ext uri="{FF2B5EF4-FFF2-40B4-BE49-F238E27FC236}">
                      <a16:creationId xmlns:a16="http://schemas.microsoft.com/office/drawing/2014/main" id="{862ACC1E-DF0D-75CE-D51B-BB6C42AE0A38}"/>
                    </a:ext>
                  </a:extLst>
                </p:cNvPr>
                <p:cNvPicPr/>
                <p:nvPr/>
              </p:nvPicPr>
              <p:blipFill>
                <a:blip r:embed="rId17"/>
                <a:stretch>
                  <a:fillRect/>
                </a:stretch>
              </p:blipFill>
              <p:spPr>
                <a:xfrm>
                  <a:off x="6861069" y="569394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046" name="Ink 1045">
                  <a:extLst>
                    <a:ext uri="{FF2B5EF4-FFF2-40B4-BE49-F238E27FC236}">
                      <a16:creationId xmlns:a16="http://schemas.microsoft.com/office/drawing/2014/main" id="{49400CFC-4EE7-7410-D6B3-38CD68B61F93}"/>
                    </a:ext>
                  </a:extLst>
                </p14:cNvPr>
                <p14:cNvContentPartPr/>
                <p14:nvPr/>
              </p14:nvContentPartPr>
              <p14:xfrm>
                <a:off x="6809949" y="5773869"/>
                <a:ext cx="360" cy="1800"/>
              </p14:xfrm>
            </p:contentPart>
          </mc:Choice>
          <mc:Fallback xmlns="">
            <p:pic>
              <p:nvPicPr>
                <p:cNvPr id="1046" name="Ink 1045">
                  <a:extLst>
                    <a:ext uri="{FF2B5EF4-FFF2-40B4-BE49-F238E27FC236}">
                      <a16:creationId xmlns:a16="http://schemas.microsoft.com/office/drawing/2014/main" id="{A27BA972-9378-FDD6-4080-0FE29128404D}"/>
                    </a:ext>
                  </a:extLst>
                </p:cNvPr>
                <p:cNvPicPr/>
                <p:nvPr/>
              </p:nvPicPr>
              <p:blipFill>
                <a:blip r:embed="rId17"/>
                <a:stretch>
                  <a:fillRect/>
                </a:stretch>
              </p:blipFill>
              <p:spPr>
                <a:xfrm>
                  <a:off x="6773949" y="5737869"/>
                  <a:ext cx="72000" cy="73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
            <p14:nvContentPartPr>
              <p14:cNvPr id="1048" name="Ink 1047">
                <a:extLst>
                  <a:ext uri="{FF2B5EF4-FFF2-40B4-BE49-F238E27FC236}">
                    <a16:creationId xmlns:a16="http://schemas.microsoft.com/office/drawing/2014/main" id="{F65F5643-2B70-24CF-9627-B15FBD14A05E}"/>
                  </a:ext>
                </a:extLst>
              </p14:cNvPr>
              <p14:cNvContentPartPr/>
              <p14:nvPr/>
            </p14:nvContentPartPr>
            <p14:xfrm>
              <a:off x="5904189" y="5486589"/>
              <a:ext cx="360" cy="360"/>
            </p14:xfrm>
          </p:contentPart>
        </mc:Choice>
        <mc:Fallback xmlns="">
          <p:pic>
            <p:nvPicPr>
              <p:cNvPr id="1048" name="Ink 1047">
                <a:extLst>
                  <a:ext uri="{FF2B5EF4-FFF2-40B4-BE49-F238E27FC236}">
                    <a16:creationId xmlns:a16="http://schemas.microsoft.com/office/drawing/2014/main" id="{666DD13F-7D56-4208-3C7A-AB6086C5F0CE}"/>
                  </a:ext>
                </a:extLst>
              </p:cNvPr>
              <p:cNvPicPr/>
              <p:nvPr/>
            </p:nvPicPr>
            <p:blipFill>
              <a:blip r:embed="rId6"/>
              <a:stretch>
                <a:fillRect/>
              </a:stretch>
            </p:blipFill>
            <p:spPr>
              <a:xfrm>
                <a:off x="5868189" y="545058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049" name="Ink 1048">
                <a:extLst>
                  <a:ext uri="{FF2B5EF4-FFF2-40B4-BE49-F238E27FC236}">
                    <a16:creationId xmlns:a16="http://schemas.microsoft.com/office/drawing/2014/main" id="{5A38D481-9A79-4FF2-ECAF-169C79DD2750}"/>
                  </a:ext>
                </a:extLst>
              </p14:cNvPr>
              <p14:cNvContentPartPr/>
              <p14:nvPr/>
            </p14:nvContentPartPr>
            <p14:xfrm>
              <a:off x="6113349" y="5494869"/>
              <a:ext cx="360" cy="1800"/>
            </p14:xfrm>
          </p:contentPart>
        </mc:Choice>
        <mc:Fallback xmlns="">
          <p:pic>
            <p:nvPicPr>
              <p:cNvPr id="1049" name="Ink 1048">
                <a:extLst>
                  <a:ext uri="{FF2B5EF4-FFF2-40B4-BE49-F238E27FC236}">
                    <a16:creationId xmlns:a16="http://schemas.microsoft.com/office/drawing/2014/main" id="{CA7331D1-22BB-2D78-0F25-99C961F8204C}"/>
                  </a:ext>
                </a:extLst>
              </p:cNvPr>
              <p:cNvPicPr/>
              <p:nvPr/>
            </p:nvPicPr>
            <p:blipFill>
              <a:blip r:embed="rId23"/>
              <a:stretch>
                <a:fillRect/>
              </a:stretch>
            </p:blipFill>
            <p:spPr>
              <a:xfrm>
                <a:off x="6077349" y="5464869"/>
                <a:ext cx="72000" cy="615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050" name="Ink 1049">
                <a:extLst>
                  <a:ext uri="{FF2B5EF4-FFF2-40B4-BE49-F238E27FC236}">
                    <a16:creationId xmlns:a16="http://schemas.microsoft.com/office/drawing/2014/main" id="{2B37AE27-6B4F-C064-C62C-AA10C600DAB8}"/>
                  </a:ext>
                </a:extLst>
              </p14:cNvPr>
              <p14:cNvContentPartPr/>
              <p14:nvPr/>
            </p14:nvContentPartPr>
            <p14:xfrm>
              <a:off x="6453189" y="5704029"/>
              <a:ext cx="360" cy="1800"/>
            </p14:xfrm>
          </p:contentPart>
        </mc:Choice>
        <mc:Fallback xmlns="">
          <p:pic>
            <p:nvPicPr>
              <p:cNvPr id="1050" name="Ink 1049">
                <a:extLst>
                  <a:ext uri="{FF2B5EF4-FFF2-40B4-BE49-F238E27FC236}">
                    <a16:creationId xmlns:a16="http://schemas.microsoft.com/office/drawing/2014/main" id="{EBD14E5C-4781-D228-8F40-871AC91153F8}"/>
                  </a:ext>
                </a:extLst>
              </p:cNvPr>
              <p:cNvPicPr/>
              <p:nvPr/>
            </p:nvPicPr>
            <p:blipFill>
              <a:blip r:embed="rId17"/>
              <a:stretch>
                <a:fillRect/>
              </a:stretch>
            </p:blipFill>
            <p:spPr>
              <a:xfrm>
                <a:off x="6417189" y="566802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051" name="Ink 1050">
                <a:extLst>
                  <a:ext uri="{FF2B5EF4-FFF2-40B4-BE49-F238E27FC236}">
                    <a16:creationId xmlns:a16="http://schemas.microsoft.com/office/drawing/2014/main" id="{0DA45D62-B045-DB8A-1514-A9472CA2DB75}"/>
                  </a:ext>
                </a:extLst>
              </p14:cNvPr>
              <p14:cNvContentPartPr/>
              <p14:nvPr/>
            </p14:nvContentPartPr>
            <p14:xfrm>
              <a:off x="6139629" y="5338269"/>
              <a:ext cx="360" cy="1800"/>
            </p14:xfrm>
          </p:contentPart>
        </mc:Choice>
        <mc:Fallback xmlns="">
          <p:pic>
            <p:nvPicPr>
              <p:cNvPr id="1051" name="Ink 1050">
                <a:extLst>
                  <a:ext uri="{FF2B5EF4-FFF2-40B4-BE49-F238E27FC236}">
                    <a16:creationId xmlns:a16="http://schemas.microsoft.com/office/drawing/2014/main" id="{32353243-BB7A-DE38-6E5B-11E80353B8E6}"/>
                  </a:ext>
                </a:extLst>
              </p:cNvPr>
              <p:cNvPicPr/>
              <p:nvPr/>
            </p:nvPicPr>
            <p:blipFill>
              <a:blip r:embed="rId17"/>
              <a:stretch>
                <a:fillRect/>
              </a:stretch>
            </p:blipFill>
            <p:spPr>
              <a:xfrm>
                <a:off x="6103629" y="530226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052" name="Ink 1051">
                <a:extLst>
                  <a:ext uri="{FF2B5EF4-FFF2-40B4-BE49-F238E27FC236}">
                    <a16:creationId xmlns:a16="http://schemas.microsoft.com/office/drawing/2014/main" id="{F51819EB-EFFC-289C-C362-0963EEC73A86}"/>
                  </a:ext>
                </a:extLst>
              </p14:cNvPr>
              <p14:cNvContentPartPr/>
              <p14:nvPr/>
            </p14:nvContentPartPr>
            <p14:xfrm>
              <a:off x="6566229" y="5547069"/>
              <a:ext cx="360" cy="5400"/>
            </p14:xfrm>
          </p:contentPart>
        </mc:Choice>
        <mc:Fallback xmlns="">
          <p:pic>
            <p:nvPicPr>
              <p:cNvPr id="1052" name="Ink 1051">
                <a:extLst>
                  <a:ext uri="{FF2B5EF4-FFF2-40B4-BE49-F238E27FC236}">
                    <a16:creationId xmlns:a16="http://schemas.microsoft.com/office/drawing/2014/main" id="{2F8B19B3-C11C-4C66-B21F-103A988EC164}"/>
                  </a:ext>
                </a:extLst>
              </p:cNvPr>
              <p:cNvPicPr/>
              <p:nvPr/>
            </p:nvPicPr>
            <p:blipFill>
              <a:blip r:embed="rId27"/>
              <a:stretch>
                <a:fillRect/>
              </a:stretch>
            </p:blipFill>
            <p:spPr>
              <a:xfrm>
                <a:off x="6530229" y="5511069"/>
                <a:ext cx="7200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053" name="Ink 1052">
                <a:extLst>
                  <a:ext uri="{FF2B5EF4-FFF2-40B4-BE49-F238E27FC236}">
                    <a16:creationId xmlns:a16="http://schemas.microsoft.com/office/drawing/2014/main" id="{8A9B0889-D9A7-FCDA-1B59-D3535CA9D240}"/>
                  </a:ext>
                </a:extLst>
              </p14:cNvPr>
              <p14:cNvContentPartPr/>
              <p14:nvPr/>
            </p14:nvContentPartPr>
            <p14:xfrm>
              <a:off x="6513669" y="5364549"/>
              <a:ext cx="360" cy="360"/>
            </p14:xfrm>
          </p:contentPart>
        </mc:Choice>
        <mc:Fallback xmlns="">
          <p:pic>
            <p:nvPicPr>
              <p:cNvPr id="1053" name="Ink 1052">
                <a:extLst>
                  <a:ext uri="{FF2B5EF4-FFF2-40B4-BE49-F238E27FC236}">
                    <a16:creationId xmlns:a16="http://schemas.microsoft.com/office/drawing/2014/main" id="{20E122CC-6519-C4D6-5A1E-DCAE23ED5223}"/>
                  </a:ext>
                </a:extLst>
              </p:cNvPr>
              <p:cNvPicPr/>
              <p:nvPr/>
            </p:nvPicPr>
            <p:blipFill>
              <a:blip r:embed="rId6"/>
              <a:stretch>
                <a:fillRect/>
              </a:stretch>
            </p:blipFill>
            <p:spPr>
              <a:xfrm>
                <a:off x="6477669" y="532854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055" name="Ink 1054">
                <a:extLst>
                  <a:ext uri="{FF2B5EF4-FFF2-40B4-BE49-F238E27FC236}">
                    <a16:creationId xmlns:a16="http://schemas.microsoft.com/office/drawing/2014/main" id="{88EC1A59-8C22-B0AC-759E-1C5B83374BFD}"/>
                  </a:ext>
                </a:extLst>
              </p14:cNvPr>
              <p14:cNvContentPartPr/>
              <p14:nvPr/>
            </p14:nvContentPartPr>
            <p14:xfrm>
              <a:off x="6400629" y="5678109"/>
              <a:ext cx="360" cy="360"/>
            </p14:xfrm>
          </p:contentPart>
        </mc:Choice>
        <mc:Fallback xmlns="">
          <p:pic>
            <p:nvPicPr>
              <p:cNvPr id="1055" name="Ink 1054">
                <a:extLst>
                  <a:ext uri="{FF2B5EF4-FFF2-40B4-BE49-F238E27FC236}">
                    <a16:creationId xmlns:a16="http://schemas.microsoft.com/office/drawing/2014/main" id="{F75C1D81-7371-D6DB-C8E6-F638779F0F1E}"/>
                  </a:ext>
                </a:extLst>
              </p:cNvPr>
              <p:cNvPicPr/>
              <p:nvPr/>
            </p:nvPicPr>
            <p:blipFill>
              <a:blip r:embed="rId6"/>
              <a:stretch>
                <a:fillRect/>
              </a:stretch>
            </p:blipFill>
            <p:spPr>
              <a:xfrm>
                <a:off x="6364629" y="564210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056" name="Ink 1055">
                <a:extLst>
                  <a:ext uri="{FF2B5EF4-FFF2-40B4-BE49-F238E27FC236}">
                    <a16:creationId xmlns:a16="http://schemas.microsoft.com/office/drawing/2014/main" id="{F044A5FE-FDF0-2F9D-6132-C0F93560059F}"/>
                  </a:ext>
                </a:extLst>
              </p14:cNvPr>
              <p14:cNvContentPartPr/>
              <p14:nvPr/>
            </p14:nvContentPartPr>
            <p14:xfrm>
              <a:off x="6644709" y="5224869"/>
              <a:ext cx="360" cy="360"/>
            </p14:xfrm>
          </p:contentPart>
        </mc:Choice>
        <mc:Fallback xmlns="">
          <p:pic>
            <p:nvPicPr>
              <p:cNvPr id="1056" name="Ink 1055">
                <a:extLst>
                  <a:ext uri="{FF2B5EF4-FFF2-40B4-BE49-F238E27FC236}">
                    <a16:creationId xmlns:a16="http://schemas.microsoft.com/office/drawing/2014/main" id="{E51671C5-30DA-0B40-B2CB-7DD3FB840795}"/>
                  </a:ext>
                </a:extLst>
              </p:cNvPr>
              <p:cNvPicPr/>
              <p:nvPr/>
            </p:nvPicPr>
            <p:blipFill>
              <a:blip r:embed="rId6"/>
              <a:stretch>
                <a:fillRect/>
              </a:stretch>
            </p:blipFill>
            <p:spPr>
              <a:xfrm>
                <a:off x="6608709" y="518886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057" name="Ink 1056">
                <a:extLst>
                  <a:ext uri="{FF2B5EF4-FFF2-40B4-BE49-F238E27FC236}">
                    <a16:creationId xmlns:a16="http://schemas.microsoft.com/office/drawing/2014/main" id="{4979D6BD-FF15-3B17-6267-9F15B1370433}"/>
                  </a:ext>
                </a:extLst>
              </p14:cNvPr>
              <p14:cNvContentPartPr/>
              <p14:nvPr/>
            </p14:nvContentPartPr>
            <p14:xfrm>
              <a:off x="5738589" y="5303349"/>
              <a:ext cx="360" cy="360"/>
            </p14:xfrm>
          </p:contentPart>
        </mc:Choice>
        <mc:Fallback xmlns="">
          <p:pic>
            <p:nvPicPr>
              <p:cNvPr id="1057" name="Ink 1056">
                <a:extLst>
                  <a:ext uri="{FF2B5EF4-FFF2-40B4-BE49-F238E27FC236}">
                    <a16:creationId xmlns:a16="http://schemas.microsoft.com/office/drawing/2014/main" id="{142F8623-C846-3EA5-59A3-464F7196FE1C}"/>
                  </a:ext>
                </a:extLst>
              </p:cNvPr>
              <p:cNvPicPr/>
              <p:nvPr/>
            </p:nvPicPr>
            <p:blipFill>
              <a:blip r:embed="rId6"/>
              <a:stretch>
                <a:fillRect/>
              </a:stretch>
            </p:blipFill>
            <p:spPr>
              <a:xfrm>
                <a:off x="5702589" y="526734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058" name="Ink 1057">
                <a:extLst>
                  <a:ext uri="{FF2B5EF4-FFF2-40B4-BE49-F238E27FC236}">
                    <a16:creationId xmlns:a16="http://schemas.microsoft.com/office/drawing/2014/main" id="{0A107716-B97F-1504-3672-A70BFFE5CB3C}"/>
                  </a:ext>
                </a:extLst>
              </p14:cNvPr>
              <p14:cNvContentPartPr/>
              <p14:nvPr/>
            </p14:nvContentPartPr>
            <p14:xfrm>
              <a:off x="5468589" y="4972509"/>
              <a:ext cx="360" cy="360"/>
            </p14:xfrm>
          </p:contentPart>
        </mc:Choice>
        <mc:Fallback xmlns="">
          <p:pic>
            <p:nvPicPr>
              <p:cNvPr id="1058" name="Ink 1057">
                <a:extLst>
                  <a:ext uri="{FF2B5EF4-FFF2-40B4-BE49-F238E27FC236}">
                    <a16:creationId xmlns:a16="http://schemas.microsoft.com/office/drawing/2014/main" id="{F47C841C-017A-3690-9134-E3032296945B}"/>
                  </a:ext>
                </a:extLst>
              </p:cNvPr>
              <p:cNvPicPr/>
              <p:nvPr/>
            </p:nvPicPr>
            <p:blipFill>
              <a:blip r:embed="rId6"/>
              <a:stretch>
                <a:fillRect/>
              </a:stretch>
            </p:blipFill>
            <p:spPr>
              <a:xfrm>
                <a:off x="5432589" y="493650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059" name="Ink 1058">
                <a:extLst>
                  <a:ext uri="{FF2B5EF4-FFF2-40B4-BE49-F238E27FC236}">
                    <a16:creationId xmlns:a16="http://schemas.microsoft.com/office/drawing/2014/main" id="{84B47509-3150-A90A-0FC7-FCFB4093CF02}"/>
                  </a:ext>
                </a:extLst>
              </p14:cNvPr>
              <p14:cNvContentPartPr/>
              <p14:nvPr/>
            </p14:nvContentPartPr>
            <p14:xfrm>
              <a:off x="5843349" y="3535389"/>
              <a:ext cx="360" cy="5400"/>
            </p14:xfrm>
          </p:contentPart>
        </mc:Choice>
        <mc:Fallback xmlns="">
          <p:pic>
            <p:nvPicPr>
              <p:cNvPr id="1059" name="Ink 1058">
                <a:extLst>
                  <a:ext uri="{FF2B5EF4-FFF2-40B4-BE49-F238E27FC236}">
                    <a16:creationId xmlns:a16="http://schemas.microsoft.com/office/drawing/2014/main" id="{E13F4703-3486-1BA8-E11E-38C5A1562A65}"/>
                  </a:ext>
                </a:extLst>
              </p:cNvPr>
              <p:cNvPicPr/>
              <p:nvPr/>
            </p:nvPicPr>
            <p:blipFill>
              <a:blip r:embed="rId27"/>
              <a:stretch>
                <a:fillRect/>
              </a:stretch>
            </p:blipFill>
            <p:spPr>
              <a:xfrm>
                <a:off x="5807349" y="3499389"/>
                <a:ext cx="7200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060" name="Ink 1059">
                <a:extLst>
                  <a:ext uri="{FF2B5EF4-FFF2-40B4-BE49-F238E27FC236}">
                    <a16:creationId xmlns:a16="http://schemas.microsoft.com/office/drawing/2014/main" id="{74BA6D0F-B3D1-C95A-9BCF-A164D6CDAB29}"/>
                  </a:ext>
                </a:extLst>
              </p14:cNvPr>
              <p14:cNvContentPartPr/>
              <p14:nvPr/>
            </p14:nvContentPartPr>
            <p14:xfrm>
              <a:off x="4554189" y="5007069"/>
              <a:ext cx="360" cy="360"/>
            </p14:xfrm>
          </p:contentPart>
        </mc:Choice>
        <mc:Fallback xmlns="">
          <p:pic>
            <p:nvPicPr>
              <p:cNvPr id="1060" name="Ink 1059">
                <a:extLst>
                  <a:ext uri="{FF2B5EF4-FFF2-40B4-BE49-F238E27FC236}">
                    <a16:creationId xmlns:a16="http://schemas.microsoft.com/office/drawing/2014/main" id="{70662665-936B-BAAD-30BC-9DD54555A46B}"/>
                  </a:ext>
                </a:extLst>
              </p:cNvPr>
              <p:cNvPicPr/>
              <p:nvPr/>
            </p:nvPicPr>
            <p:blipFill>
              <a:blip r:embed="rId6"/>
              <a:stretch>
                <a:fillRect/>
              </a:stretch>
            </p:blipFill>
            <p:spPr>
              <a:xfrm>
                <a:off x="4518189" y="497106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061" name="Ink 1060">
                <a:extLst>
                  <a:ext uri="{FF2B5EF4-FFF2-40B4-BE49-F238E27FC236}">
                    <a16:creationId xmlns:a16="http://schemas.microsoft.com/office/drawing/2014/main" id="{1AF5A5F9-17A9-5C81-AEAB-761BD8670FF0}"/>
                  </a:ext>
                </a:extLst>
              </p14:cNvPr>
              <p14:cNvContentPartPr/>
              <p14:nvPr/>
            </p14:nvContentPartPr>
            <p14:xfrm>
              <a:off x="5556069" y="4948389"/>
              <a:ext cx="15840" cy="7200"/>
            </p14:xfrm>
          </p:contentPart>
        </mc:Choice>
        <mc:Fallback xmlns="">
          <p:pic>
            <p:nvPicPr>
              <p:cNvPr id="1061" name="Ink 1060">
                <a:extLst>
                  <a:ext uri="{FF2B5EF4-FFF2-40B4-BE49-F238E27FC236}">
                    <a16:creationId xmlns:a16="http://schemas.microsoft.com/office/drawing/2014/main" id="{17D8BFA6-B5FA-6F2F-DFDB-A3D4CDFD4958}"/>
                  </a:ext>
                </a:extLst>
              </p:cNvPr>
              <p:cNvPicPr/>
              <p:nvPr/>
            </p:nvPicPr>
            <p:blipFill>
              <a:blip r:embed="rId36"/>
              <a:stretch>
                <a:fillRect/>
              </a:stretch>
            </p:blipFill>
            <p:spPr>
              <a:xfrm>
                <a:off x="5520069" y="4912389"/>
                <a:ext cx="874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062" name="Ink 1061">
                <a:extLst>
                  <a:ext uri="{FF2B5EF4-FFF2-40B4-BE49-F238E27FC236}">
                    <a16:creationId xmlns:a16="http://schemas.microsoft.com/office/drawing/2014/main" id="{5CBA84A0-794F-C363-4715-E34D9AEBB4AA}"/>
                  </a:ext>
                </a:extLst>
              </p14:cNvPr>
              <p14:cNvContentPartPr/>
              <p14:nvPr/>
            </p14:nvContentPartPr>
            <p14:xfrm>
              <a:off x="6522669" y="1871829"/>
              <a:ext cx="360" cy="5400"/>
            </p14:xfrm>
          </p:contentPart>
        </mc:Choice>
        <mc:Fallback xmlns="">
          <p:pic>
            <p:nvPicPr>
              <p:cNvPr id="1062" name="Ink 1061">
                <a:extLst>
                  <a:ext uri="{FF2B5EF4-FFF2-40B4-BE49-F238E27FC236}">
                    <a16:creationId xmlns:a16="http://schemas.microsoft.com/office/drawing/2014/main" id="{2C73B4FF-7665-4E43-1BEA-1982590C9B5F}"/>
                  </a:ext>
                </a:extLst>
              </p:cNvPr>
              <p:cNvPicPr/>
              <p:nvPr/>
            </p:nvPicPr>
            <p:blipFill>
              <a:blip r:embed="rId27"/>
              <a:stretch>
                <a:fillRect/>
              </a:stretch>
            </p:blipFill>
            <p:spPr>
              <a:xfrm>
                <a:off x="6486669" y="1835829"/>
                <a:ext cx="7200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063" name="Ink 1062">
                <a:extLst>
                  <a:ext uri="{FF2B5EF4-FFF2-40B4-BE49-F238E27FC236}">
                    <a16:creationId xmlns:a16="http://schemas.microsoft.com/office/drawing/2014/main" id="{C078DADD-F068-36A6-8486-8159936B02C7}"/>
                  </a:ext>
                </a:extLst>
              </p14:cNvPr>
              <p14:cNvContentPartPr/>
              <p14:nvPr/>
            </p14:nvContentPartPr>
            <p14:xfrm>
              <a:off x="7123509" y="2307429"/>
              <a:ext cx="360" cy="5400"/>
            </p14:xfrm>
          </p:contentPart>
        </mc:Choice>
        <mc:Fallback xmlns="">
          <p:pic>
            <p:nvPicPr>
              <p:cNvPr id="1063" name="Ink 1062">
                <a:extLst>
                  <a:ext uri="{FF2B5EF4-FFF2-40B4-BE49-F238E27FC236}">
                    <a16:creationId xmlns:a16="http://schemas.microsoft.com/office/drawing/2014/main" id="{C7AD5ACE-4B18-C802-6494-C9A441A39AEA}"/>
                  </a:ext>
                </a:extLst>
              </p:cNvPr>
              <p:cNvPicPr/>
              <p:nvPr/>
            </p:nvPicPr>
            <p:blipFill>
              <a:blip r:embed="rId27"/>
              <a:stretch>
                <a:fillRect/>
              </a:stretch>
            </p:blipFill>
            <p:spPr>
              <a:xfrm>
                <a:off x="7087509" y="2271429"/>
                <a:ext cx="7200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064" name="Ink 1063">
                <a:extLst>
                  <a:ext uri="{FF2B5EF4-FFF2-40B4-BE49-F238E27FC236}">
                    <a16:creationId xmlns:a16="http://schemas.microsoft.com/office/drawing/2014/main" id="{67E767DF-B489-11E0-F539-4EB28CF07E82}"/>
                  </a:ext>
                </a:extLst>
              </p14:cNvPr>
              <p14:cNvContentPartPr/>
              <p14:nvPr/>
            </p14:nvContentPartPr>
            <p14:xfrm>
              <a:off x="5616909" y="2002869"/>
              <a:ext cx="360" cy="17640"/>
            </p14:xfrm>
          </p:contentPart>
        </mc:Choice>
        <mc:Fallback xmlns="">
          <p:pic>
            <p:nvPicPr>
              <p:cNvPr id="1064" name="Ink 1063">
                <a:extLst>
                  <a:ext uri="{FF2B5EF4-FFF2-40B4-BE49-F238E27FC236}">
                    <a16:creationId xmlns:a16="http://schemas.microsoft.com/office/drawing/2014/main" id="{68B02D8C-4E61-2838-18B1-D1603920739C}"/>
                  </a:ext>
                </a:extLst>
              </p:cNvPr>
              <p:cNvPicPr/>
              <p:nvPr/>
            </p:nvPicPr>
            <p:blipFill>
              <a:blip r:embed="rId40"/>
              <a:stretch>
                <a:fillRect/>
              </a:stretch>
            </p:blipFill>
            <p:spPr>
              <a:xfrm>
                <a:off x="5580909" y="1966869"/>
                <a:ext cx="7200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1065" name="Ink 1064">
                <a:extLst>
                  <a:ext uri="{FF2B5EF4-FFF2-40B4-BE49-F238E27FC236}">
                    <a16:creationId xmlns:a16="http://schemas.microsoft.com/office/drawing/2014/main" id="{C5747F88-37A3-BF4F-F0E5-9D04B5D5786A}"/>
                  </a:ext>
                </a:extLst>
              </p14:cNvPr>
              <p14:cNvContentPartPr/>
              <p14:nvPr/>
            </p14:nvContentPartPr>
            <p14:xfrm>
              <a:off x="6217749" y="1852749"/>
              <a:ext cx="360" cy="2520"/>
            </p14:xfrm>
          </p:contentPart>
        </mc:Choice>
        <mc:Fallback xmlns="">
          <p:pic>
            <p:nvPicPr>
              <p:cNvPr id="1065" name="Ink 1064">
                <a:extLst>
                  <a:ext uri="{FF2B5EF4-FFF2-40B4-BE49-F238E27FC236}">
                    <a16:creationId xmlns:a16="http://schemas.microsoft.com/office/drawing/2014/main" id="{0063EE57-0E0A-6EE8-2D99-3B47F25F2F8D}"/>
                  </a:ext>
                </a:extLst>
              </p:cNvPr>
              <p:cNvPicPr/>
              <p:nvPr/>
            </p:nvPicPr>
            <p:blipFill>
              <a:blip r:embed="rId42"/>
              <a:stretch>
                <a:fillRect/>
              </a:stretch>
            </p:blipFill>
            <p:spPr>
              <a:xfrm>
                <a:off x="6181749" y="1816749"/>
                <a:ext cx="7200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1066" name="Ink 1065">
                <a:extLst>
                  <a:ext uri="{FF2B5EF4-FFF2-40B4-BE49-F238E27FC236}">
                    <a16:creationId xmlns:a16="http://schemas.microsoft.com/office/drawing/2014/main" id="{05A491AA-9734-AB8F-4AB7-1E5FFABBA571}"/>
                  </a:ext>
                </a:extLst>
              </p14:cNvPr>
              <p14:cNvContentPartPr/>
              <p14:nvPr/>
            </p14:nvContentPartPr>
            <p14:xfrm>
              <a:off x="5434029" y="1915749"/>
              <a:ext cx="360" cy="360"/>
            </p14:xfrm>
          </p:contentPart>
        </mc:Choice>
        <mc:Fallback xmlns="">
          <p:pic>
            <p:nvPicPr>
              <p:cNvPr id="1066" name="Ink 1065">
                <a:extLst>
                  <a:ext uri="{FF2B5EF4-FFF2-40B4-BE49-F238E27FC236}">
                    <a16:creationId xmlns:a16="http://schemas.microsoft.com/office/drawing/2014/main" id="{A6123B70-2E0C-D41D-AF7E-3908DD14812C}"/>
                  </a:ext>
                </a:extLst>
              </p:cNvPr>
              <p:cNvPicPr/>
              <p:nvPr/>
            </p:nvPicPr>
            <p:blipFill>
              <a:blip r:embed="rId6"/>
              <a:stretch>
                <a:fillRect/>
              </a:stretch>
            </p:blipFill>
            <p:spPr>
              <a:xfrm>
                <a:off x="5398029" y="187974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067" name="Ink 1066">
                <a:extLst>
                  <a:ext uri="{FF2B5EF4-FFF2-40B4-BE49-F238E27FC236}">
                    <a16:creationId xmlns:a16="http://schemas.microsoft.com/office/drawing/2014/main" id="{437DABF4-47E5-883B-12ED-94A0E955207D}"/>
                  </a:ext>
                </a:extLst>
              </p14:cNvPr>
              <p14:cNvContentPartPr/>
              <p14:nvPr/>
            </p14:nvContentPartPr>
            <p14:xfrm>
              <a:off x="5904189" y="1907109"/>
              <a:ext cx="1800" cy="360"/>
            </p14:xfrm>
          </p:contentPart>
        </mc:Choice>
        <mc:Fallback xmlns="">
          <p:pic>
            <p:nvPicPr>
              <p:cNvPr id="1067" name="Ink 1066">
                <a:extLst>
                  <a:ext uri="{FF2B5EF4-FFF2-40B4-BE49-F238E27FC236}">
                    <a16:creationId xmlns:a16="http://schemas.microsoft.com/office/drawing/2014/main" id="{2274C507-50A7-CFD7-C9E8-CA944F3AC114}"/>
                  </a:ext>
                </a:extLst>
              </p:cNvPr>
              <p:cNvPicPr/>
              <p:nvPr/>
            </p:nvPicPr>
            <p:blipFill>
              <a:blip r:embed="rId45"/>
              <a:stretch>
                <a:fillRect/>
              </a:stretch>
            </p:blipFill>
            <p:spPr>
              <a:xfrm>
                <a:off x="5868189" y="1871109"/>
                <a:ext cx="734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068" name="Ink 1067">
                <a:extLst>
                  <a:ext uri="{FF2B5EF4-FFF2-40B4-BE49-F238E27FC236}">
                    <a16:creationId xmlns:a16="http://schemas.microsoft.com/office/drawing/2014/main" id="{FE36B535-8EE7-4D85-E55E-E6CF76E7CF05}"/>
                  </a:ext>
                </a:extLst>
              </p14:cNvPr>
              <p14:cNvContentPartPr/>
              <p14:nvPr/>
            </p14:nvContentPartPr>
            <p14:xfrm>
              <a:off x="6862509" y="2194389"/>
              <a:ext cx="360" cy="1800"/>
            </p14:xfrm>
          </p:contentPart>
        </mc:Choice>
        <mc:Fallback xmlns="">
          <p:pic>
            <p:nvPicPr>
              <p:cNvPr id="1068" name="Ink 1067">
                <a:extLst>
                  <a:ext uri="{FF2B5EF4-FFF2-40B4-BE49-F238E27FC236}">
                    <a16:creationId xmlns:a16="http://schemas.microsoft.com/office/drawing/2014/main" id="{CFE0D7D8-C682-832C-53F7-E240D600BA81}"/>
                  </a:ext>
                </a:extLst>
              </p:cNvPr>
              <p:cNvPicPr/>
              <p:nvPr/>
            </p:nvPicPr>
            <p:blipFill>
              <a:blip r:embed="rId23"/>
              <a:stretch>
                <a:fillRect/>
              </a:stretch>
            </p:blipFill>
            <p:spPr>
              <a:xfrm>
                <a:off x="6826509" y="2164389"/>
                <a:ext cx="72000" cy="615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1069" name="Ink 1068">
                <a:extLst>
                  <a:ext uri="{FF2B5EF4-FFF2-40B4-BE49-F238E27FC236}">
                    <a16:creationId xmlns:a16="http://schemas.microsoft.com/office/drawing/2014/main" id="{D02C4957-26E1-F90E-7763-9A332055F827}"/>
                  </a:ext>
                </a:extLst>
              </p14:cNvPr>
              <p14:cNvContentPartPr/>
              <p14:nvPr/>
            </p14:nvContentPartPr>
            <p14:xfrm>
              <a:off x="7306389" y="5486589"/>
              <a:ext cx="360" cy="360"/>
            </p14:xfrm>
          </p:contentPart>
        </mc:Choice>
        <mc:Fallback xmlns="">
          <p:pic>
            <p:nvPicPr>
              <p:cNvPr id="1069" name="Ink 1068">
                <a:extLst>
                  <a:ext uri="{FF2B5EF4-FFF2-40B4-BE49-F238E27FC236}">
                    <a16:creationId xmlns:a16="http://schemas.microsoft.com/office/drawing/2014/main" id="{AC23945B-FD6C-F9D1-7427-769843E252FE}"/>
                  </a:ext>
                </a:extLst>
              </p:cNvPr>
              <p:cNvPicPr/>
              <p:nvPr/>
            </p:nvPicPr>
            <p:blipFill>
              <a:blip r:embed="rId48"/>
              <a:stretch>
                <a:fillRect/>
              </a:stretch>
            </p:blipFill>
            <p:spPr>
              <a:xfrm>
                <a:off x="7270389" y="545058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070" name="Ink 1069">
                <a:extLst>
                  <a:ext uri="{FF2B5EF4-FFF2-40B4-BE49-F238E27FC236}">
                    <a16:creationId xmlns:a16="http://schemas.microsoft.com/office/drawing/2014/main" id="{4B3149A8-639B-4C23-5A10-E856E0721FE5}"/>
                  </a:ext>
                </a:extLst>
              </p14:cNvPr>
              <p14:cNvContentPartPr/>
              <p14:nvPr/>
            </p14:nvContentPartPr>
            <p14:xfrm>
              <a:off x="6975549" y="5808429"/>
              <a:ext cx="360" cy="360"/>
            </p14:xfrm>
          </p:contentPart>
        </mc:Choice>
        <mc:Fallback xmlns="">
          <p:pic>
            <p:nvPicPr>
              <p:cNvPr id="1070" name="Ink 1069">
                <a:extLst>
                  <a:ext uri="{FF2B5EF4-FFF2-40B4-BE49-F238E27FC236}">
                    <a16:creationId xmlns:a16="http://schemas.microsoft.com/office/drawing/2014/main" id="{E1B2E0A0-6AEA-BE9C-2EF8-5DC4D5B10B0F}"/>
                  </a:ext>
                </a:extLst>
              </p:cNvPr>
              <p:cNvPicPr/>
              <p:nvPr/>
            </p:nvPicPr>
            <p:blipFill>
              <a:blip r:embed="rId48"/>
              <a:stretch>
                <a:fillRect/>
              </a:stretch>
            </p:blipFill>
            <p:spPr>
              <a:xfrm>
                <a:off x="6939549" y="577242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071" name="Ink 1070">
                <a:extLst>
                  <a:ext uri="{FF2B5EF4-FFF2-40B4-BE49-F238E27FC236}">
                    <a16:creationId xmlns:a16="http://schemas.microsoft.com/office/drawing/2014/main" id="{567134F9-FCFA-FEBE-6F4A-4CDE6606DAF5}"/>
                  </a:ext>
                </a:extLst>
              </p14:cNvPr>
              <p14:cNvContentPartPr/>
              <p14:nvPr/>
            </p14:nvContentPartPr>
            <p14:xfrm>
              <a:off x="6592509" y="5564349"/>
              <a:ext cx="360" cy="360"/>
            </p14:xfrm>
          </p:contentPart>
        </mc:Choice>
        <mc:Fallback xmlns="">
          <p:pic>
            <p:nvPicPr>
              <p:cNvPr id="1071" name="Ink 1070">
                <a:extLst>
                  <a:ext uri="{FF2B5EF4-FFF2-40B4-BE49-F238E27FC236}">
                    <a16:creationId xmlns:a16="http://schemas.microsoft.com/office/drawing/2014/main" id="{263F6EF2-FE81-D2C0-6472-145C665EA17D}"/>
                  </a:ext>
                </a:extLst>
              </p:cNvPr>
              <p:cNvPicPr/>
              <p:nvPr/>
            </p:nvPicPr>
            <p:blipFill>
              <a:blip r:embed="rId48"/>
              <a:stretch>
                <a:fillRect/>
              </a:stretch>
            </p:blipFill>
            <p:spPr>
              <a:xfrm>
                <a:off x="6556509" y="552834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072" name="Ink 1071">
                <a:extLst>
                  <a:ext uri="{FF2B5EF4-FFF2-40B4-BE49-F238E27FC236}">
                    <a16:creationId xmlns:a16="http://schemas.microsoft.com/office/drawing/2014/main" id="{19ACC3BF-AFD9-27D8-772B-FA2DCD4D398D}"/>
                  </a:ext>
                </a:extLst>
              </p14:cNvPr>
              <p14:cNvContentPartPr/>
              <p14:nvPr/>
            </p14:nvContentPartPr>
            <p14:xfrm>
              <a:off x="6382989" y="5686389"/>
              <a:ext cx="360" cy="360"/>
            </p14:xfrm>
          </p:contentPart>
        </mc:Choice>
        <mc:Fallback xmlns="">
          <p:pic>
            <p:nvPicPr>
              <p:cNvPr id="1072" name="Ink 1071">
                <a:extLst>
                  <a:ext uri="{FF2B5EF4-FFF2-40B4-BE49-F238E27FC236}">
                    <a16:creationId xmlns:a16="http://schemas.microsoft.com/office/drawing/2014/main" id="{2D33D49A-456A-F3A4-ED6B-C4DBB52A2C46}"/>
                  </a:ext>
                </a:extLst>
              </p:cNvPr>
              <p:cNvPicPr/>
              <p:nvPr/>
            </p:nvPicPr>
            <p:blipFill>
              <a:blip r:embed="rId48"/>
              <a:stretch>
                <a:fillRect/>
              </a:stretch>
            </p:blipFill>
            <p:spPr>
              <a:xfrm>
                <a:off x="6346989" y="565038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073" name="Ink 1072">
                <a:extLst>
                  <a:ext uri="{FF2B5EF4-FFF2-40B4-BE49-F238E27FC236}">
                    <a16:creationId xmlns:a16="http://schemas.microsoft.com/office/drawing/2014/main" id="{0F47385F-8B14-6282-7D1D-B1111497FF52}"/>
                  </a:ext>
                </a:extLst>
              </p14:cNvPr>
              <p14:cNvContentPartPr/>
              <p14:nvPr/>
            </p14:nvContentPartPr>
            <p14:xfrm>
              <a:off x="6130629" y="5486589"/>
              <a:ext cx="5400" cy="5400"/>
            </p14:xfrm>
          </p:contentPart>
        </mc:Choice>
        <mc:Fallback xmlns="">
          <p:pic>
            <p:nvPicPr>
              <p:cNvPr id="1073" name="Ink 1072">
                <a:extLst>
                  <a:ext uri="{FF2B5EF4-FFF2-40B4-BE49-F238E27FC236}">
                    <a16:creationId xmlns:a16="http://schemas.microsoft.com/office/drawing/2014/main" id="{27E0894C-A046-227C-D4B2-FE894783B60A}"/>
                  </a:ext>
                </a:extLst>
              </p:cNvPr>
              <p:cNvPicPr/>
              <p:nvPr/>
            </p:nvPicPr>
            <p:blipFill>
              <a:blip r:embed="rId53"/>
              <a:stretch>
                <a:fillRect/>
              </a:stretch>
            </p:blipFill>
            <p:spPr>
              <a:xfrm>
                <a:off x="6092058" y="5450589"/>
                <a:ext cx="82157"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074" name="Ink 1073">
                <a:extLst>
                  <a:ext uri="{FF2B5EF4-FFF2-40B4-BE49-F238E27FC236}">
                    <a16:creationId xmlns:a16="http://schemas.microsoft.com/office/drawing/2014/main" id="{036FAF92-7C2B-9983-1680-E1A45B21F593}"/>
                  </a:ext>
                </a:extLst>
              </p14:cNvPr>
              <p14:cNvContentPartPr/>
              <p14:nvPr/>
            </p14:nvContentPartPr>
            <p14:xfrm>
              <a:off x="5709429" y="5303349"/>
              <a:ext cx="3240" cy="360"/>
            </p14:xfrm>
          </p:contentPart>
        </mc:Choice>
        <mc:Fallback xmlns="">
          <p:pic>
            <p:nvPicPr>
              <p:cNvPr id="1074" name="Ink 1073">
                <a:extLst>
                  <a:ext uri="{FF2B5EF4-FFF2-40B4-BE49-F238E27FC236}">
                    <a16:creationId xmlns:a16="http://schemas.microsoft.com/office/drawing/2014/main" id="{544FC8CD-B511-8BB2-F5B2-F821368CF4B8}"/>
                  </a:ext>
                </a:extLst>
              </p:cNvPr>
              <p:cNvPicPr/>
              <p:nvPr/>
            </p:nvPicPr>
            <p:blipFill>
              <a:blip r:embed="rId55"/>
              <a:stretch>
                <a:fillRect/>
              </a:stretch>
            </p:blipFill>
            <p:spPr>
              <a:xfrm>
                <a:off x="5673429" y="5267349"/>
                <a:ext cx="748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075" name="Ink 1074">
                <a:extLst>
                  <a:ext uri="{FF2B5EF4-FFF2-40B4-BE49-F238E27FC236}">
                    <a16:creationId xmlns:a16="http://schemas.microsoft.com/office/drawing/2014/main" id="{0A47BD1C-61B6-A034-49C3-DB5BB637BCBA}"/>
                  </a:ext>
                </a:extLst>
              </p14:cNvPr>
              <p14:cNvContentPartPr/>
              <p14:nvPr/>
            </p14:nvContentPartPr>
            <p14:xfrm>
              <a:off x="6731469" y="4649949"/>
              <a:ext cx="360" cy="1800"/>
            </p14:xfrm>
          </p:contentPart>
        </mc:Choice>
        <mc:Fallback xmlns="">
          <p:pic>
            <p:nvPicPr>
              <p:cNvPr id="1075" name="Ink 1074">
                <a:extLst>
                  <a:ext uri="{FF2B5EF4-FFF2-40B4-BE49-F238E27FC236}">
                    <a16:creationId xmlns:a16="http://schemas.microsoft.com/office/drawing/2014/main" id="{0666AA53-2318-3FE0-7CC9-27E2769AE73A}"/>
                  </a:ext>
                </a:extLst>
              </p:cNvPr>
              <p:cNvPicPr/>
              <p:nvPr/>
            </p:nvPicPr>
            <p:blipFill>
              <a:blip r:embed="rId57"/>
              <a:stretch>
                <a:fillRect/>
              </a:stretch>
            </p:blipFill>
            <p:spPr>
              <a:xfrm>
                <a:off x="6695469" y="461394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076" name="Ink 1075">
                <a:extLst>
                  <a:ext uri="{FF2B5EF4-FFF2-40B4-BE49-F238E27FC236}">
                    <a16:creationId xmlns:a16="http://schemas.microsoft.com/office/drawing/2014/main" id="{9CE1C053-1976-3D92-7E0D-4863F5727BA0}"/>
                  </a:ext>
                </a:extLst>
              </p14:cNvPr>
              <p14:cNvContentPartPr/>
              <p14:nvPr/>
            </p14:nvContentPartPr>
            <p14:xfrm>
              <a:off x="5642829" y="2029149"/>
              <a:ext cx="360" cy="1800"/>
            </p14:xfrm>
          </p:contentPart>
        </mc:Choice>
        <mc:Fallback xmlns="">
          <p:pic>
            <p:nvPicPr>
              <p:cNvPr id="1076" name="Ink 1075">
                <a:extLst>
                  <a:ext uri="{FF2B5EF4-FFF2-40B4-BE49-F238E27FC236}">
                    <a16:creationId xmlns:a16="http://schemas.microsoft.com/office/drawing/2014/main" id="{0DC63653-D8F7-EC14-FB7E-9022B93B6D04}"/>
                  </a:ext>
                </a:extLst>
              </p:cNvPr>
              <p:cNvPicPr/>
              <p:nvPr/>
            </p:nvPicPr>
            <p:blipFill>
              <a:blip r:embed="rId57"/>
              <a:stretch>
                <a:fillRect/>
              </a:stretch>
            </p:blipFill>
            <p:spPr>
              <a:xfrm>
                <a:off x="5606829" y="199314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077" name="Ink 1076">
                <a:extLst>
                  <a:ext uri="{FF2B5EF4-FFF2-40B4-BE49-F238E27FC236}">
                    <a16:creationId xmlns:a16="http://schemas.microsoft.com/office/drawing/2014/main" id="{2D251BE8-6C54-7C05-E302-EE0AC0D8E132}"/>
                  </a:ext>
                </a:extLst>
              </p14:cNvPr>
              <p14:cNvContentPartPr/>
              <p14:nvPr/>
            </p14:nvContentPartPr>
            <p14:xfrm>
              <a:off x="6548949" y="1819989"/>
              <a:ext cx="360" cy="5040"/>
            </p14:xfrm>
          </p:contentPart>
        </mc:Choice>
        <mc:Fallback xmlns="">
          <p:pic>
            <p:nvPicPr>
              <p:cNvPr id="1077" name="Ink 1076">
                <a:extLst>
                  <a:ext uri="{FF2B5EF4-FFF2-40B4-BE49-F238E27FC236}">
                    <a16:creationId xmlns:a16="http://schemas.microsoft.com/office/drawing/2014/main" id="{533CFFBF-0EAC-153F-E5F3-31859CC31032}"/>
                  </a:ext>
                </a:extLst>
              </p:cNvPr>
              <p:cNvPicPr/>
              <p:nvPr/>
            </p:nvPicPr>
            <p:blipFill>
              <a:blip r:embed="rId60"/>
              <a:stretch>
                <a:fillRect/>
              </a:stretch>
            </p:blipFill>
            <p:spPr>
              <a:xfrm>
                <a:off x="6512949" y="1783989"/>
                <a:ext cx="7200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078" name="Ink 1077">
                <a:extLst>
                  <a:ext uri="{FF2B5EF4-FFF2-40B4-BE49-F238E27FC236}">
                    <a16:creationId xmlns:a16="http://schemas.microsoft.com/office/drawing/2014/main" id="{53151C97-667D-1C58-2DEC-65275D64D358}"/>
                  </a:ext>
                </a:extLst>
              </p14:cNvPr>
              <p14:cNvContentPartPr/>
              <p14:nvPr/>
            </p14:nvContentPartPr>
            <p14:xfrm>
              <a:off x="7140789" y="2272869"/>
              <a:ext cx="360" cy="1800"/>
            </p14:xfrm>
          </p:contentPart>
        </mc:Choice>
        <mc:Fallback xmlns="">
          <p:pic>
            <p:nvPicPr>
              <p:cNvPr id="1078" name="Ink 1077">
                <a:extLst>
                  <a:ext uri="{FF2B5EF4-FFF2-40B4-BE49-F238E27FC236}">
                    <a16:creationId xmlns:a16="http://schemas.microsoft.com/office/drawing/2014/main" id="{68372AEF-8AD8-D897-5E6B-139F7855F8E1}"/>
                  </a:ext>
                </a:extLst>
              </p:cNvPr>
              <p:cNvPicPr/>
              <p:nvPr/>
            </p:nvPicPr>
            <p:blipFill>
              <a:blip r:embed="rId57"/>
              <a:stretch>
                <a:fillRect/>
              </a:stretch>
            </p:blipFill>
            <p:spPr>
              <a:xfrm>
                <a:off x="7104789" y="2236869"/>
                <a:ext cx="720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079" name="Ink 1078">
                <a:extLst>
                  <a:ext uri="{FF2B5EF4-FFF2-40B4-BE49-F238E27FC236}">
                    <a16:creationId xmlns:a16="http://schemas.microsoft.com/office/drawing/2014/main" id="{71631620-47E8-4660-72B8-CEAA74F34F76}"/>
                  </a:ext>
                </a:extLst>
              </p14:cNvPr>
              <p14:cNvContentPartPr/>
              <p14:nvPr/>
            </p14:nvContentPartPr>
            <p14:xfrm>
              <a:off x="6487749" y="504909"/>
              <a:ext cx="360" cy="360"/>
            </p14:xfrm>
          </p:contentPart>
        </mc:Choice>
        <mc:Fallback xmlns="">
          <p:pic>
            <p:nvPicPr>
              <p:cNvPr id="1079" name="Ink 1078">
                <a:extLst>
                  <a:ext uri="{FF2B5EF4-FFF2-40B4-BE49-F238E27FC236}">
                    <a16:creationId xmlns:a16="http://schemas.microsoft.com/office/drawing/2014/main" id="{77673BB6-572E-0921-F0A5-5024AD03D11C}"/>
                  </a:ext>
                </a:extLst>
              </p:cNvPr>
              <p:cNvPicPr/>
              <p:nvPr/>
            </p:nvPicPr>
            <p:blipFill>
              <a:blip r:embed="rId48"/>
              <a:stretch>
                <a:fillRect/>
              </a:stretch>
            </p:blipFill>
            <p:spPr>
              <a:xfrm>
                <a:off x="6451749" y="46890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080" name="Ink 1079">
                <a:extLst>
                  <a:ext uri="{FF2B5EF4-FFF2-40B4-BE49-F238E27FC236}">
                    <a16:creationId xmlns:a16="http://schemas.microsoft.com/office/drawing/2014/main" id="{E0DD8B96-3B80-B2CD-B75B-98F47FC71848}"/>
                  </a:ext>
                </a:extLst>
              </p14:cNvPr>
              <p14:cNvContentPartPr/>
              <p14:nvPr/>
            </p14:nvContentPartPr>
            <p14:xfrm>
              <a:off x="6487389" y="653325"/>
              <a:ext cx="360" cy="5400"/>
            </p14:xfrm>
          </p:contentPart>
        </mc:Choice>
        <mc:Fallback xmlns="">
          <p:pic>
            <p:nvPicPr>
              <p:cNvPr id="1080" name="Ink 1079">
                <a:extLst>
                  <a:ext uri="{FF2B5EF4-FFF2-40B4-BE49-F238E27FC236}">
                    <a16:creationId xmlns:a16="http://schemas.microsoft.com/office/drawing/2014/main" id="{3527C849-B7C9-B464-69ED-22D4A32E86BE}"/>
                  </a:ext>
                </a:extLst>
              </p:cNvPr>
              <p:cNvPicPr/>
              <p:nvPr/>
            </p:nvPicPr>
            <p:blipFill>
              <a:blip r:embed="rId27"/>
              <a:stretch>
                <a:fillRect/>
              </a:stretch>
            </p:blipFill>
            <p:spPr>
              <a:xfrm>
                <a:off x="6451389" y="617325"/>
                <a:ext cx="72000" cy="77040"/>
              </a:xfrm>
              <a:prstGeom prst="rect">
                <a:avLst/>
              </a:prstGeom>
            </p:spPr>
          </p:pic>
        </mc:Fallback>
      </mc:AlternateContent>
      <p:sp>
        <p:nvSpPr>
          <p:cNvPr id="1081" name="TextBox 1080">
            <a:extLst>
              <a:ext uri="{FF2B5EF4-FFF2-40B4-BE49-F238E27FC236}">
                <a16:creationId xmlns:a16="http://schemas.microsoft.com/office/drawing/2014/main" id="{A3D037E2-B357-8D25-EE93-3052BBD7190D}"/>
              </a:ext>
            </a:extLst>
          </p:cNvPr>
          <p:cNvSpPr txBox="1"/>
          <p:nvPr/>
        </p:nvSpPr>
        <p:spPr>
          <a:xfrm>
            <a:off x="6531087" y="399320"/>
            <a:ext cx="2020643" cy="400110"/>
          </a:xfrm>
          <a:prstGeom prst="rect">
            <a:avLst/>
          </a:prstGeom>
          <a:noFill/>
        </p:spPr>
        <p:txBody>
          <a:bodyPr wrap="square" rtlCol="0">
            <a:spAutoFit/>
          </a:bodyPr>
          <a:lstStyle/>
          <a:p>
            <a:r>
              <a:rPr lang="en-GB" sz="1000"/>
              <a:t>S136 MH Places of Safety </a:t>
            </a:r>
          </a:p>
          <a:p>
            <a:r>
              <a:rPr lang="en-GB" sz="1000"/>
              <a:t>NHS MH beds</a:t>
            </a:r>
          </a:p>
        </p:txBody>
      </p:sp>
      <mc:AlternateContent xmlns:mc="http://schemas.openxmlformats.org/markup-compatibility/2006" xmlns:p14="http://schemas.microsoft.com/office/powerpoint/2010/main">
        <mc:Choice Requires="p14">
          <p:contentPart p14:bwMode="auto" r:id="rId64">
            <p14:nvContentPartPr>
              <p14:cNvPr id="1082" name="Ink 1081">
                <a:extLst>
                  <a:ext uri="{FF2B5EF4-FFF2-40B4-BE49-F238E27FC236}">
                    <a16:creationId xmlns:a16="http://schemas.microsoft.com/office/drawing/2014/main" id="{F7036DFD-EA26-61E7-1DBD-253382616B7F}"/>
                  </a:ext>
                </a:extLst>
              </p14:cNvPr>
              <p14:cNvContentPartPr/>
              <p14:nvPr/>
            </p14:nvContentPartPr>
            <p14:xfrm>
              <a:off x="5808429" y="2220669"/>
              <a:ext cx="360" cy="360"/>
            </p14:xfrm>
          </p:contentPart>
        </mc:Choice>
        <mc:Fallback xmlns="">
          <p:pic>
            <p:nvPicPr>
              <p:cNvPr id="1082" name="Ink 1081">
                <a:extLst>
                  <a:ext uri="{FF2B5EF4-FFF2-40B4-BE49-F238E27FC236}">
                    <a16:creationId xmlns:a16="http://schemas.microsoft.com/office/drawing/2014/main" id="{7AFA0A84-F9C8-2A09-ADDC-43301DD6C53B}"/>
                  </a:ext>
                </a:extLst>
              </p:cNvPr>
              <p:cNvPicPr/>
              <p:nvPr/>
            </p:nvPicPr>
            <p:blipFill>
              <a:blip r:embed="rId65"/>
              <a:stretch>
                <a:fillRect/>
              </a:stretch>
            </p:blipFill>
            <p:spPr>
              <a:xfrm>
                <a:off x="5790429" y="220266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083" name="Ink 1082">
                <a:extLst>
                  <a:ext uri="{FF2B5EF4-FFF2-40B4-BE49-F238E27FC236}">
                    <a16:creationId xmlns:a16="http://schemas.microsoft.com/office/drawing/2014/main" id="{B641C0B5-E6EA-0203-B1E6-68DA5B8CA3C1}"/>
                  </a:ext>
                </a:extLst>
              </p14:cNvPr>
              <p14:cNvContentPartPr/>
              <p14:nvPr/>
            </p14:nvContentPartPr>
            <p14:xfrm>
              <a:off x="5216229" y="4510989"/>
              <a:ext cx="360" cy="360"/>
            </p14:xfrm>
          </p:contentPart>
        </mc:Choice>
        <mc:Fallback xmlns="">
          <p:pic>
            <p:nvPicPr>
              <p:cNvPr id="1083" name="Ink 1082">
                <a:extLst>
                  <a:ext uri="{FF2B5EF4-FFF2-40B4-BE49-F238E27FC236}">
                    <a16:creationId xmlns:a16="http://schemas.microsoft.com/office/drawing/2014/main" id="{0CC01DF6-23E4-6A39-D6DB-BED8DDE79CD1}"/>
                  </a:ext>
                </a:extLst>
              </p:cNvPr>
              <p:cNvPicPr/>
              <p:nvPr/>
            </p:nvPicPr>
            <p:blipFill>
              <a:blip r:embed="rId65"/>
              <a:stretch>
                <a:fillRect/>
              </a:stretch>
            </p:blipFill>
            <p:spPr>
              <a:xfrm>
                <a:off x="5198229" y="449298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084" name="Ink 1083">
                <a:extLst>
                  <a:ext uri="{FF2B5EF4-FFF2-40B4-BE49-F238E27FC236}">
                    <a16:creationId xmlns:a16="http://schemas.microsoft.com/office/drawing/2014/main" id="{7E1F5938-21EC-B928-84BD-633077FF2734}"/>
                  </a:ext>
                </a:extLst>
              </p14:cNvPr>
              <p14:cNvContentPartPr/>
              <p14:nvPr/>
            </p14:nvContentPartPr>
            <p14:xfrm>
              <a:off x="7297749" y="5041989"/>
              <a:ext cx="360" cy="360"/>
            </p14:xfrm>
          </p:contentPart>
        </mc:Choice>
        <mc:Fallback xmlns="">
          <p:pic>
            <p:nvPicPr>
              <p:cNvPr id="1084" name="Ink 1083">
                <a:extLst>
                  <a:ext uri="{FF2B5EF4-FFF2-40B4-BE49-F238E27FC236}">
                    <a16:creationId xmlns:a16="http://schemas.microsoft.com/office/drawing/2014/main" id="{F45B8823-03DA-446D-2818-38992CD75B5C}"/>
                  </a:ext>
                </a:extLst>
              </p:cNvPr>
              <p:cNvPicPr/>
              <p:nvPr/>
            </p:nvPicPr>
            <p:blipFill>
              <a:blip r:embed="rId65"/>
              <a:stretch>
                <a:fillRect/>
              </a:stretch>
            </p:blipFill>
            <p:spPr>
              <a:xfrm>
                <a:off x="7279749" y="502398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085" name="Ink 1084">
                <a:extLst>
                  <a:ext uri="{FF2B5EF4-FFF2-40B4-BE49-F238E27FC236}">
                    <a16:creationId xmlns:a16="http://schemas.microsoft.com/office/drawing/2014/main" id="{896F6722-2031-E38B-8668-371DC4F37833}"/>
                  </a:ext>
                </a:extLst>
              </p14:cNvPr>
              <p14:cNvContentPartPr/>
              <p14:nvPr/>
            </p14:nvContentPartPr>
            <p14:xfrm>
              <a:off x="6566229" y="3701349"/>
              <a:ext cx="360" cy="360"/>
            </p14:xfrm>
          </p:contentPart>
        </mc:Choice>
        <mc:Fallback xmlns="">
          <p:pic>
            <p:nvPicPr>
              <p:cNvPr id="1085" name="Ink 1084">
                <a:extLst>
                  <a:ext uri="{FF2B5EF4-FFF2-40B4-BE49-F238E27FC236}">
                    <a16:creationId xmlns:a16="http://schemas.microsoft.com/office/drawing/2014/main" id="{F5E4353C-5443-3E3A-32B3-51C4134EBA19}"/>
                  </a:ext>
                </a:extLst>
              </p:cNvPr>
              <p:cNvPicPr/>
              <p:nvPr/>
            </p:nvPicPr>
            <p:blipFill>
              <a:blip r:embed="rId65"/>
              <a:stretch>
                <a:fillRect/>
              </a:stretch>
            </p:blipFill>
            <p:spPr>
              <a:xfrm>
                <a:off x="6548229" y="3683349"/>
                <a:ext cx="36000" cy="36000"/>
              </a:xfrm>
              <a:prstGeom prst="rect">
                <a:avLst/>
              </a:prstGeom>
            </p:spPr>
          </p:pic>
        </mc:Fallback>
      </mc:AlternateContent>
      <p:cxnSp>
        <p:nvCxnSpPr>
          <p:cNvPr id="1087" name="Straight Connector 1086">
            <a:extLst>
              <a:ext uri="{FF2B5EF4-FFF2-40B4-BE49-F238E27FC236}">
                <a16:creationId xmlns:a16="http://schemas.microsoft.com/office/drawing/2014/main" id="{8E326E21-9D15-A890-8614-2CD70901DC87}"/>
              </a:ext>
            </a:extLst>
          </p:cNvPr>
          <p:cNvCxnSpPr>
            <a:cxnSpLocks/>
          </p:cNvCxnSpPr>
          <p:nvPr/>
        </p:nvCxnSpPr>
        <p:spPr>
          <a:xfrm>
            <a:off x="2670842" y="2115606"/>
            <a:ext cx="179228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89" name="Straight Connector 1088">
            <a:extLst>
              <a:ext uri="{FF2B5EF4-FFF2-40B4-BE49-F238E27FC236}">
                <a16:creationId xmlns:a16="http://schemas.microsoft.com/office/drawing/2014/main" id="{3A910B2E-5A6A-D063-B9C8-36A335FE7EE6}"/>
              </a:ext>
            </a:extLst>
          </p:cNvPr>
          <p:cNvCxnSpPr>
            <a:cxnSpLocks/>
          </p:cNvCxnSpPr>
          <p:nvPr/>
        </p:nvCxnSpPr>
        <p:spPr>
          <a:xfrm>
            <a:off x="7860686" y="2488019"/>
            <a:ext cx="178310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2" name="Straight Connector 1091">
            <a:extLst>
              <a:ext uri="{FF2B5EF4-FFF2-40B4-BE49-F238E27FC236}">
                <a16:creationId xmlns:a16="http://schemas.microsoft.com/office/drawing/2014/main" id="{89539DB6-026A-B855-C501-05F5E7638D67}"/>
              </a:ext>
            </a:extLst>
          </p:cNvPr>
          <p:cNvCxnSpPr/>
          <p:nvPr/>
        </p:nvCxnSpPr>
        <p:spPr>
          <a:xfrm>
            <a:off x="10321819" y="4510989"/>
            <a:ext cx="179180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4" name="Straight Connector 1093">
            <a:extLst>
              <a:ext uri="{FF2B5EF4-FFF2-40B4-BE49-F238E27FC236}">
                <a16:creationId xmlns:a16="http://schemas.microsoft.com/office/drawing/2014/main" id="{458C0D82-6DAF-44DB-61D1-957F3A82E8F0}"/>
              </a:ext>
            </a:extLst>
          </p:cNvPr>
          <p:cNvCxnSpPr>
            <a:cxnSpLocks/>
          </p:cNvCxnSpPr>
          <p:nvPr/>
        </p:nvCxnSpPr>
        <p:spPr>
          <a:xfrm>
            <a:off x="8456923" y="5284728"/>
            <a:ext cx="179306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8" name="Straight Connector 1097">
            <a:extLst>
              <a:ext uri="{FF2B5EF4-FFF2-40B4-BE49-F238E27FC236}">
                <a16:creationId xmlns:a16="http://schemas.microsoft.com/office/drawing/2014/main" id="{5F680BBF-F79C-71A4-A1FB-DD9F05AD07FA}"/>
              </a:ext>
            </a:extLst>
          </p:cNvPr>
          <p:cNvCxnSpPr>
            <a:cxnSpLocks/>
          </p:cNvCxnSpPr>
          <p:nvPr/>
        </p:nvCxnSpPr>
        <p:spPr>
          <a:xfrm>
            <a:off x="300648" y="1926175"/>
            <a:ext cx="179228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01" name="Straight Connector 1100">
            <a:extLst>
              <a:ext uri="{FF2B5EF4-FFF2-40B4-BE49-F238E27FC236}">
                <a16:creationId xmlns:a16="http://schemas.microsoft.com/office/drawing/2014/main" id="{8CE096B6-C551-85F2-3C0A-3158FB205DBE}"/>
              </a:ext>
            </a:extLst>
          </p:cNvPr>
          <p:cNvCxnSpPr/>
          <p:nvPr/>
        </p:nvCxnSpPr>
        <p:spPr>
          <a:xfrm>
            <a:off x="305736" y="3932186"/>
            <a:ext cx="179685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03" name="Straight Connector 1102">
            <a:extLst>
              <a:ext uri="{FF2B5EF4-FFF2-40B4-BE49-F238E27FC236}">
                <a16:creationId xmlns:a16="http://schemas.microsoft.com/office/drawing/2014/main" id="{95FE1755-FF09-10A2-ACAA-D555FA6EC820}"/>
              </a:ext>
            </a:extLst>
          </p:cNvPr>
          <p:cNvCxnSpPr>
            <a:cxnSpLocks/>
          </p:cNvCxnSpPr>
          <p:nvPr/>
        </p:nvCxnSpPr>
        <p:spPr>
          <a:xfrm>
            <a:off x="2190012" y="5590434"/>
            <a:ext cx="1780737"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11" name="Straight Connector 1110">
            <a:extLst>
              <a:ext uri="{FF2B5EF4-FFF2-40B4-BE49-F238E27FC236}">
                <a16:creationId xmlns:a16="http://schemas.microsoft.com/office/drawing/2014/main" id="{CC80FA2D-8A3E-39B6-968C-65BDA1BBCBE2}"/>
              </a:ext>
            </a:extLst>
          </p:cNvPr>
          <p:cNvCxnSpPr/>
          <p:nvPr/>
        </p:nvCxnSpPr>
        <p:spPr>
          <a:xfrm flipH="1">
            <a:off x="7150385" y="5678109"/>
            <a:ext cx="1306538" cy="27542"/>
          </a:xfrm>
          <a:prstGeom prst="line">
            <a:avLst/>
          </a:prstGeom>
        </p:spPr>
        <p:style>
          <a:lnRef idx="1">
            <a:schemeClr val="dk1"/>
          </a:lnRef>
          <a:fillRef idx="0">
            <a:schemeClr val="dk1"/>
          </a:fillRef>
          <a:effectRef idx="0">
            <a:schemeClr val="dk1"/>
          </a:effectRef>
          <a:fontRef idx="minor">
            <a:schemeClr val="tx1"/>
          </a:fontRef>
        </p:style>
      </p:cxnSp>
      <p:cxnSp>
        <p:nvCxnSpPr>
          <p:cNvPr id="1113" name="Straight Connector 1112">
            <a:extLst>
              <a:ext uri="{FF2B5EF4-FFF2-40B4-BE49-F238E27FC236}">
                <a16:creationId xmlns:a16="http://schemas.microsoft.com/office/drawing/2014/main" id="{AEEA215D-5106-D5C4-FB62-619B11E80BE4}"/>
              </a:ext>
            </a:extLst>
          </p:cNvPr>
          <p:cNvCxnSpPr/>
          <p:nvPr/>
        </p:nvCxnSpPr>
        <p:spPr>
          <a:xfrm>
            <a:off x="7141204" y="5705154"/>
            <a:ext cx="0" cy="139320"/>
          </a:xfrm>
          <a:prstGeom prst="line">
            <a:avLst/>
          </a:prstGeom>
        </p:spPr>
        <p:style>
          <a:lnRef idx="1">
            <a:schemeClr val="dk1"/>
          </a:lnRef>
          <a:fillRef idx="0">
            <a:schemeClr val="dk1"/>
          </a:fillRef>
          <a:effectRef idx="0">
            <a:schemeClr val="dk1"/>
          </a:effectRef>
          <a:fontRef idx="minor">
            <a:schemeClr val="tx1"/>
          </a:fontRef>
        </p:style>
      </p:cxnSp>
      <p:cxnSp>
        <p:nvCxnSpPr>
          <p:cNvPr id="1115" name="Straight Connector 1114">
            <a:extLst>
              <a:ext uri="{FF2B5EF4-FFF2-40B4-BE49-F238E27FC236}">
                <a16:creationId xmlns:a16="http://schemas.microsoft.com/office/drawing/2014/main" id="{358A0092-6527-24F8-1812-A7DCA788988F}"/>
              </a:ext>
            </a:extLst>
          </p:cNvPr>
          <p:cNvCxnSpPr/>
          <p:nvPr/>
        </p:nvCxnSpPr>
        <p:spPr>
          <a:xfrm flipH="1">
            <a:off x="3952388" y="6152711"/>
            <a:ext cx="2516640" cy="0"/>
          </a:xfrm>
          <a:prstGeom prst="line">
            <a:avLst/>
          </a:prstGeom>
        </p:spPr>
        <p:style>
          <a:lnRef idx="1">
            <a:schemeClr val="dk1"/>
          </a:lnRef>
          <a:fillRef idx="0">
            <a:schemeClr val="dk1"/>
          </a:fillRef>
          <a:effectRef idx="0">
            <a:schemeClr val="dk1"/>
          </a:effectRef>
          <a:fontRef idx="minor">
            <a:schemeClr val="tx1"/>
          </a:fontRef>
        </p:style>
      </p:cxnSp>
      <p:cxnSp>
        <p:nvCxnSpPr>
          <p:cNvPr id="1120" name="Straight Connector 1119">
            <a:extLst>
              <a:ext uri="{FF2B5EF4-FFF2-40B4-BE49-F238E27FC236}">
                <a16:creationId xmlns:a16="http://schemas.microsoft.com/office/drawing/2014/main" id="{33107630-E3EF-4089-CE25-8923F002C9BB}"/>
              </a:ext>
            </a:extLst>
          </p:cNvPr>
          <p:cNvCxnSpPr/>
          <p:nvPr/>
        </p:nvCxnSpPr>
        <p:spPr>
          <a:xfrm>
            <a:off x="2088842" y="4078759"/>
            <a:ext cx="2056438" cy="0"/>
          </a:xfrm>
          <a:prstGeom prst="line">
            <a:avLst/>
          </a:prstGeom>
        </p:spPr>
        <p:style>
          <a:lnRef idx="1">
            <a:schemeClr val="dk1"/>
          </a:lnRef>
          <a:fillRef idx="0">
            <a:schemeClr val="dk1"/>
          </a:fillRef>
          <a:effectRef idx="0">
            <a:schemeClr val="dk1"/>
          </a:effectRef>
          <a:fontRef idx="minor">
            <a:schemeClr val="tx1"/>
          </a:fontRef>
        </p:style>
      </p:cxnSp>
      <p:cxnSp>
        <p:nvCxnSpPr>
          <p:cNvPr id="1122" name="Straight Connector 1121">
            <a:extLst>
              <a:ext uri="{FF2B5EF4-FFF2-40B4-BE49-F238E27FC236}">
                <a16:creationId xmlns:a16="http://schemas.microsoft.com/office/drawing/2014/main" id="{5735C150-6EB2-C879-12D5-202AEAE5EB6F}"/>
              </a:ext>
            </a:extLst>
          </p:cNvPr>
          <p:cNvCxnSpPr/>
          <p:nvPr/>
        </p:nvCxnSpPr>
        <p:spPr>
          <a:xfrm>
            <a:off x="4162697" y="4078759"/>
            <a:ext cx="0" cy="1729670"/>
          </a:xfrm>
          <a:prstGeom prst="line">
            <a:avLst/>
          </a:prstGeom>
        </p:spPr>
        <p:style>
          <a:lnRef idx="1">
            <a:schemeClr val="dk1"/>
          </a:lnRef>
          <a:fillRef idx="0">
            <a:schemeClr val="dk1"/>
          </a:fillRef>
          <a:effectRef idx="0">
            <a:schemeClr val="dk1"/>
          </a:effectRef>
          <a:fontRef idx="minor">
            <a:schemeClr val="tx1"/>
          </a:fontRef>
        </p:style>
      </p:cxnSp>
      <p:cxnSp>
        <p:nvCxnSpPr>
          <p:cNvPr id="1124" name="Straight Connector 1123">
            <a:extLst>
              <a:ext uri="{FF2B5EF4-FFF2-40B4-BE49-F238E27FC236}">
                <a16:creationId xmlns:a16="http://schemas.microsoft.com/office/drawing/2014/main" id="{3853B264-56C4-81CC-79A0-549ABE8FC1A1}"/>
              </a:ext>
            </a:extLst>
          </p:cNvPr>
          <p:cNvCxnSpPr/>
          <p:nvPr/>
        </p:nvCxnSpPr>
        <p:spPr>
          <a:xfrm>
            <a:off x="4145280" y="5704029"/>
            <a:ext cx="1863634" cy="25920"/>
          </a:xfrm>
          <a:prstGeom prst="line">
            <a:avLst/>
          </a:prstGeom>
        </p:spPr>
        <p:style>
          <a:lnRef idx="1">
            <a:schemeClr val="dk1"/>
          </a:lnRef>
          <a:fillRef idx="0">
            <a:schemeClr val="dk1"/>
          </a:fillRef>
          <a:effectRef idx="0">
            <a:schemeClr val="dk1"/>
          </a:effectRef>
          <a:fontRef idx="minor">
            <a:schemeClr val="tx1"/>
          </a:fontRef>
        </p:style>
      </p:cxnSp>
      <p:cxnSp>
        <p:nvCxnSpPr>
          <p:cNvPr id="1126" name="Straight Connector 1125">
            <a:extLst>
              <a:ext uri="{FF2B5EF4-FFF2-40B4-BE49-F238E27FC236}">
                <a16:creationId xmlns:a16="http://schemas.microsoft.com/office/drawing/2014/main" id="{EE13876C-8B3D-5059-F183-986735DCC403}"/>
              </a:ext>
            </a:extLst>
          </p:cNvPr>
          <p:cNvCxnSpPr/>
          <p:nvPr/>
        </p:nvCxnSpPr>
        <p:spPr>
          <a:xfrm>
            <a:off x="2456121" y="2488019"/>
            <a:ext cx="0" cy="1213330"/>
          </a:xfrm>
          <a:prstGeom prst="line">
            <a:avLst/>
          </a:prstGeom>
        </p:spPr>
        <p:style>
          <a:lnRef idx="1">
            <a:schemeClr val="dk1"/>
          </a:lnRef>
          <a:fillRef idx="0">
            <a:schemeClr val="dk1"/>
          </a:fillRef>
          <a:effectRef idx="0">
            <a:schemeClr val="dk1"/>
          </a:effectRef>
          <a:fontRef idx="minor">
            <a:schemeClr val="tx1"/>
          </a:fontRef>
        </p:style>
      </p:cxnSp>
      <p:cxnSp>
        <p:nvCxnSpPr>
          <p:cNvPr id="1128" name="Straight Connector 1127">
            <a:extLst>
              <a:ext uri="{FF2B5EF4-FFF2-40B4-BE49-F238E27FC236}">
                <a16:creationId xmlns:a16="http://schemas.microsoft.com/office/drawing/2014/main" id="{82BE196B-D68A-D55C-E1BD-BA6A41080F4B}"/>
              </a:ext>
            </a:extLst>
          </p:cNvPr>
          <p:cNvCxnSpPr/>
          <p:nvPr/>
        </p:nvCxnSpPr>
        <p:spPr>
          <a:xfrm flipV="1">
            <a:off x="2456121" y="3710763"/>
            <a:ext cx="2760108" cy="10632"/>
          </a:xfrm>
          <a:prstGeom prst="line">
            <a:avLst/>
          </a:prstGeom>
        </p:spPr>
        <p:style>
          <a:lnRef idx="1">
            <a:schemeClr val="dk1"/>
          </a:lnRef>
          <a:fillRef idx="0">
            <a:schemeClr val="dk1"/>
          </a:fillRef>
          <a:effectRef idx="0">
            <a:schemeClr val="dk1"/>
          </a:effectRef>
          <a:fontRef idx="minor">
            <a:schemeClr val="tx1"/>
          </a:fontRef>
        </p:style>
      </p:cxnSp>
      <p:cxnSp>
        <p:nvCxnSpPr>
          <p:cNvPr id="1130" name="Straight Connector 1129">
            <a:extLst>
              <a:ext uri="{FF2B5EF4-FFF2-40B4-BE49-F238E27FC236}">
                <a16:creationId xmlns:a16="http://schemas.microsoft.com/office/drawing/2014/main" id="{1797C1EA-51AF-816D-018D-7485CB8E0B35}"/>
              </a:ext>
            </a:extLst>
          </p:cNvPr>
          <p:cNvCxnSpPr/>
          <p:nvPr/>
        </p:nvCxnSpPr>
        <p:spPr>
          <a:xfrm>
            <a:off x="5216229" y="3721395"/>
            <a:ext cx="12840" cy="789594"/>
          </a:xfrm>
          <a:prstGeom prst="line">
            <a:avLst/>
          </a:prstGeom>
        </p:spPr>
        <p:style>
          <a:lnRef idx="1">
            <a:schemeClr val="dk1"/>
          </a:lnRef>
          <a:fillRef idx="0">
            <a:schemeClr val="dk1"/>
          </a:fillRef>
          <a:effectRef idx="0">
            <a:schemeClr val="dk1"/>
          </a:effectRef>
          <a:fontRef idx="minor">
            <a:schemeClr val="tx1"/>
          </a:fontRef>
        </p:style>
      </p:cxnSp>
      <p:sp>
        <p:nvSpPr>
          <p:cNvPr id="1131" name="TextBox 1130">
            <a:extLst>
              <a:ext uri="{FF2B5EF4-FFF2-40B4-BE49-F238E27FC236}">
                <a16:creationId xmlns:a16="http://schemas.microsoft.com/office/drawing/2014/main" id="{CF2F9AFB-7D5F-3EE5-7FC3-BE505B0E65E3}"/>
              </a:ext>
            </a:extLst>
          </p:cNvPr>
          <p:cNvSpPr txBox="1"/>
          <p:nvPr/>
        </p:nvSpPr>
        <p:spPr>
          <a:xfrm>
            <a:off x="184084" y="5678109"/>
            <a:ext cx="1773926" cy="707886"/>
          </a:xfrm>
          <a:prstGeom prst="rect">
            <a:avLst/>
          </a:prstGeom>
          <a:noFill/>
        </p:spPr>
        <p:txBody>
          <a:bodyPr wrap="square" rtlCol="0">
            <a:spAutoFit/>
          </a:bodyPr>
          <a:lstStyle/>
          <a:p>
            <a:r>
              <a:rPr lang="en-GB" sz="1000"/>
              <a:t>*Where older adult wards are mixed functional/ organic, older adult acute beds are not included</a:t>
            </a:r>
          </a:p>
        </p:txBody>
      </p:sp>
      <mc:AlternateContent xmlns:mc="http://schemas.openxmlformats.org/markup-compatibility/2006" xmlns:p14="http://schemas.microsoft.com/office/powerpoint/2010/main">
        <mc:Choice Requires="p14">
          <p:contentPart p14:bwMode="auto" r:id="rId69">
            <p14:nvContentPartPr>
              <p14:cNvPr id="3" name="Ink 2">
                <a:extLst>
                  <a:ext uri="{FF2B5EF4-FFF2-40B4-BE49-F238E27FC236}">
                    <a16:creationId xmlns:a16="http://schemas.microsoft.com/office/drawing/2014/main" id="{EE725412-2C6F-0F8C-2081-28B823DFABB3}"/>
                  </a:ext>
                </a:extLst>
              </p14:cNvPr>
              <p14:cNvContentPartPr/>
              <p14:nvPr/>
            </p14:nvContentPartPr>
            <p14:xfrm flipH="1">
              <a:off x="5422785" y="1901903"/>
              <a:ext cx="201615" cy="5400"/>
            </p14:xfrm>
          </p:contentPart>
        </mc:Choice>
        <mc:Fallback xmlns="">
          <p:pic>
            <p:nvPicPr>
              <p:cNvPr id="3" name="Ink 2">
                <a:extLst>
                  <a:ext uri="{FF2B5EF4-FFF2-40B4-BE49-F238E27FC236}">
                    <a16:creationId xmlns:a16="http://schemas.microsoft.com/office/drawing/2014/main" id="{8F2A7BBE-3F49-F34C-3B4A-B676EF55C390}"/>
                  </a:ext>
                </a:extLst>
              </p:cNvPr>
              <p:cNvPicPr/>
              <p:nvPr/>
            </p:nvPicPr>
            <p:blipFill>
              <a:blip r:embed="rId70"/>
              <a:stretch>
                <a:fillRect/>
              </a:stretch>
            </p:blipFill>
            <p:spPr>
              <a:xfrm flipH="1">
                <a:off x="-14738715" y="1865903"/>
                <a:ext cx="40323000" cy="77040"/>
              </a:xfrm>
              <a:prstGeom prst="rect">
                <a:avLst/>
              </a:prstGeom>
            </p:spPr>
          </p:pic>
        </mc:Fallback>
      </mc:AlternateContent>
      <p:pic>
        <p:nvPicPr>
          <p:cNvPr id="5" name="Picture 4">
            <a:extLst>
              <a:ext uri="{FF2B5EF4-FFF2-40B4-BE49-F238E27FC236}">
                <a16:creationId xmlns:a16="http://schemas.microsoft.com/office/drawing/2014/main" id="{1AD5359D-AC89-6142-BFBE-0A6EDB23A084}"/>
              </a:ext>
            </a:extLst>
          </p:cNvPr>
          <p:cNvPicPr>
            <a:picLocks noChangeAspect="1"/>
          </p:cNvPicPr>
          <p:nvPr/>
        </p:nvPicPr>
        <p:blipFill>
          <a:blip r:embed="rId71"/>
          <a:stretch>
            <a:fillRect/>
          </a:stretch>
        </p:blipFill>
        <p:spPr>
          <a:xfrm>
            <a:off x="4456322" y="4943072"/>
            <a:ext cx="194632" cy="185108"/>
          </a:xfrm>
          <a:prstGeom prst="rect">
            <a:avLst/>
          </a:prstGeom>
        </p:spPr>
      </p:pic>
      <p:pic>
        <p:nvPicPr>
          <p:cNvPr id="7" name="Picture 6">
            <a:extLst>
              <a:ext uri="{FF2B5EF4-FFF2-40B4-BE49-F238E27FC236}">
                <a16:creationId xmlns:a16="http://schemas.microsoft.com/office/drawing/2014/main" id="{FB918EFC-FF81-1C25-36A4-801C524096D8}"/>
              </a:ext>
            </a:extLst>
          </p:cNvPr>
          <p:cNvPicPr>
            <a:picLocks noChangeAspect="1"/>
          </p:cNvPicPr>
          <p:nvPr/>
        </p:nvPicPr>
        <p:blipFill>
          <a:blip r:embed="rId72"/>
          <a:stretch>
            <a:fillRect/>
          </a:stretch>
        </p:blipFill>
        <p:spPr>
          <a:xfrm>
            <a:off x="6076893" y="5020938"/>
            <a:ext cx="221829" cy="194632"/>
          </a:xfrm>
          <a:prstGeom prst="rect">
            <a:avLst/>
          </a:prstGeom>
        </p:spPr>
      </p:pic>
      <mc:AlternateContent xmlns:mc="http://schemas.openxmlformats.org/markup-compatibility/2006" xmlns:p14="http://schemas.microsoft.com/office/powerpoint/2010/main">
        <mc:Choice Requires="p14">
          <p:contentPart p14:bwMode="auto" r:id="rId73">
            <p14:nvContentPartPr>
              <p14:cNvPr id="9" name="Ink 8">
                <a:extLst>
                  <a:ext uri="{FF2B5EF4-FFF2-40B4-BE49-F238E27FC236}">
                    <a16:creationId xmlns:a16="http://schemas.microsoft.com/office/drawing/2014/main" id="{463E170D-BFCA-A5D2-64D1-97F0A78C65FF}"/>
                  </a:ext>
                </a:extLst>
              </p14:cNvPr>
              <p14:cNvContentPartPr/>
              <p14:nvPr/>
            </p14:nvContentPartPr>
            <p14:xfrm>
              <a:off x="7098631" y="5003131"/>
              <a:ext cx="10026" cy="10026"/>
            </p14:xfrm>
          </p:contentPart>
        </mc:Choice>
        <mc:Fallback xmlns="">
          <p:pic>
            <p:nvPicPr>
              <p:cNvPr id="9" name="Ink 8">
                <a:extLst>
                  <a:ext uri="{FF2B5EF4-FFF2-40B4-BE49-F238E27FC236}">
                    <a16:creationId xmlns:a16="http://schemas.microsoft.com/office/drawing/2014/main" id="{B4291B82-785C-8A7D-4ECF-D20D28D2975B}"/>
                  </a:ext>
                </a:extLst>
              </p:cNvPr>
              <p:cNvPicPr/>
              <p:nvPr/>
            </p:nvPicPr>
            <p:blipFill>
              <a:blip r:embed="rId74"/>
              <a:stretch>
                <a:fillRect/>
              </a:stretch>
            </p:blipFill>
            <p:spPr>
              <a:xfrm>
                <a:off x="6597331" y="4961356"/>
                <a:ext cx="1002600" cy="92741"/>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10" name="Ink 9">
                <a:extLst>
                  <a:ext uri="{FF2B5EF4-FFF2-40B4-BE49-F238E27FC236}">
                    <a16:creationId xmlns:a16="http://schemas.microsoft.com/office/drawing/2014/main" id="{A799D02D-F9E6-AE53-B82B-A631CF8B18EC}"/>
                  </a:ext>
                </a:extLst>
              </p14:cNvPr>
              <p14:cNvContentPartPr/>
              <p14:nvPr/>
            </p14:nvContentPartPr>
            <p14:xfrm>
              <a:off x="7120833" y="5013144"/>
              <a:ext cx="10026" cy="10040"/>
            </p14:xfrm>
          </p:contentPart>
        </mc:Choice>
        <mc:Fallback xmlns="">
          <p:pic>
            <p:nvPicPr>
              <p:cNvPr id="10" name="Ink 9">
                <a:extLst>
                  <a:ext uri="{FF2B5EF4-FFF2-40B4-BE49-F238E27FC236}">
                    <a16:creationId xmlns:a16="http://schemas.microsoft.com/office/drawing/2014/main" id="{558BFF93-6E4E-9298-59CD-51D7914C134A}"/>
                  </a:ext>
                </a:extLst>
              </p:cNvPr>
              <p:cNvPicPr/>
              <p:nvPr/>
            </p:nvPicPr>
            <p:blipFill>
              <a:blip r:embed="rId76"/>
              <a:stretch>
                <a:fillRect/>
              </a:stretch>
            </p:blipFill>
            <p:spPr>
              <a:xfrm>
                <a:off x="7044548" y="4952558"/>
                <a:ext cx="162160" cy="130866"/>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1" name="Ink 10">
                <a:extLst>
                  <a:ext uri="{FF2B5EF4-FFF2-40B4-BE49-F238E27FC236}">
                    <a16:creationId xmlns:a16="http://schemas.microsoft.com/office/drawing/2014/main" id="{EAAFE5EC-347A-46DD-2125-F49D1AC919EC}"/>
                  </a:ext>
                </a:extLst>
              </p14:cNvPr>
              <p14:cNvContentPartPr/>
              <p14:nvPr/>
            </p14:nvContentPartPr>
            <p14:xfrm>
              <a:off x="7198894" y="5241496"/>
              <a:ext cx="10026" cy="10026"/>
            </p14:xfrm>
          </p:contentPart>
        </mc:Choice>
        <mc:Fallback xmlns="">
          <p:pic>
            <p:nvPicPr>
              <p:cNvPr id="11" name="Ink 10">
                <a:extLst>
                  <a:ext uri="{FF2B5EF4-FFF2-40B4-BE49-F238E27FC236}">
                    <a16:creationId xmlns:a16="http://schemas.microsoft.com/office/drawing/2014/main" id="{AE22372A-D3F5-5900-9927-69A754A0FFE3}"/>
                  </a:ext>
                </a:extLst>
              </p:cNvPr>
              <p:cNvPicPr/>
              <p:nvPr/>
            </p:nvPicPr>
            <p:blipFill>
              <a:blip r:embed="rId78"/>
              <a:stretch>
                <a:fillRect/>
              </a:stretch>
            </p:blipFill>
            <p:spPr>
              <a:xfrm>
                <a:off x="6196294" y="5164373"/>
                <a:ext cx="2005200" cy="163501"/>
              </a:xfrm>
              <a:prstGeom prst="rect">
                <a:avLst/>
              </a:prstGeom>
            </p:spPr>
          </p:pic>
        </mc:Fallback>
      </mc:AlternateContent>
    </p:spTree>
    <p:extLst>
      <p:ext uri="{BB962C8B-B14F-4D97-AF65-F5344CB8AC3E}">
        <p14:creationId xmlns:p14="http://schemas.microsoft.com/office/powerpoint/2010/main" val="134388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HS Wales P&amp;I Powerpoint-template draft.pptx" id="{56405266-ECEF-4BF8-8AF1-D09F6DD757C5}" vid="{EE9F3E96-58A8-42CF-BD9F-556EB6F2A7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965F3D-D332-4224-B9A2-5C5A2721E278}">
  <ds:schemaRefs>
    <ds:schemaRef ds:uri="http://schemas.microsoft.com/sharepoint/v3/contenttype/forms"/>
  </ds:schemaRefs>
</ds:datastoreItem>
</file>

<file path=customXml/itemProps2.xml><?xml version="1.0" encoding="utf-8"?>
<ds:datastoreItem xmlns:ds="http://schemas.openxmlformats.org/officeDocument/2006/customXml" ds:itemID="{69E424D1-3893-487E-AC8D-EBC3802A8774}">
  <ds:schemaRefs>
    <ds:schemaRef ds:uri="http://schemas.microsoft.com/office/infopath/2007/PartnerControls"/>
    <ds:schemaRef ds:uri="http://purl.org/dc/elements/1.1/"/>
    <ds:schemaRef ds:uri="http://schemas.microsoft.com/office/2006/metadata/properties"/>
    <ds:schemaRef ds:uri="f30bebb2-c01f-48d0-81da-dc8b123879c2"/>
    <ds:schemaRef ds:uri="b7e247b7-cca8-429f-8688-16f83c8fba5f"/>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115281F3-9089-48E1-9E8B-F9BDE4A0080A}"/>
</file>

<file path=docProps/app.xml><?xml version="1.0" encoding="utf-8"?>
<Properties xmlns="http://schemas.openxmlformats.org/officeDocument/2006/extended-properties" xmlns:vt="http://schemas.openxmlformats.org/officeDocument/2006/docPropsVTypes">
  <Template/>
  <TotalTime>1733</TotalTime>
  <Words>3232</Words>
  <Application>Microsoft Office PowerPoint</Application>
  <PresentationFormat>Widescreen</PresentationFormat>
  <Paragraphs>413</Paragraphs>
  <Slides>27</Slides>
  <Notes>18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27</vt:i4>
      </vt:variant>
    </vt:vector>
  </HeadingPairs>
  <TitlesOfParts>
    <vt:vector size="42" baseType="lpstr">
      <vt:lpstr>Acumin Pro</vt:lpstr>
      <vt:lpstr>Aptos</vt:lpstr>
      <vt:lpstr>Arial</vt:lpstr>
      <vt:lpstr>Calibri</vt:lpstr>
      <vt:lpstr>Frutiger</vt:lpstr>
      <vt:lpstr>Frutiger Bold</vt:lpstr>
      <vt:lpstr>Inter</vt:lpstr>
      <vt:lpstr>Inter Medium</vt:lpstr>
      <vt:lpstr>NTR</vt:lpstr>
      <vt:lpstr>Open Sans</vt:lpstr>
      <vt:lpstr>Poppins</vt:lpstr>
      <vt:lpstr>Segoe UI</vt:lpstr>
      <vt:lpstr>Verdana</vt:lpstr>
      <vt:lpstr>Wingdings</vt:lpstr>
      <vt:lpstr>Office Theme</vt:lpstr>
      <vt:lpstr> An Overview of the Future Direction of Mental Health Services in Wales   Dr Chris O’Connor, Clinical Lead, Strategic Programme for Mental Health NHS Wales Performance and Improvement  Swansea Bay University Health Board Development Session   9th June 2026</vt:lpstr>
      <vt:lpstr>Overview of Presentation</vt:lpstr>
      <vt:lpstr>PowerPoint Presentation</vt:lpstr>
      <vt:lpstr>The Ambition</vt:lpstr>
      <vt:lpstr>PowerPoint Presentation</vt:lpstr>
      <vt:lpstr>Mental Health Need in Wales</vt:lpstr>
      <vt:lpstr>Increasing Mental Health Difficulties in Children and Young People is a Global Challenge</vt:lpstr>
      <vt:lpstr>Problem Statement</vt:lpstr>
      <vt:lpstr>Existing Bed Provision </vt:lpstr>
      <vt:lpstr>PowerPoint Presentation</vt:lpstr>
      <vt:lpstr>Lessons from Trieste &amp; Lille (WHO recommended models) and Stepped Care 2.0 models in parts of Canada </vt:lpstr>
      <vt:lpstr>Quality Statement and Human Rights</vt:lpstr>
      <vt:lpstr>PowerPoint Presentation</vt:lpstr>
      <vt:lpstr>Core Components that Support System Design </vt:lpstr>
      <vt:lpstr>PowerPoint Presentation</vt:lpstr>
      <vt:lpstr>PowerPoint Presentation</vt:lpstr>
      <vt:lpstr>PowerPoint Presentation</vt:lpstr>
      <vt:lpstr>Practice Changes </vt:lpstr>
      <vt:lpstr>PowerPoint Presentation</vt:lpstr>
      <vt:lpstr>The Evidence – Practice Gap</vt:lpstr>
      <vt:lpstr>PowerPoint Presentation</vt:lpstr>
      <vt:lpstr>Initial Actions to Support Implementation</vt:lpstr>
      <vt:lpstr>PowerPoint Presentation</vt:lpstr>
      <vt:lpstr>Purpose</vt:lpstr>
      <vt:lpstr>Scope of Work - Proposed</vt:lpstr>
      <vt:lpstr>Approach and Timeline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the Future Direction of Mental Health Services in Wales   Dr Chris O’Connor, Clinical Lead, Strategic Programme for Mental Health NHS Wales Performance and Improvement  Swansea Bay University Health Board Development Session   9th June 2026</dc:title>
  <dc:subject/>
  <dc:creator>Damian Evans (NHS Wales Performance and Improvement)</dc:creator>
  <cp:keywords/>
  <dc:description/>
  <cp:lastModifiedBy>Lucy Hunt (Swansea Bay UHB - Transformation)</cp:lastModifiedBy>
  <cp:revision>127</cp:revision>
  <dcterms:created xsi:type="dcterms:W3CDTF">2026-01-15T11:32:34Z</dcterms:created>
  <dcterms:modified xsi:type="dcterms:W3CDTF">2026-06-08T11:34:09Z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y fmtid="{D5CDD505-2E9C-101B-9397-08002B2CF9AE}" pid="3" name="Order">
    <vt:r8>1600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