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6"/>
  </p:notesMasterIdLst>
  <p:sldIdLst>
    <p:sldId id="279" r:id="rId3"/>
    <p:sldId id="258" r:id="rId4"/>
    <p:sldId id="282" r:id="rId5"/>
    <p:sldId id="283" r:id="rId6"/>
    <p:sldId id="2147482919" r:id="rId7"/>
    <p:sldId id="2147482921" r:id="rId8"/>
    <p:sldId id="2147482910" r:id="rId9"/>
    <p:sldId id="2147482925" r:id="rId10"/>
    <p:sldId id="2147482924" r:id="rId11"/>
    <p:sldId id="2147482858" r:id="rId12"/>
    <p:sldId id="2147482859" r:id="rId13"/>
    <p:sldId id="2147482860" r:id="rId14"/>
    <p:sldId id="214748292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E70D9DE-E8B3-4519-89E0-004ED21C2B1A}" v="5" dt="2026-07-29T11:07:28.6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ustomXml" Target="../customXml/item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customXml" Target="../customXml/item2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C0683D-F2DA-4882-B5CF-7611C11A80D9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070F50-1A5B-4FBF-BF65-D8F8FA2677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5438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E6DBAA-D54A-49D9-839D-9C07D39ADF6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73007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E6DBAA-D54A-49D9-839D-9C07D39ADF69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70643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FE338-F3C5-FAD0-11A8-59FD35463F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1E6211-EBBA-DE17-1B1C-D2CA1F1D8E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BFB7D-9F3D-13DE-2F11-E371751F1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83071-FC8F-44A5-B988-3C85CB8391C5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35B26E-B04D-E9DF-C2AA-9BA5D2B80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0D3DF0-2C49-2E47-89E9-56E3D9C0F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42B49-FA37-4E62-B310-6F541B6B71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2012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E4ADD3-9F40-D808-C340-267885258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513E24-3511-4AEC-C808-10CC4D4CDF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E76921-C583-992C-7B6D-521C9E079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83071-FC8F-44A5-B988-3C85CB8391C5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1B7EE7-30C1-46BF-376C-5F4B2A7AD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E88FCF-3A23-4F0A-67D8-2CFF1E4E6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42B49-FA37-4E62-B310-6F541B6B71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1615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B08B1C1-DFA9-75FC-482C-E65D47AA60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834A5E-C52B-54BD-DFE9-3A5CCC8DF6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D049F6-2581-ED83-05C0-D77731D92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83071-FC8F-44A5-B988-3C85CB8391C5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C72FD9-27C2-3BF5-A9DD-68619EA6C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5251E1-70AE-1623-3655-BA8B61A2C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42B49-FA37-4E62-B310-6F541B6B71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57833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YL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7095" y="502509"/>
            <a:ext cx="7454784" cy="33885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26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/>
              <a:t>Slide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goes</a:t>
            </a:r>
            <a:r>
              <a:rPr lang="pt-BR"/>
              <a:t> </a:t>
            </a:r>
            <a:r>
              <a:rPr lang="pt-BR" err="1"/>
              <a:t>here</a:t>
            </a:r>
            <a:r>
              <a:rPr lang="pt-BR"/>
              <a:t> (delete </a:t>
            </a:r>
            <a:r>
              <a:rPr lang="pt-BR" err="1"/>
              <a:t>if</a:t>
            </a:r>
            <a:r>
              <a:rPr lang="pt-BR"/>
              <a:t> </a:t>
            </a:r>
            <a:r>
              <a:rPr lang="pt-BR" err="1"/>
              <a:t>not</a:t>
            </a:r>
            <a:r>
              <a:rPr lang="pt-BR"/>
              <a:t> </a:t>
            </a:r>
            <a:r>
              <a:rPr lang="pt-BR" err="1"/>
              <a:t>required</a:t>
            </a:r>
            <a:r>
              <a:rPr lang="pt-BR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704" y="1565287"/>
            <a:ext cx="10556853" cy="380443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092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Body Copy </a:t>
            </a:r>
            <a:r>
              <a:rPr lang="pt-BR" err="1"/>
              <a:t>goes</a:t>
            </a:r>
            <a:r>
              <a:rPr lang="pt-BR"/>
              <a:t> </a:t>
            </a:r>
            <a:r>
              <a:rPr lang="pt-BR" err="1"/>
              <a:t>here</a:t>
            </a:r>
            <a:endParaRPr lang="pt-BR"/>
          </a:p>
        </p:txBody>
      </p:sp>
      <p:pic>
        <p:nvPicPr>
          <p:cNvPr id="5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A360D965-993E-0A85-F69A-4D2F4B256E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8260" y="5659882"/>
            <a:ext cx="2238184" cy="692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0874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1437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7456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7001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7585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1011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8160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435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B07420-3F24-C7A1-80C9-931A26CD0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4F2434-7F4E-AB6B-3932-1D37C6863D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E893D4-F670-9B31-7DE8-F20DD1DD0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83071-FC8F-44A5-B988-3C85CB8391C5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87584D-285A-15C4-849A-E56691D8D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1C10A5-2EDF-4C95-3172-F89B32597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42B49-FA37-4E62-B310-6F541B6B71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74303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6033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710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2799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673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6ED3D-E47C-609A-D297-9A7D34823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9990C7-6FB9-5FAE-E061-E33C4C7250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AF7C91-66EE-6CA7-B288-BF465F0D7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83071-FC8F-44A5-B988-3C85CB8391C5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452980-6DF7-3BBA-347B-14193D039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694ACC-54B2-F378-469A-569E59036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42B49-FA37-4E62-B310-6F541B6B71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8352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B8C704-9EB0-5666-BD56-60F0FFA1C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49CA96-2C06-8E4B-C29A-7A7AF46921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E579D0-E3A0-18B4-B106-1F024B62CE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B05523-097F-CDEF-9D0E-8BF77DA99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83071-FC8F-44A5-B988-3C85CB8391C5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EAF260-6B78-CE0A-7492-ACE6CA381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75F889-AF9A-6AE2-1B32-7682EF213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42B49-FA37-4E62-B310-6F541B6B71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9765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829F3-06B3-FF6B-86A4-2E48C67EE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FC5423-B162-9F93-E98D-144F08BC65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AF10AA-4E04-7035-6FE8-CD85E9BEAB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5853BD-AED2-EC96-65F3-3C71625D8E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5CA256-A0AF-75B7-AC3F-62F836C059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3DFBE4C-D43F-4530-2B8C-518FC48E5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83071-FC8F-44A5-B988-3C85CB8391C5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E7F684B-5EE8-3FE4-C6C5-E4BBF7BB9D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918E57-C548-1C87-324C-C3BAFCCB8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42B49-FA37-4E62-B310-6F541B6B71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4163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B8386F-C744-5F72-4C48-4E604277D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5679FD0-D604-FC30-7636-C606F6330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83071-FC8F-44A5-B988-3C85CB8391C5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D5BA71-B74F-ACDF-CB66-A6188D475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EE1EF9-99F4-AFA8-A244-DD8D8ADB9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42B49-FA37-4E62-B310-6F541B6B71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3829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A99F06-2BBF-ADAA-493A-8EAC4D3D2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83071-FC8F-44A5-B988-3C85CB8391C5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3E55C4-3953-D1DB-1404-653209A4A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18EBE0-8602-76AA-A7CC-0CAE86EBB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42B49-FA37-4E62-B310-6F541B6B71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1605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19E06-7359-B42E-2AC9-94094B1AC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73FEF0-5156-5AF8-F052-1ABA50BE35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ED787E-27AC-78DA-8C10-862C89C11A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9E6355-735B-F1F6-6095-8853C2691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83071-FC8F-44A5-B988-3C85CB8391C5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30EE8C-9CA2-9F94-02FA-1AC02248D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40C0B3-F1BC-5A63-C730-8C0FEE635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42B49-FA37-4E62-B310-6F541B6B71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1570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D49AE4-631F-1FB2-83B4-F7E550A44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62C8F23-8C80-2D72-07D0-A742DB6B48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C814E8-5203-812C-A0CB-EE9B91D191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1A8CE8-E249-4E10-5A80-6FA83D537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83071-FC8F-44A5-B988-3C85CB8391C5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0ABC77-9354-1BE4-58DA-DD59621E7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3D0998-F493-8FD4-EFEE-478AF3869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42B49-FA37-4E62-B310-6F541B6B71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8800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1020FD-903D-87AB-03C7-31585ACAE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ED50A2-1DDF-B670-F382-EF3096C8F1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7F3EF3-5627-E70F-0E28-E9DF62CEC0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9E83071-FC8F-44A5-B988-3C85CB8391C5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96F38D-7EB2-ACAE-12BE-DDDAE6C8AE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CDE8C0-DB53-BE41-6804-00CA934213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842B49-FA37-4E62-B310-6F541B6B71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5637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33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8" y="0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3" name="object 3"/>
          <p:cNvSpPr txBox="1"/>
          <p:nvPr/>
        </p:nvSpPr>
        <p:spPr>
          <a:xfrm>
            <a:off x="684845" y="1662393"/>
            <a:ext cx="7060123" cy="2867141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 marR="3081">
              <a:lnSpc>
                <a:spcPct val="100600"/>
              </a:lnSpc>
              <a:spcBef>
                <a:spcPts val="55"/>
              </a:spcBef>
            </a:pPr>
            <a:r>
              <a:rPr lang="en-GB" sz="2800" b="1" spc="9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Sustainable Planned Care Plan</a:t>
            </a:r>
          </a:p>
          <a:p>
            <a:pPr marL="7701" marR="3081">
              <a:lnSpc>
                <a:spcPct val="100600"/>
              </a:lnSpc>
              <a:spcBef>
                <a:spcPts val="55"/>
              </a:spcBef>
            </a:pPr>
            <a:endParaRPr lang="en-GB" sz="2800" b="1" spc="9" dirty="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  <a:p>
            <a:pPr marL="7701" marR="3081">
              <a:lnSpc>
                <a:spcPct val="100600"/>
              </a:lnSpc>
              <a:spcBef>
                <a:spcPts val="55"/>
              </a:spcBef>
            </a:pPr>
            <a:r>
              <a:rPr lang="en-GB" sz="2800" b="1" spc="9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Summary for SBUHB Board Meeting</a:t>
            </a:r>
          </a:p>
          <a:p>
            <a:pPr marL="7701" marR="3081">
              <a:lnSpc>
                <a:spcPct val="100600"/>
              </a:lnSpc>
              <a:spcBef>
                <a:spcPts val="55"/>
              </a:spcBef>
            </a:pPr>
            <a:endParaRPr lang="en-GB" sz="2800" b="1" spc="9" dirty="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  <a:p>
            <a:pPr marL="7701" marR="3081">
              <a:lnSpc>
                <a:spcPct val="100600"/>
              </a:lnSpc>
              <a:spcBef>
                <a:spcPts val="55"/>
              </a:spcBef>
            </a:pPr>
            <a:r>
              <a:rPr lang="en-GB" sz="2800" b="1" spc="9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30 July 2026</a:t>
            </a:r>
          </a:p>
          <a:p>
            <a:pPr marL="7701" marR="3081">
              <a:lnSpc>
                <a:spcPct val="100600"/>
              </a:lnSpc>
              <a:spcBef>
                <a:spcPts val="55"/>
              </a:spcBef>
            </a:pPr>
            <a:endParaRPr lang="en-GB" sz="4124" b="1" spc="9" dirty="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078693CB-840E-BB48-6165-0634B66C2A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0924" y="455791"/>
            <a:ext cx="2562421" cy="6531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FB59ED6-D684-434A-9CCF-04C6D4106F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605549">
            <a:off x="6536229" y="2460316"/>
            <a:ext cx="6754181" cy="5514155"/>
          </a:xfrm>
          <a:prstGeom prst="rect">
            <a:avLst/>
          </a:prstGeom>
        </p:spPr>
      </p:pic>
      <p:pic>
        <p:nvPicPr>
          <p:cNvPr id="4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3099319D-9956-E8CE-5C17-F4788CC3B25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233" y="5659706"/>
            <a:ext cx="2238029" cy="692361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4BBEA-D2AF-4620-ADEB-12EADF4A9185}" type="slidenum">
              <a:rPr lang="en-GB" smtClean="0">
                <a:solidFill>
                  <a:schemeClr val="bg1">
                    <a:lumMod val="75000"/>
                  </a:schemeClr>
                </a:solidFill>
              </a:rPr>
              <a:t>1</a:t>
            </a:fld>
            <a:endParaRPr lang="en-GB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2799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AD6711-5591-2439-E21E-B116A1E1A96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049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791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4795A1-3CFE-FC5A-CF10-CDC94846AFA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2240"/>
            <a:ext cx="12192000" cy="685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9A62367-44D5-EC71-BA8C-423623637204}"/>
              </a:ext>
            </a:extLst>
          </p:cNvPr>
          <p:cNvSpPr/>
          <p:nvPr/>
        </p:nvSpPr>
        <p:spPr>
          <a:xfrm>
            <a:off x="8972550" y="6135410"/>
            <a:ext cx="2838450" cy="6477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3C8323-A223-9E46-2719-9BC26C3C4D12}"/>
              </a:ext>
            </a:extLst>
          </p:cNvPr>
          <p:cNvSpPr txBox="1"/>
          <p:nvPr/>
        </p:nvSpPr>
        <p:spPr>
          <a:xfrm>
            <a:off x="9229725" y="6197650"/>
            <a:ext cx="232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Working together with our Regional Partners</a:t>
            </a:r>
          </a:p>
        </p:txBody>
      </p:sp>
    </p:spTree>
    <p:extLst>
      <p:ext uri="{BB962C8B-B14F-4D97-AF65-F5344CB8AC3E}">
        <p14:creationId xmlns:p14="http://schemas.microsoft.com/office/powerpoint/2010/main" val="12309510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A62305C-A301-D640-F26A-56A84279E95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5491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79752AF-A9D0-4746-3546-8BC593BA934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D5C3862-BAF3-C130-0E8D-3DA85F3E54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0863" y="9625"/>
            <a:ext cx="3354359" cy="822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995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96D1AFA-2675-8497-A5C7-78299725212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83" y="2051"/>
            <a:ext cx="12178233" cy="6853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313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EB2C3AC-D99D-CC7B-7E50-66D949744CA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732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89A3F79-8292-5FDE-5B5B-6F4562BE485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99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182880"/>
            <a:ext cx="6400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>
                <a:solidFill>
                  <a:srgbClr val="0E2E5F"/>
                </a:solidFill>
              </a:defRPr>
            </a:pPr>
            <a:r>
              <a:rPr kumimoji="0" sz="2800" b="1" i="0" u="none" strike="noStrike" kern="1200" cap="none" spc="0" normalizeH="0" baseline="0" noProof="0">
                <a:ln>
                  <a:noFill/>
                </a:ln>
                <a:solidFill>
                  <a:srgbClr val="0E2E5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What this Plan Asks For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>
                <a:solidFill>
                  <a:srgbClr val="008996"/>
                </a:solidFill>
              </a:defRPr>
            </a:pPr>
            <a:r>
              <a:rPr kumimoji="0" sz="1600" b="1" i="0" u="none" strike="noStrike" kern="1200" cap="none" spc="0" normalizeH="0" baseline="0" noProof="0">
                <a:ln>
                  <a:noFill/>
                </a:ln>
                <a:solidFill>
                  <a:srgbClr val="00899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Delivering sustainable planned care through recovery, transformation, productivity and targeted investment</a:t>
            </a:r>
          </a:p>
        </p:txBody>
      </p:sp>
      <p:sp>
        <p:nvSpPr>
          <p:cNvPr id="3" name="Rectangle 2"/>
          <p:cNvSpPr/>
          <p:nvPr/>
        </p:nvSpPr>
        <p:spPr>
          <a:xfrm>
            <a:off x="365760" y="1005840"/>
            <a:ext cx="3200400" cy="320040"/>
          </a:xfrm>
          <a:prstGeom prst="rect">
            <a:avLst/>
          </a:prstGeom>
          <a:solidFill>
            <a:srgbClr val="0E2E5F"/>
          </a:solidFill>
          <a:ln>
            <a:solidFill>
              <a:srgbClr val="0E2E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>
                <a:solidFill>
                  <a:srgbClr val="FFFFFF"/>
                </a:solidFill>
              </a:defRPr>
            </a:pPr>
            <a:r>
              <a:rPr kumimoji="0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Priority</a:t>
            </a:r>
          </a:p>
        </p:txBody>
      </p:sp>
      <p:sp>
        <p:nvSpPr>
          <p:cNvPr id="4" name="Rectangle 3"/>
          <p:cNvSpPr/>
          <p:nvPr/>
        </p:nvSpPr>
        <p:spPr>
          <a:xfrm>
            <a:off x="3566160" y="1005840"/>
            <a:ext cx="8321040" cy="320040"/>
          </a:xfrm>
          <a:prstGeom prst="rect">
            <a:avLst/>
          </a:prstGeom>
          <a:solidFill>
            <a:srgbClr val="0E2E5F"/>
          </a:solidFill>
          <a:ln>
            <a:solidFill>
              <a:srgbClr val="0E2E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>
                <a:solidFill>
                  <a:srgbClr val="FFFFFF"/>
                </a:solidFill>
              </a:defRPr>
            </a:pPr>
            <a:r>
              <a:rPr kumimoji="0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What this plan commits to delivering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365760" y="1325880"/>
            <a:ext cx="3200400" cy="658368"/>
          </a:xfrm>
          <a:prstGeom prst="rect">
            <a:avLst/>
          </a:prstGeom>
          <a:solidFill>
            <a:srgbClr val="FFFFFF"/>
          </a:solidFill>
          <a:ln>
            <a:solidFill>
              <a:srgbClr val="E1E6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66160" y="1325880"/>
            <a:ext cx="8321040" cy="658368"/>
          </a:xfrm>
          <a:prstGeom prst="rect">
            <a:avLst/>
          </a:prstGeom>
          <a:solidFill>
            <a:srgbClr val="FFFFFF"/>
          </a:solidFill>
          <a:ln>
            <a:solidFill>
              <a:srgbClr val="E1E6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2920" y="1399032"/>
            <a:ext cx="301752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 b="1">
                <a:solidFill>
                  <a:srgbClr val="008996"/>
                </a:solidFill>
              </a:defRPr>
            </a:pPr>
            <a:r>
              <a:rPr kumimoji="0" sz="1500" b="1" i="0" u="none" strike="noStrike" kern="1200" cap="none" spc="0" normalizeH="0" baseline="0" noProof="0">
                <a:ln>
                  <a:noFill/>
                </a:ln>
                <a:solidFill>
                  <a:srgbClr val="00899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Deliver Sustainable Recovery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47160" y="1369698"/>
            <a:ext cx="6383360" cy="6694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50">
                <a:solidFill>
                  <a:srgbClr val="0E2E5F"/>
                </a:solidFill>
              </a:defRPr>
            </a:pPr>
            <a:r>
              <a:rPr kumimoji="0" sz="1250" b="0" i="0" u="none" strike="noStrike" kern="1200" cap="none" spc="0" normalizeH="0" baseline="0" noProof="0">
                <a:ln>
                  <a:noFill/>
                </a:ln>
                <a:solidFill>
                  <a:srgbClr val="0E2E5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Sustain elimination of 104-week waits, restore delivery of the 8-week diagnostic standard, maintain waiting list control and protect elective performance despite continuing growth in demand.</a:t>
            </a:r>
          </a:p>
        </p:txBody>
      </p:sp>
      <p:sp>
        <p:nvSpPr>
          <p:cNvPr id="9" name="Rectangle 8"/>
          <p:cNvSpPr/>
          <p:nvPr/>
        </p:nvSpPr>
        <p:spPr>
          <a:xfrm>
            <a:off x="365760" y="1984248"/>
            <a:ext cx="3200400" cy="658368"/>
          </a:xfrm>
          <a:prstGeom prst="rect">
            <a:avLst/>
          </a:prstGeom>
          <a:solidFill>
            <a:srgbClr val="FFFFFF"/>
          </a:solidFill>
          <a:ln>
            <a:solidFill>
              <a:srgbClr val="E1E6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566160" y="1984248"/>
            <a:ext cx="8321040" cy="658368"/>
          </a:xfrm>
          <a:prstGeom prst="rect">
            <a:avLst/>
          </a:prstGeom>
          <a:solidFill>
            <a:srgbClr val="FFFFFF"/>
          </a:solidFill>
          <a:ln>
            <a:solidFill>
              <a:srgbClr val="E1E6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2920" y="2057400"/>
            <a:ext cx="301752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 b="1">
                <a:solidFill>
                  <a:srgbClr val="008996"/>
                </a:solidFill>
              </a:defRPr>
            </a:pPr>
            <a:r>
              <a:rPr kumimoji="0" sz="1500" b="1" i="0" u="none" strike="noStrike" kern="1200" cap="none" spc="0" normalizeH="0" baseline="0" noProof="0">
                <a:ln>
                  <a:noFill/>
                </a:ln>
                <a:solidFill>
                  <a:srgbClr val="00899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Optimise the Surgical Pathway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47160" y="2003612"/>
            <a:ext cx="7194066" cy="6694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50">
                <a:solidFill>
                  <a:srgbClr val="0E2E5F"/>
                </a:solidFill>
              </a:defRPr>
            </a:pPr>
            <a:r>
              <a:rPr kumimoji="0" sz="1250" b="0" i="0" u="none" strike="noStrike" kern="1200" cap="none" spc="0" normalizeH="0" baseline="0" noProof="0">
                <a:ln>
                  <a:noFill/>
                </a:ln>
                <a:solidFill>
                  <a:srgbClr val="0E2E5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Implement a comprehensive Pre-Surgical </a:t>
            </a:r>
            <a:r>
              <a:rPr kumimoji="0" sz="1250" b="0" i="0" u="none" strike="noStrike" kern="1200" cap="none" spc="0" normalizeH="0" baseline="0" noProof="0" err="1">
                <a:ln>
                  <a:noFill/>
                </a:ln>
                <a:solidFill>
                  <a:srgbClr val="0E2E5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Optimisation</a:t>
            </a:r>
            <a:r>
              <a:rPr kumimoji="0" sz="1250" b="0" i="0" u="none" strike="noStrike" kern="1200" cap="none" spc="0" normalizeH="0" baseline="0" noProof="0">
                <a:ln>
                  <a:noFill/>
                </a:ln>
                <a:solidFill>
                  <a:srgbClr val="0E2E5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sz="1250" b="0" i="0" u="none" strike="noStrike" kern="1200" cap="none" spc="0" normalizeH="0" baseline="0" noProof="0" err="1">
                <a:ln>
                  <a:noFill/>
                </a:ln>
                <a:solidFill>
                  <a:srgbClr val="0E2E5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Programme</a:t>
            </a:r>
            <a:r>
              <a:rPr kumimoji="0" sz="1250" b="0" i="0" u="none" strike="noStrike" kern="1200" cap="none" spc="0" normalizeH="0" baseline="0" noProof="0">
                <a:ln>
                  <a:noFill/>
                </a:ln>
                <a:solidFill>
                  <a:srgbClr val="0E2E5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including intelligent health screening (</a:t>
            </a:r>
            <a:r>
              <a:rPr kumimoji="0" sz="1250" b="0" i="0" u="none" strike="noStrike" kern="1200" cap="none" spc="0" normalizeH="0" baseline="0" noProof="0" err="1">
                <a:ln>
                  <a:noFill/>
                </a:ln>
                <a:solidFill>
                  <a:srgbClr val="0E2E5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iHSQ</a:t>
            </a:r>
            <a:r>
              <a:rPr kumimoji="0" sz="1250" b="0" i="0" u="none" strike="noStrike" kern="1200" cap="none" spc="0" normalizeH="0" baseline="0" noProof="0">
                <a:ln>
                  <a:noFill/>
                </a:ln>
                <a:solidFill>
                  <a:srgbClr val="0E2E5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), prehabilitation, POPS, </a:t>
            </a:r>
            <a:r>
              <a:rPr kumimoji="0" sz="1250" b="0" i="0" u="none" strike="noStrike" kern="1200" cap="none" spc="0" normalizeH="0" baseline="0" noProof="0" err="1">
                <a:ln>
                  <a:noFill/>
                </a:ln>
                <a:solidFill>
                  <a:srgbClr val="0E2E5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anaesthetic</a:t>
            </a:r>
            <a:r>
              <a:rPr kumimoji="0" sz="1250" b="0" i="0" u="none" strike="noStrike" kern="1200" cap="none" spc="0" normalizeH="0" baseline="0" noProof="0">
                <a:ln>
                  <a:noFill/>
                </a:ln>
                <a:solidFill>
                  <a:srgbClr val="0E2E5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sz="1250" b="0" i="0" u="none" strike="noStrike" kern="1200" cap="none" spc="0" normalizeH="0" baseline="0" noProof="0" err="1">
                <a:ln>
                  <a:noFill/>
                </a:ln>
                <a:solidFill>
                  <a:srgbClr val="0E2E5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optimisation</a:t>
            </a:r>
            <a:r>
              <a:rPr kumimoji="0" sz="1250" b="0" i="0" u="none" strike="noStrike" kern="1200" cap="none" spc="0" normalizeH="0" baseline="0" noProof="0">
                <a:ln>
                  <a:noFill/>
                </a:ln>
                <a:solidFill>
                  <a:srgbClr val="0E2E5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pain </a:t>
            </a:r>
            <a:r>
              <a:rPr kumimoji="0" sz="1250" b="0" i="0" u="none" strike="noStrike" kern="1200" cap="none" spc="0" normalizeH="0" baseline="0" noProof="0" err="1">
                <a:ln>
                  <a:noFill/>
                </a:ln>
                <a:solidFill>
                  <a:srgbClr val="0E2E5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optimisation</a:t>
            </a:r>
            <a:r>
              <a:rPr kumimoji="0" sz="1250" b="0" i="0" u="none" strike="noStrike" kern="1200" cap="none" spc="0" normalizeH="0" baseline="0" noProof="0">
                <a:ln>
                  <a:noFill/>
                </a:ln>
                <a:solidFill>
                  <a:srgbClr val="0E2E5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frailty pathways and digital patient preparation to improve outcomes, reduce cancellations and </a:t>
            </a:r>
            <a:r>
              <a:rPr kumimoji="0" sz="1250" b="0" i="0" u="none" strike="noStrike" kern="1200" cap="none" spc="0" normalizeH="0" baseline="0" noProof="0" err="1">
                <a:ln>
                  <a:noFill/>
                </a:ln>
                <a:solidFill>
                  <a:srgbClr val="0E2E5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maximise</a:t>
            </a:r>
            <a:r>
              <a:rPr kumimoji="0" sz="1250" b="0" i="0" u="none" strike="noStrike" kern="1200" cap="none" spc="0" normalizeH="0" baseline="0" noProof="0">
                <a:ln>
                  <a:noFill/>
                </a:ln>
                <a:solidFill>
                  <a:srgbClr val="0E2E5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theatre productivity.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65760" y="2642616"/>
            <a:ext cx="3200400" cy="658368"/>
          </a:xfrm>
          <a:prstGeom prst="rect">
            <a:avLst/>
          </a:prstGeom>
          <a:solidFill>
            <a:srgbClr val="FFFFFF"/>
          </a:solidFill>
          <a:ln>
            <a:solidFill>
              <a:srgbClr val="E1E6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566160" y="2642616"/>
            <a:ext cx="8321040" cy="658368"/>
          </a:xfrm>
          <a:prstGeom prst="rect">
            <a:avLst/>
          </a:prstGeom>
          <a:solidFill>
            <a:srgbClr val="FFFFFF"/>
          </a:solidFill>
          <a:ln>
            <a:solidFill>
              <a:srgbClr val="E1E6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2920" y="2715768"/>
            <a:ext cx="301752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 b="1">
                <a:solidFill>
                  <a:srgbClr val="008996"/>
                </a:solidFill>
              </a:defRPr>
            </a:pPr>
            <a:r>
              <a:rPr kumimoji="0" sz="1500" b="1" i="0" u="none" strike="noStrike" kern="1200" cap="none" spc="0" normalizeH="0" baseline="0" noProof="0">
                <a:ln>
                  <a:noFill/>
                </a:ln>
                <a:solidFill>
                  <a:srgbClr val="00899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Transform Outpatients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947160" y="2649553"/>
            <a:ext cx="7985760" cy="6694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50">
                <a:solidFill>
                  <a:srgbClr val="0E2E5F"/>
                </a:solidFill>
              </a:defRPr>
            </a:pPr>
            <a:r>
              <a:rPr kumimoji="0" sz="1250" b="0" i="0" u="none" strike="noStrike" kern="1200" cap="none" spc="0" normalizeH="0" baseline="0" noProof="0">
                <a:ln>
                  <a:noFill/>
                </a:ln>
                <a:solidFill>
                  <a:srgbClr val="0E2E5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Reduce unnecessary outpatient demand through professional triage, standardised referral criteria, straight-to-test pathways, patient initiated follow-up (PIFU), surveillance redesign, clinical/admin validation, consultant productivity improvements and expanded multidisciplinary models of care.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65760" y="3300984"/>
            <a:ext cx="3200400" cy="658368"/>
          </a:xfrm>
          <a:prstGeom prst="rect">
            <a:avLst/>
          </a:prstGeom>
          <a:solidFill>
            <a:srgbClr val="FFFFFF"/>
          </a:solidFill>
          <a:ln>
            <a:solidFill>
              <a:srgbClr val="E1E6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566160" y="3300984"/>
            <a:ext cx="8321040" cy="658368"/>
          </a:xfrm>
          <a:prstGeom prst="rect">
            <a:avLst/>
          </a:prstGeom>
          <a:solidFill>
            <a:srgbClr val="FFFFFF"/>
          </a:solidFill>
          <a:ln>
            <a:solidFill>
              <a:srgbClr val="E1E6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2920" y="3374136"/>
            <a:ext cx="301752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 b="1">
                <a:solidFill>
                  <a:srgbClr val="008996"/>
                </a:solidFill>
              </a:defRPr>
            </a:pPr>
            <a:r>
              <a:rPr kumimoji="0" sz="1500" b="1" i="0" u="none" strike="noStrike" kern="1200" cap="none" spc="0" normalizeH="0" baseline="0" noProof="0">
                <a:ln>
                  <a:noFill/>
                </a:ln>
                <a:solidFill>
                  <a:srgbClr val="00899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Deliver Digital Transformation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947160" y="3364070"/>
            <a:ext cx="781812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50">
                <a:solidFill>
                  <a:srgbClr val="0E2E5F"/>
                </a:solidFill>
              </a:defRPr>
            </a:pPr>
            <a:r>
              <a:rPr kumimoji="0" sz="1250" b="0" i="0" u="none" strike="noStrike" kern="1200" cap="none" spc="0" normalizeH="0" baseline="0" noProof="0">
                <a:ln>
                  <a:noFill/>
                </a:ln>
                <a:solidFill>
                  <a:srgbClr val="0E2E5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Deploy AI-supported validation, AI referral screening, Ambient Voice Technology, NHS Wales App, Patient Portal, Hybrid Mail, Theatre Management System, virtual consultations, digital pre-assessment (</a:t>
            </a:r>
            <a:r>
              <a:rPr kumimoji="0" sz="1250" b="0" i="0" u="none" strike="noStrike" kern="1200" cap="none" spc="0" normalizeH="0" baseline="0" noProof="0" err="1">
                <a:ln>
                  <a:noFill/>
                </a:ln>
                <a:solidFill>
                  <a:srgbClr val="0E2E5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iHSQ</a:t>
            </a:r>
            <a:r>
              <a:rPr kumimoji="0" sz="1250" b="0" i="0" u="none" strike="noStrike" kern="1200" cap="none" spc="0" normalizeH="0" baseline="0" noProof="0">
                <a:ln>
                  <a:noFill/>
                </a:ln>
                <a:solidFill>
                  <a:srgbClr val="0E2E5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 and PRO-MAPP.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65760" y="3959352"/>
            <a:ext cx="3200400" cy="658368"/>
          </a:xfrm>
          <a:prstGeom prst="rect">
            <a:avLst/>
          </a:prstGeom>
          <a:solidFill>
            <a:srgbClr val="FFFFFF"/>
          </a:solidFill>
          <a:ln>
            <a:solidFill>
              <a:srgbClr val="E1E6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566160" y="3959352"/>
            <a:ext cx="8321040" cy="658368"/>
          </a:xfrm>
          <a:prstGeom prst="rect">
            <a:avLst/>
          </a:prstGeom>
          <a:solidFill>
            <a:srgbClr val="FFFFFF"/>
          </a:solidFill>
          <a:ln>
            <a:solidFill>
              <a:srgbClr val="E1E6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57200" y="4042475"/>
            <a:ext cx="276833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 b="1">
                <a:solidFill>
                  <a:srgbClr val="008996"/>
                </a:solidFill>
              </a:defRPr>
            </a:pPr>
            <a:r>
              <a:rPr kumimoji="0" sz="1500" b="1" i="0" u="none" strike="noStrike" kern="1200" cap="none" spc="0" normalizeH="0" baseline="0" noProof="0">
                <a:ln>
                  <a:noFill/>
                </a:ln>
                <a:solidFill>
                  <a:srgbClr val="00899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Improve Productivity Before Investment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863340" y="4004455"/>
            <a:ext cx="781812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50">
                <a:solidFill>
                  <a:srgbClr val="0E2E5F"/>
                </a:solidFill>
              </a:defRPr>
            </a:pPr>
            <a:r>
              <a:rPr kumimoji="0" sz="1250" b="0" i="0" u="none" strike="noStrike" kern="1200" cap="none" spc="0" normalizeH="0" baseline="0" noProof="0">
                <a:ln>
                  <a:noFill/>
                </a:ln>
                <a:solidFill>
                  <a:srgbClr val="0E2E5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Deliver measurable improvements in theatre </a:t>
            </a:r>
            <a:r>
              <a:rPr kumimoji="0" sz="1250" b="0" i="0" u="none" strike="noStrike" kern="1200" cap="none" spc="0" normalizeH="0" baseline="0" noProof="0" err="1">
                <a:ln>
                  <a:noFill/>
                </a:ln>
                <a:solidFill>
                  <a:srgbClr val="0E2E5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utilisation</a:t>
            </a:r>
            <a:r>
              <a:rPr kumimoji="0" sz="1250" b="0" i="0" u="none" strike="noStrike" kern="1200" cap="none" spc="0" normalizeH="0" baseline="0" noProof="0">
                <a:ln>
                  <a:noFill/>
                </a:ln>
                <a:solidFill>
                  <a:srgbClr val="0E2E5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consultant job planning, outpatient productivity, follow-up ratios, day surgery performance, scheduling and pathway redesign before seeking additional recurrent investment.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65760" y="4617720"/>
            <a:ext cx="3200400" cy="658368"/>
          </a:xfrm>
          <a:prstGeom prst="rect">
            <a:avLst/>
          </a:prstGeom>
          <a:solidFill>
            <a:srgbClr val="FFFFFF"/>
          </a:solidFill>
          <a:ln>
            <a:solidFill>
              <a:srgbClr val="E1E6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566160" y="4617720"/>
            <a:ext cx="8321040" cy="658368"/>
          </a:xfrm>
          <a:prstGeom prst="rect">
            <a:avLst/>
          </a:prstGeom>
          <a:solidFill>
            <a:srgbClr val="FFFFFF"/>
          </a:solidFill>
          <a:ln>
            <a:solidFill>
              <a:srgbClr val="E1E6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02920" y="4690872"/>
            <a:ext cx="301752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 b="1">
                <a:solidFill>
                  <a:srgbClr val="008996"/>
                </a:solidFill>
              </a:defRPr>
            </a:pPr>
            <a:r>
              <a:rPr kumimoji="0" sz="1500" b="1" i="0" u="none" strike="noStrike" kern="1200" cap="none" spc="0" normalizeH="0" baseline="0" noProof="0">
                <a:ln>
                  <a:noFill/>
                </a:ln>
                <a:solidFill>
                  <a:srgbClr val="00899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Develop Sustainable Clinical Services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881172" y="4680945"/>
            <a:ext cx="766540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50">
                <a:solidFill>
                  <a:srgbClr val="0E2E5F"/>
                </a:solidFill>
              </a:defRPr>
            </a:pPr>
            <a:r>
              <a:rPr kumimoji="0" sz="1250" b="0" i="0" u="none" strike="noStrike" kern="1200" cap="none" spc="0" normalizeH="0" baseline="0" noProof="0">
                <a:ln>
                  <a:noFill/>
                </a:ln>
                <a:solidFill>
                  <a:srgbClr val="0E2E5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Address underlying recurrent demand-capacity gaps across Radiology, Endoscopy, Diagnostics, Oncology, Neurophysiology, Cellular Pathology, Psychological Therapies, Special Care Dentistry and other priority services.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65760" y="5276088"/>
            <a:ext cx="3200400" cy="658368"/>
          </a:xfrm>
          <a:prstGeom prst="rect">
            <a:avLst/>
          </a:prstGeom>
          <a:solidFill>
            <a:srgbClr val="FFFFFF"/>
          </a:solidFill>
          <a:ln>
            <a:solidFill>
              <a:srgbClr val="E1E6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566160" y="5276088"/>
            <a:ext cx="8321040" cy="658368"/>
          </a:xfrm>
          <a:prstGeom prst="rect">
            <a:avLst/>
          </a:prstGeom>
          <a:solidFill>
            <a:srgbClr val="FFFFFF"/>
          </a:solidFill>
          <a:ln>
            <a:solidFill>
              <a:srgbClr val="E1E6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02920" y="5349240"/>
            <a:ext cx="301752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 b="1">
                <a:solidFill>
                  <a:srgbClr val="008996"/>
                </a:solidFill>
              </a:defRPr>
            </a:pPr>
            <a:r>
              <a:rPr kumimoji="0" sz="1500" b="1" i="0" u="none" strike="noStrike" kern="1200" cap="none" spc="0" normalizeH="0" baseline="0" noProof="0">
                <a:ln>
                  <a:noFill/>
                </a:ln>
                <a:solidFill>
                  <a:srgbClr val="00899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Strengthen Regional Working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947160" y="5330952"/>
            <a:ext cx="7599418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50">
                <a:solidFill>
                  <a:srgbClr val="0E2E5F"/>
                </a:solidFill>
              </a:defRPr>
            </a:pPr>
            <a:r>
              <a:rPr kumimoji="0" sz="1250" b="0" i="0" u="none" strike="noStrike" kern="1200" cap="none" spc="0" normalizeH="0" baseline="0" noProof="0">
                <a:ln>
                  <a:noFill/>
                </a:ln>
                <a:solidFill>
                  <a:srgbClr val="0E2E5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Develop a sustainable South West Wales elective care system through shared capacity, regional clinical networks, mutual aid, workforce collaboration and coordinated delivery of specialist services.</a:t>
            </a:r>
          </a:p>
        </p:txBody>
      </p:sp>
      <p:sp>
        <p:nvSpPr>
          <p:cNvPr id="33" name="Rectangle 32"/>
          <p:cNvSpPr/>
          <p:nvPr/>
        </p:nvSpPr>
        <p:spPr>
          <a:xfrm>
            <a:off x="365760" y="5934456"/>
            <a:ext cx="3200400" cy="658368"/>
          </a:xfrm>
          <a:prstGeom prst="rect">
            <a:avLst/>
          </a:prstGeom>
          <a:solidFill>
            <a:srgbClr val="FFFFFF"/>
          </a:solidFill>
          <a:ln>
            <a:solidFill>
              <a:srgbClr val="E1E6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566160" y="5934456"/>
            <a:ext cx="8321040" cy="658368"/>
          </a:xfrm>
          <a:prstGeom prst="rect">
            <a:avLst/>
          </a:prstGeom>
          <a:solidFill>
            <a:srgbClr val="FFFFFF"/>
          </a:solidFill>
          <a:ln>
            <a:solidFill>
              <a:srgbClr val="E1E6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02920" y="6007608"/>
            <a:ext cx="262018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 b="1">
                <a:solidFill>
                  <a:srgbClr val="008996"/>
                </a:solidFill>
              </a:defRPr>
            </a:pPr>
            <a:r>
              <a:rPr kumimoji="0" sz="1500" b="1" i="0" u="none" strike="noStrike" kern="1200" cap="none" spc="0" normalizeH="0" baseline="0" noProof="0">
                <a:ln>
                  <a:noFill/>
                </a:ln>
                <a:solidFill>
                  <a:srgbClr val="00899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Target Investment Only Where Required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985810" y="5989320"/>
            <a:ext cx="774082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50">
                <a:solidFill>
                  <a:srgbClr val="0E2E5F"/>
                </a:solidFill>
              </a:defRPr>
            </a:pPr>
            <a:r>
              <a:rPr kumimoji="0" sz="1250" b="0" i="0" u="none" strike="noStrike" kern="1200" cap="none" spc="0" normalizeH="0" baseline="0" noProof="0">
                <a:ln>
                  <a:noFill/>
                </a:ln>
                <a:solidFill>
                  <a:srgbClr val="0E2E5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Following delivery of productivity, transformation, digital and regional opportunities, seek targeted investment to address the remaining workforce, infrastructure and capacity gaps necessary to deliver sustainable planned care.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0"/>
          </a:xfrm>
          <a:prstGeom prst="rect">
            <a:avLst/>
          </a:prstGeom>
          <a:solidFill>
            <a:srgbClr val="005C7A"/>
          </a:solidFill>
          <a:ln>
            <a:solidFill>
              <a:srgbClr val="005C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>
                <a:solidFill>
                  <a:srgbClr val="FFFFFF"/>
                </a:solidFill>
              </a:defRPr>
            </a:pPr>
            <a:r>
              <a:rPr kumimoji="0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Funding Requirements Summary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39740"/>
            <a:ext cx="1088136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>
                <a:solidFill>
                  <a:srgbClr val="3C3C3C"/>
                </a:solidFill>
              </a:defRPr>
            </a:pPr>
            <a:r>
              <a:rPr kumimoji="0" lang="en-GB" sz="2000" b="1" i="0" u="none" strike="noStrike" kern="120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Our</a:t>
            </a:r>
            <a:r>
              <a:rPr kumimoji="0" sz="2000" b="1" i="0" u="none" strike="noStrike" kern="120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funding requirement reflects both the recurrent capacity gap associated with the traditional delivery model and the targeted transformational investment required to deliver a sustainable planned care system.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" y="1727877"/>
            <a:ext cx="6583680" cy="4389120"/>
          </a:xfrm>
          <a:prstGeom prst="roundRect">
            <a:avLst/>
          </a:prstGeom>
          <a:noFill/>
          <a:ln>
            <a:solidFill>
              <a:srgbClr val="9696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>
                <a:solidFill>
                  <a:srgbClr val="787878"/>
                </a:solidFill>
              </a:defRPr>
            </a:pPr>
            <a:br>
              <a:rPr kumimoji="0" sz="2400" b="1" i="0" u="none" strike="noStrike" kern="1200" cap="none" spc="0" normalizeH="0" baseline="0" noProof="0">
                <a:ln>
                  <a:noFill/>
                </a:ln>
                <a:solidFill>
                  <a:srgbClr val="78787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br>
              <a:rPr kumimoji="0" sz="2400" b="1" i="0" u="none" strike="noStrike" kern="1200" cap="none" spc="0" normalizeH="0" baseline="0" noProof="0">
                <a:ln>
                  <a:noFill/>
                </a:ln>
                <a:solidFill>
                  <a:srgbClr val="78787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kumimoji="0" sz="2400" b="1" i="0" u="none" strike="noStrike" kern="1200" cap="none" spc="0" normalizeH="0" baseline="0" noProof="0">
              <a:ln>
                <a:noFill/>
              </a:ln>
              <a:solidFill>
                <a:srgbClr val="787878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7711440" y="1564304"/>
            <a:ext cx="3931920" cy="4389120"/>
          </a:xfrm>
          <a:prstGeom prst="roundRect">
            <a:avLst/>
          </a:prstGeom>
          <a:solidFill>
            <a:srgbClr val="F2F7F9"/>
          </a:solidFill>
          <a:ln>
            <a:solidFill>
              <a:srgbClr val="005C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323232"/>
                </a:solidFill>
              </a:defRPr>
            </a:pPr>
            <a:r>
              <a:rPr kumimoji="0" sz="14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• Funding methodology agreed with Executive Team and Performance &amp; Finance Committee.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323232"/>
                </a:solidFill>
              </a:defRPr>
            </a:pPr>
            <a:r>
              <a:rPr kumimoji="0" sz="14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• Combines investment required to close the underlying recurrent capacity gap with one-off transformational investment.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323232"/>
                </a:solidFill>
              </a:defRPr>
            </a:pPr>
            <a:r>
              <a:rPr kumimoji="0" sz="14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• Investment supports sustainable recovery rather than short-term activity alone.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323232"/>
                </a:solidFill>
              </a:defRPr>
            </a:pPr>
            <a:r>
              <a:rPr kumimoji="0" sz="14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• Transformation initiatives reduce future reliance on recurrent funding and improve long-term productivity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– further work planned to understand how we robustly evidence these</a:t>
            </a:r>
            <a:r>
              <a:rPr kumimoji="0" sz="14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21792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i="1">
                <a:solidFill>
                  <a:srgbClr val="5A5A5A"/>
                </a:solidFill>
              </a:defRPr>
            </a:pPr>
            <a:r>
              <a:rPr kumimoji="0" sz="1600" b="0" i="1" u="none" strike="noStrike" kern="1200" cap="none" spc="0" normalizeH="0" baseline="0" noProof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funding ask should be considered as a single integrated investment proposition to deliver recovery, sustainability and transformation.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13BDABA-7B49-0A84-0680-C3EF4D5E463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484" y="2744643"/>
            <a:ext cx="6282872" cy="211954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3CE0EBC-0746-A642-2BEA-137D190DF9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691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14549C9-3D56-513D-90F1-8EDE143E1C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99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956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5CF9A11-41C7-C8F4-01B8-13CB5B43FFA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20797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6950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1C022EFBB18C64ABE3B9933434D2554" ma:contentTypeVersion="15" ma:contentTypeDescription="Create a new document." ma:contentTypeScope="" ma:versionID="2b64952811415c62d0d0df39f3d34ba2">
  <xsd:schema xmlns:xsd="http://www.w3.org/2001/XMLSchema" xmlns:xs="http://www.w3.org/2001/XMLSchema" xmlns:p="http://schemas.microsoft.com/office/2006/metadata/properties" xmlns:ns1="http://schemas.microsoft.com/sharepoint/v3" xmlns:ns2="60b0568e-e574-4342-a9c0-c22c6fec6509" xmlns:ns3="fdfaf355-f7ae-47f3-8f93-739a60756710" targetNamespace="http://schemas.microsoft.com/office/2006/metadata/properties" ma:root="true" ma:fieldsID="b85015dbfa83b7beca0f1d5edc8036d9" ns1:_="" ns2:_="" ns3:_="">
    <xsd:import namespace="http://schemas.microsoft.com/sharepoint/v3"/>
    <xsd:import namespace="60b0568e-e574-4342-a9c0-c22c6fec6509"/>
    <xsd:import namespace="fdfaf355-f7ae-47f3-8f93-739a607567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  <xsd:element ref="ns1:_ip_UnifiedCompliancePolicyProperties" minOccurs="0"/>
                <xsd:element ref="ns1:_ip_UnifiedCompliancePolicyUIAc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7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8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b0568e-e574-4342-a9c0-c22c6fec650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16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faf355-f7ae-47f3-8f93-739a60756710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2c2f2e62-4dc6-41ef-ad8c-e640d42d75ed}" ma:internalName="TaxCatchAll" ma:showField="CatchAllData" ma:web="fdfaf355-f7ae-47f3-8f93-739a607567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60b0568e-e574-4342-a9c0-c22c6fec6509">
      <Terms xmlns="http://schemas.microsoft.com/office/infopath/2007/PartnerControls"/>
    </lcf76f155ced4ddcb4097134ff3c332f>
    <TaxCatchAll xmlns="fdfaf355-f7ae-47f3-8f93-739a60756710" xsi:nil="true"/>
  </documentManagement>
</p:properties>
</file>

<file path=customXml/itemProps1.xml><?xml version="1.0" encoding="utf-8"?>
<ds:datastoreItem xmlns:ds="http://schemas.openxmlformats.org/officeDocument/2006/customXml" ds:itemID="{7C2F1090-76DA-408A-AAFE-62BD755C80CE}"/>
</file>

<file path=customXml/itemProps2.xml><?xml version="1.0" encoding="utf-8"?>
<ds:datastoreItem xmlns:ds="http://schemas.openxmlformats.org/officeDocument/2006/customXml" ds:itemID="{146370F9-6067-4481-AF0B-B09FE9D1DAF4}"/>
</file>

<file path=customXml/itemProps3.xml><?xml version="1.0" encoding="utf-8"?>
<ds:datastoreItem xmlns:ds="http://schemas.openxmlformats.org/officeDocument/2006/customXml" ds:itemID="{5364F228-6856-42B8-8D9F-0E3917758ABC}"/>
</file>

<file path=docProps/app.xml><?xml version="1.0" encoding="utf-8"?>
<Properties xmlns="http://schemas.openxmlformats.org/officeDocument/2006/extended-properties" xmlns:vt="http://schemas.openxmlformats.org/officeDocument/2006/docPropsVTypes">
  <TotalTime>934</TotalTime>
  <Words>459</Words>
  <Application>Microsoft Office PowerPoint</Application>
  <PresentationFormat>Widescreen</PresentationFormat>
  <Paragraphs>37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Aptos</vt:lpstr>
      <vt:lpstr>Aptos Display</vt:lpstr>
      <vt:lpstr>Arial</vt:lpstr>
      <vt:lpstr>Arial Black</vt:lpstr>
      <vt:lpstr>Calibri</vt:lpstr>
      <vt:lpstr>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SBU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Hannah Parsons (Swansea Bay UHB - Corporate )</dc:creator>
  <cp:lastModifiedBy>Hannah Parsons (Swansea Bay UHB - Corporate )</cp:lastModifiedBy>
  <cp:revision>2</cp:revision>
  <dcterms:created xsi:type="dcterms:W3CDTF">2026-07-27T14:13:55Z</dcterms:created>
  <dcterms:modified xsi:type="dcterms:W3CDTF">2026-07-29T12:03:41Z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0x01010001C022EFBB18C64ABE3B9933434D2554</vt:lpwstr>
  </property>
</Properties>
</file>