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sldIdLst>
    <p:sldId id="261" r:id="rId5"/>
    <p:sldId id="257" r:id="rId6"/>
    <p:sldId id="258" r:id="rId7"/>
    <p:sldId id="259" r:id="rId8"/>
    <p:sldId id="260" r:id="rId9"/>
  </p:sldIdLst>
  <p:sldSz cx="12192000" cy="6858000"/>
  <p:notesSz cx="9926638" cy="14355763"/>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fion Green (Swansea Bay UHB - Corporate Nursing and Patient Experience)" userId="64c48453-c408-445f-9094-628a756b49a0" providerId="ADAL" clId="{01AC6573-002F-4B78-8283-6956ED81D5CF}"/>
    <pc:docChg chg="undo custSel addSld delSld modSld modNotesMaster">
      <pc:chgData name="Ffion Green (Swansea Bay UHB - Corporate Nursing and Patient Experience)" userId="64c48453-c408-445f-9094-628a756b49a0" providerId="ADAL" clId="{01AC6573-002F-4B78-8283-6956ED81D5CF}" dt="2026-09-10T11:13:11.853" v="928" actId="20577"/>
      <pc:docMkLst>
        <pc:docMk/>
      </pc:docMkLst>
      <pc:sldChg chg="addSp modSp mod">
        <pc:chgData name="Ffion Green (Swansea Bay UHB - Corporate Nursing and Patient Experience)" userId="64c48453-c408-445f-9094-628a756b49a0" providerId="ADAL" clId="{01AC6573-002F-4B78-8283-6956ED81D5CF}" dt="2026-09-04T10:18:39.363" v="721" actId="14100"/>
        <pc:sldMkLst>
          <pc:docMk/>
          <pc:sldMk cId="0" sldId="257"/>
        </pc:sldMkLst>
        <pc:spChg chg="mod">
          <ac:chgData name="Ffion Green (Swansea Bay UHB - Corporate Nursing and Patient Experience)" userId="64c48453-c408-445f-9094-628a756b49a0" providerId="ADAL" clId="{01AC6573-002F-4B78-8283-6956ED81D5CF}" dt="2026-09-04T09:02:38.581" v="374" actId="20577"/>
          <ac:spMkLst>
            <pc:docMk/>
            <pc:sldMk cId="0" sldId="257"/>
            <ac:spMk id="37" creationId="{00000000-0000-0000-0000-000000000000}"/>
          </ac:spMkLst>
        </pc:spChg>
        <pc:spChg chg="mod">
          <ac:chgData name="Ffion Green (Swansea Bay UHB - Corporate Nursing and Patient Experience)" userId="64c48453-c408-445f-9094-628a756b49a0" providerId="ADAL" clId="{01AC6573-002F-4B78-8283-6956ED81D5CF}" dt="2026-09-04T09:22:20.107" v="486" actId="27636"/>
          <ac:spMkLst>
            <pc:docMk/>
            <pc:sldMk cId="0" sldId="257"/>
            <ac:spMk id="83" creationId="{00000000-0000-0000-0000-000000000000}"/>
          </ac:spMkLst>
        </pc:spChg>
        <pc:spChg chg="mod">
          <ac:chgData name="Ffion Green (Swansea Bay UHB - Corporate Nursing and Patient Experience)" userId="64c48453-c408-445f-9094-628a756b49a0" providerId="ADAL" clId="{01AC6573-002F-4B78-8283-6956ED81D5CF}" dt="2026-09-03T13:33:05.344" v="114" actId="20577"/>
          <ac:spMkLst>
            <pc:docMk/>
            <pc:sldMk cId="0" sldId="257"/>
            <ac:spMk id="88" creationId="{00000000-0000-0000-0000-000000000000}"/>
          </ac:spMkLst>
        </pc:spChg>
        <pc:spChg chg="mod">
          <ac:chgData name="Ffion Green (Swansea Bay UHB - Corporate Nursing and Patient Experience)" userId="64c48453-c408-445f-9094-628a756b49a0" providerId="ADAL" clId="{01AC6573-002F-4B78-8283-6956ED81D5CF}" dt="2026-08-21T10:25:33.557" v="62" actId="6549"/>
          <ac:spMkLst>
            <pc:docMk/>
            <pc:sldMk cId="0" sldId="257"/>
            <ac:spMk id="90" creationId="{00000000-0000-0000-0000-000000000000}"/>
          </ac:spMkLst>
        </pc:spChg>
        <pc:spChg chg="add">
          <ac:chgData name="Ffion Green (Swansea Bay UHB - Corporate Nursing and Patient Experience)" userId="64c48453-c408-445f-9094-628a756b49a0" providerId="ADAL" clId="{01AC6573-002F-4B78-8283-6956ED81D5CF}" dt="2026-09-04T09:44:03.726" v="487" actId="26606"/>
          <ac:spMkLst>
            <pc:docMk/>
            <pc:sldMk cId="0" sldId="257"/>
            <ac:spMk id="91" creationId="{00000000-0000-0000-0000-000000000000}"/>
          </ac:spMkLst>
        </pc:spChg>
        <pc:spChg chg="add mod">
          <ac:chgData name="Ffion Green (Swansea Bay UHB - Corporate Nursing and Patient Experience)" userId="64c48453-c408-445f-9094-628a756b49a0" providerId="ADAL" clId="{01AC6573-002F-4B78-8283-6956ED81D5CF}" dt="2026-09-04T09:45:35.961" v="600" actId="14100"/>
          <ac:spMkLst>
            <pc:docMk/>
            <pc:sldMk cId="0" sldId="257"/>
            <ac:spMk id="92" creationId="{00000000-0000-0000-0000-000000000000}"/>
          </ac:spMkLst>
        </pc:spChg>
        <pc:spChg chg="add mod">
          <ac:chgData name="Ffion Green (Swansea Bay UHB - Corporate Nursing and Patient Experience)" userId="64c48453-c408-445f-9094-628a756b49a0" providerId="ADAL" clId="{01AC6573-002F-4B78-8283-6956ED81D5CF}" dt="2026-09-04T10:18:39.363" v="721" actId="14100"/>
          <ac:spMkLst>
            <pc:docMk/>
            <pc:sldMk cId="0" sldId="257"/>
            <ac:spMk id="93" creationId="{00000000-0000-0000-0000-000000000000}"/>
          </ac:spMkLst>
        </pc:spChg>
        <pc:spChg chg="add">
          <ac:chgData name="Ffion Green (Swansea Bay UHB - Corporate Nursing and Patient Experience)" userId="64c48453-c408-445f-9094-628a756b49a0" providerId="ADAL" clId="{01AC6573-002F-4B78-8283-6956ED81D5CF}" dt="2026-09-04T09:44:03.726" v="487" actId="26606"/>
          <ac:spMkLst>
            <pc:docMk/>
            <pc:sldMk cId="0" sldId="257"/>
            <ac:spMk id="94" creationId="{00000000-0000-0000-0000-000000000000}"/>
          </ac:spMkLst>
        </pc:spChg>
        <pc:picChg chg="mod">
          <ac:chgData name="Ffion Green (Swansea Bay UHB - Corporate Nursing and Patient Experience)" userId="64c48453-c408-445f-9094-628a756b49a0" providerId="ADAL" clId="{01AC6573-002F-4B78-8283-6956ED81D5CF}" dt="2026-09-04T10:18:35.869" v="720" actId="14100"/>
          <ac:picMkLst>
            <pc:docMk/>
            <pc:sldMk cId="0" sldId="257"/>
            <ac:picMk id="42" creationId="{B8983B7B-6CE4-CB0E-62D1-6B4A14A0CAB0}"/>
          </ac:picMkLst>
        </pc:picChg>
      </pc:sldChg>
      <pc:sldChg chg="addSp delSp modSp mod">
        <pc:chgData name="Ffion Green (Swansea Bay UHB - Corporate Nursing and Patient Experience)" userId="64c48453-c408-445f-9094-628a756b49a0" providerId="ADAL" clId="{01AC6573-002F-4B78-8283-6956ED81D5CF}" dt="2026-09-10T11:13:11.853" v="928" actId="20577"/>
        <pc:sldMkLst>
          <pc:docMk/>
          <pc:sldMk cId="0" sldId="258"/>
        </pc:sldMkLst>
        <pc:spChg chg="mod">
          <ac:chgData name="Ffion Green (Swansea Bay UHB - Corporate Nursing and Patient Experience)" userId="64c48453-c408-445f-9094-628a756b49a0" providerId="ADAL" clId="{01AC6573-002F-4B78-8283-6956ED81D5CF}" dt="2026-09-04T13:55:46.569" v="870" actId="1076"/>
          <ac:spMkLst>
            <pc:docMk/>
            <pc:sldMk cId="0" sldId="258"/>
            <ac:spMk id="2" creationId="{00000000-0000-0000-0000-000000000000}"/>
          </ac:spMkLst>
        </pc:spChg>
        <pc:spChg chg="add mod">
          <ac:chgData name="Ffion Green (Swansea Bay UHB - Corporate Nursing and Patient Experience)" userId="64c48453-c408-445f-9094-628a756b49a0" providerId="ADAL" clId="{01AC6573-002F-4B78-8283-6956ED81D5CF}" dt="2026-08-21T10:25:49.626" v="65" actId="1076"/>
          <ac:spMkLst>
            <pc:docMk/>
            <pc:sldMk cId="0" sldId="258"/>
            <ac:spMk id="12" creationId="{FA391DCE-0D66-B8C1-A340-35D9EAFD7989}"/>
          </ac:spMkLst>
        </pc:spChg>
        <pc:spChg chg="mod">
          <ac:chgData name="Ffion Green (Swansea Bay UHB - Corporate Nursing and Patient Experience)" userId="64c48453-c408-445f-9094-628a756b49a0" providerId="ADAL" clId="{01AC6573-002F-4B78-8283-6956ED81D5CF}" dt="2026-08-21T10:22:48.829" v="60" actId="20577"/>
          <ac:spMkLst>
            <pc:docMk/>
            <pc:sldMk cId="0" sldId="258"/>
            <ac:spMk id="29" creationId="{00000000-0000-0000-0000-000000000000}"/>
          </ac:spMkLst>
        </pc:spChg>
        <pc:spChg chg="mod">
          <ac:chgData name="Ffion Green (Swansea Bay UHB - Corporate Nursing and Patient Experience)" userId="64c48453-c408-445f-9094-628a756b49a0" providerId="ADAL" clId="{01AC6573-002F-4B78-8283-6956ED81D5CF}" dt="2026-09-10T11:13:03.210" v="915" actId="14100"/>
          <ac:spMkLst>
            <pc:docMk/>
            <pc:sldMk cId="0" sldId="258"/>
            <ac:spMk id="37" creationId="{00000000-0000-0000-0000-000000000000}"/>
          </ac:spMkLst>
        </pc:spChg>
        <pc:spChg chg="mod">
          <ac:chgData name="Ffion Green (Swansea Bay UHB - Corporate Nursing and Patient Experience)" userId="64c48453-c408-445f-9094-628a756b49a0" providerId="ADAL" clId="{01AC6573-002F-4B78-8283-6956ED81D5CF}" dt="2026-08-21T10:28:35.221" v="94" actId="1076"/>
          <ac:spMkLst>
            <pc:docMk/>
            <pc:sldMk cId="0" sldId="258"/>
            <ac:spMk id="40" creationId="{00000000-0000-0000-0000-000000000000}"/>
          </ac:spMkLst>
        </pc:spChg>
        <pc:spChg chg="mod">
          <ac:chgData name="Ffion Green (Swansea Bay UHB - Corporate Nursing and Patient Experience)" userId="64c48453-c408-445f-9094-628a756b49a0" providerId="ADAL" clId="{01AC6573-002F-4B78-8283-6956ED81D5CF}" dt="2026-08-21T10:28:41.283" v="95" actId="1076"/>
          <ac:spMkLst>
            <pc:docMk/>
            <pc:sldMk cId="0" sldId="258"/>
            <ac:spMk id="43" creationId="{00000000-0000-0000-0000-000000000000}"/>
          </ac:spMkLst>
        </pc:spChg>
        <pc:spChg chg="mod">
          <ac:chgData name="Ffion Green (Swansea Bay UHB - Corporate Nursing and Patient Experience)" userId="64c48453-c408-445f-9094-628a756b49a0" providerId="ADAL" clId="{01AC6573-002F-4B78-8283-6956ED81D5CF}" dt="2026-08-21T10:21:46.579" v="51" actId="20577"/>
          <ac:spMkLst>
            <pc:docMk/>
            <pc:sldMk cId="0" sldId="258"/>
            <ac:spMk id="49" creationId="{00000000-0000-0000-0000-000000000000}"/>
          </ac:spMkLst>
        </pc:spChg>
        <pc:spChg chg="mod">
          <ac:chgData name="Ffion Green (Swansea Bay UHB - Corporate Nursing and Patient Experience)" userId="64c48453-c408-445f-9094-628a756b49a0" providerId="ADAL" clId="{01AC6573-002F-4B78-8283-6956ED81D5CF}" dt="2026-09-10T11:13:11.853" v="928" actId="20577"/>
          <ac:spMkLst>
            <pc:docMk/>
            <pc:sldMk cId="0" sldId="258"/>
            <ac:spMk id="78" creationId="{00000000-0000-0000-0000-000000000000}"/>
          </ac:spMkLst>
        </pc:spChg>
        <pc:spChg chg="mod">
          <ac:chgData name="Ffion Green (Swansea Bay UHB - Corporate Nursing and Patient Experience)" userId="64c48453-c408-445f-9094-628a756b49a0" providerId="ADAL" clId="{01AC6573-002F-4B78-8283-6956ED81D5CF}" dt="2026-08-21T10:22:10.544" v="59" actId="20577"/>
          <ac:spMkLst>
            <pc:docMk/>
            <pc:sldMk cId="0" sldId="258"/>
            <ac:spMk id="88" creationId="{00000000-0000-0000-0000-000000000000}"/>
          </ac:spMkLst>
        </pc:spChg>
        <pc:spChg chg="add mod">
          <ac:chgData name="Ffion Green (Swansea Bay UHB - Corporate Nursing and Patient Experience)" userId="64c48453-c408-445f-9094-628a756b49a0" providerId="ADAL" clId="{01AC6573-002F-4B78-8283-6956ED81D5CF}" dt="2026-09-04T13:56:03.257" v="874" actId="1076"/>
          <ac:spMkLst>
            <pc:docMk/>
            <pc:sldMk cId="0" sldId="258"/>
            <ac:spMk id="93" creationId="{00000000-0000-0000-0000-000000000000}"/>
          </ac:spMkLst>
        </pc:spChg>
        <pc:spChg chg="add">
          <ac:chgData name="Ffion Green (Swansea Bay UHB - Corporate Nursing and Patient Experience)" userId="64c48453-c408-445f-9094-628a756b49a0" providerId="ADAL" clId="{01AC6573-002F-4B78-8283-6956ED81D5CF}" dt="2026-09-04T10:03:46.281" v="700" actId="26606"/>
          <ac:spMkLst>
            <pc:docMk/>
            <pc:sldMk cId="0" sldId="258"/>
            <ac:spMk id="94" creationId="{00000000-0000-0000-0000-000000000000}"/>
          </ac:spMkLst>
        </pc:spChg>
        <pc:spChg chg="add mod">
          <ac:chgData name="Ffion Green (Swansea Bay UHB - Corporate Nursing and Patient Experience)" userId="64c48453-c408-445f-9094-628a756b49a0" providerId="ADAL" clId="{01AC6573-002F-4B78-8283-6956ED81D5CF}" dt="2026-09-04T13:56:02.873" v="873" actId="14100"/>
          <ac:spMkLst>
            <pc:docMk/>
            <pc:sldMk cId="0" sldId="258"/>
            <ac:spMk id="95" creationId="{00000000-0000-0000-0000-000000000000}"/>
          </ac:spMkLst>
        </pc:spChg>
        <pc:spChg chg="add">
          <ac:chgData name="Ffion Green (Swansea Bay UHB - Corporate Nursing and Patient Experience)" userId="64c48453-c408-445f-9094-628a756b49a0" providerId="ADAL" clId="{01AC6573-002F-4B78-8283-6956ED81D5CF}" dt="2026-09-04T10:03:46.281" v="700" actId="26606"/>
          <ac:spMkLst>
            <pc:docMk/>
            <pc:sldMk cId="0" sldId="258"/>
            <ac:spMk id="96" creationId="{00000000-0000-0000-0000-000000000000}"/>
          </ac:spMkLst>
        </pc:spChg>
        <pc:picChg chg="mod">
          <ac:chgData name="Ffion Green (Swansea Bay UHB - Corporate Nursing and Patient Experience)" userId="64c48453-c408-445f-9094-628a756b49a0" providerId="ADAL" clId="{01AC6573-002F-4B78-8283-6956ED81D5CF}" dt="2026-09-04T10:19:04.429" v="722" actId="1076"/>
          <ac:picMkLst>
            <pc:docMk/>
            <pc:sldMk cId="0" sldId="258"/>
            <ac:picMk id="38" creationId="{76D03A14-E679-8D3F-348B-4D3048008C4D}"/>
          </ac:picMkLst>
        </pc:picChg>
      </pc:sldChg>
      <pc:sldChg chg="addSp modSp mod">
        <pc:chgData name="Ffion Green (Swansea Bay UHB - Corporate Nursing and Patient Experience)" userId="64c48453-c408-445f-9094-628a756b49a0" providerId="ADAL" clId="{01AC6573-002F-4B78-8283-6956ED81D5CF}" dt="2026-09-04T10:12:40.632" v="704" actId="14100"/>
        <pc:sldMkLst>
          <pc:docMk/>
          <pc:sldMk cId="0" sldId="259"/>
        </pc:sldMkLst>
        <pc:spChg chg="mod">
          <ac:chgData name="Ffion Green (Swansea Bay UHB - Corporate Nursing and Patient Experience)" userId="64c48453-c408-445f-9094-628a756b49a0" providerId="ADAL" clId="{01AC6573-002F-4B78-8283-6956ED81D5CF}" dt="2026-09-04T10:03:46.281" v="700" actId="26606"/>
          <ac:spMkLst>
            <pc:docMk/>
            <pc:sldMk cId="0" sldId="259"/>
            <ac:spMk id="4" creationId="{00000000-0000-0000-0000-000000000000}"/>
          </ac:spMkLst>
        </pc:spChg>
        <pc:spChg chg="mod">
          <ac:chgData name="Ffion Green (Swansea Bay UHB - Corporate Nursing and Patient Experience)" userId="64c48453-c408-445f-9094-628a756b49a0" providerId="ADAL" clId="{01AC6573-002F-4B78-8283-6956ED81D5CF}" dt="2026-09-03T13:40:16.165" v="332" actId="1076"/>
          <ac:spMkLst>
            <pc:docMk/>
            <pc:sldMk cId="0" sldId="259"/>
            <ac:spMk id="49" creationId="{00000000-0000-0000-0000-000000000000}"/>
          </ac:spMkLst>
        </pc:spChg>
        <pc:spChg chg="mod">
          <ac:chgData name="Ffion Green (Swansea Bay UHB - Corporate Nursing and Patient Experience)" userId="64c48453-c408-445f-9094-628a756b49a0" providerId="ADAL" clId="{01AC6573-002F-4B78-8283-6956ED81D5CF}" dt="2026-08-21T10:19:15.278" v="47" actId="20577"/>
          <ac:spMkLst>
            <pc:docMk/>
            <pc:sldMk cId="0" sldId="259"/>
            <ac:spMk id="88" creationId="{00000000-0000-0000-0000-000000000000}"/>
          </ac:spMkLst>
        </pc:spChg>
        <pc:spChg chg="mod">
          <ac:chgData name="Ffion Green (Swansea Bay UHB - Corporate Nursing and Patient Experience)" userId="64c48453-c408-445f-9094-628a756b49a0" providerId="ADAL" clId="{01AC6573-002F-4B78-8283-6956ED81D5CF}" dt="2026-08-21T10:25:16.143" v="61" actId="6549"/>
          <ac:spMkLst>
            <pc:docMk/>
            <pc:sldMk cId="0" sldId="259"/>
            <ac:spMk id="90" creationId="{00000000-0000-0000-0000-000000000000}"/>
          </ac:spMkLst>
        </pc:spChg>
        <pc:spChg chg="add">
          <ac:chgData name="Ffion Green (Swansea Bay UHB - Corporate Nursing and Patient Experience)" userId="64c48453-c408-445f-9094-628a756b49a0" providerId="ADAL" clId="{01AC6573-002F-4B78-8283-6956ED81D5CF}" dt="2026-09-04T10:03:46.281" v="700" actId="26606"/>
          <ac:spMkLst>
            <pc:docMk/>
            <pc:sldMk cId="0" sldId="259"/>
            <ac:spMk id="91" creationId="{00000000-0000-0000-0000-000000000000}"/>
          </ac:spMkLst>
        </pc:spChg>
        <pc:spChg chg="add">
          <ac:chgData name="Ffion Green (Swansea Bay UHB - Corporate Nursing and Patient Experience)" userId="64c48453-c408-445f-9094-628a756b49a0" providerId="ADAL" clId="{01AC6573-002F-4B78-8283-6956ED81D5CF}" dt="2026-09-04T10:03:46.281" v="700" actId="26606"/>
          <ac:spMkLst>
            <pc:docMk/>
            <pc:sldMk cId="0" sldId="259"/>
            <ac:spMk id="92" creationId="{00000000-0000-0000-0000-000000000000}"/>
          </ac:spMkLst>
        </pc:spChg>
        <pc:spChg chg="add mod">
          <ac:chgData name="Ffion Green (Swansea Bay UHB - Corporate Nursing and Patient Experience)" userId="64c48453-c408-445f-9094-628a756b49a0" providerId="ADAL" clId="{01AC6573-002F-4B78-8283-6956ED81D5CF}" dt="2026-09-04T10:12:40.632" v="704" actId="14100"/>
          <ac:spMkLst>
            <pc:docMk/>
            <pc:sldMk cId="0" sldId="259"/>
            <ac:spMk id="93" creationId="{00000000-0000-0000-0000-000000000000}"/>
          </ac:spMkLst>
        </pc:spChg>
        <pc:spChg chg="add">
          <ac:chgData name="Ffion Green (Swansea Bay UHB - Corporate Nursing and Patient Experience)" userId="64c48453-c408-445f-9094-628a756b49a0" providerId="ADAL" clId="{01AC6573-002F-4B78-8283-6956ED81D5CF}" dt="2026-09-04T10:03:46.281" v="700" actId="26606"/>
          <ac:spMkLst>
            <pc:docMk/>
            <pc:sldMk cId="0" sldId="259"/>
            <ac:spMk id="94" creationId="{00000000-0000-0000-0000-000000000000}"/>
          </ac:spMkLst>
        </pc:spChg>
        <pc:picChg chg="mod">
          <ac:chgData name="Ffion Green (Swansea Bay UHB - Corporate Nursing and Patient Experience)" userId="64c48453-c408-445f-9094-628a756b49a0" providerId="ADAL" clId="{01AC6573-002F-4B78-8283-6956ED81D5CF}" dt="2026-09-04T10:12:35.032" v="703" actId="1076"/>
          <ac:picMkLst>
            <pc:docMk/>
            <pc:sldMk cId="0" sldId="259"/>
            <ac:picMk id="38" creationId="{27B2DB19-7E9D-3BE2-74E7-6AC917942A18}"/>
          </ac:picMkLst>
        </pc:picChg>
      </pc:sldChg>
      <pc:sldChg chg="addSp delSp modSp mod">
        <pc:chgData name="Ffion Green (Swansea Bay UHB - Corporate Nursing and Patient Experience)" userId="64c48453-c408-445f-9094-628a756b49a0" providerId="ADAL" clId="{01AC6573-002F-4B78-8283-6956ED81D5CF}" dt="2026-09-10T11:02:59.254" v="904" actId="14100"/>
        <pc:sldMkLst>
          <pc:docMk/>
          <pc:sldMk cId="0" sldId="260"/>
        </pc:sldMkLst>
        <pc:spChg chg="add del mod">
          <ac:chgData name="Ffion Green (Swansea Bay UHB - Corporate Nursing and Patient Experience)" userId="64c48453-c408-445f-9094-628a756b49a0" providerId="ADAL" clId="{01AC6573-002F-4B78-8283-6956ED81D5CF}" dt="2026-09-10T10:57:54.714" v="884" actId="478"/>
          <ac:spMkLst>
            <pc:docMk/>
            <pc:sldMk cId="0" sldId="260"/>
            <ac:spMk id="5" creationId="{18A61D20-5691-0906-9999-0C31B7BEE8EF}"/>
          </ac:spMkLst>
        </pc:spChg>
        <pc:spChg chg="add">
          <ac:chgData name="Ffion Green (Swansea Bay UHB - Corporate Nursing and Patient Experience)" userId="64c48453-c408-445f-9094-628a756b49a0" providerId="ADAL" clId="{01AC6573-002F-4B78-8283-6956ED81D5CF}" dt="2026-08-21T10:26:00.783" v="68" actId="22"/>
          <ac:spMkLst>
            <pc:docMk/>
            <pc:sldMk cId="0" sldId="260"/>
            <ac:spMk id="12" creationId="{08729036-ADEE-83FE-5026-FAB8DE6DC837}"/>
          </ac:spMkLst>
        </pc:spChg>
        <pc:spChg chg="mod">
          <ac:chgData name="Ffion Green (Swansea Bay UHB - Corporate Nursing and Patient Experience)" userId="64c48453-c408-445f-9094-628a756b49a0" providerId="ADAL" clId="{01AC6573-002F-4B78-8283-6956ED81D5CF}" dt="2026-09-10T11:02:32.887" v="900" actId="6549"/>
          <ac:spMkLst>
            <pc:docMk/>
            <pc:sldMk cId="0" sldId="260"/>
            <ac:spMk id="37" creationId="{00000000-0000-0000-0000-000000000000}"/>
          </ac:spMkLst>
        </pc:spChg>
        <pc:spChg chg="mod">
          <ac:chgData name="Ffion Green (Swansea Bay UHB - Corporate Nursing and Patient Experience)" userId="64c48453-c408-445f-9094-628a756b49a0" providerId="ADAL" clId="{01AC6573-002F-4B78-8283-6956ED81D5CF}" dt="2026-09-10T10:56:24.242" v="883" actId="13926"/>
          <ac:spMkLst>
            <pc:docMk/>
            <pc:sldMk cId="0" sldId="260"/>
            <ac:spMk id="43" creationId="{00000000-0000-0000-0000-000000000000}"/>
          </ac:spMkLst>
        </pc:spChg>
        <pc:spChg chg="mod">
          <ac:chgData name="Ffion Green (Swansea Bay UHB - Corporate Nursing and Patient Experience)" userId="64c48453-c408-445f-9094-628a756b49a0" providerId="ADAL" clId="{01AC6573-002F-4B78-8283-6956ED81D5CF}" dt="2026-08-21T10:26:18.784" v="74" actId="6549"/>
          <ac:spMkLst>
            <pc:docMk/>
            <pc:sldMk cId="0" sldId="260"/>
            <ac:spMk id="49" creationId="{00000000-0000-0000-0000-000000000000}"/>
          </ac:spMkLst>
        </pc:spChg>
        <pc:spChg chg="mod">
          <ac:chgData name="Ffion Green (Swansea Bay UHB - Corporate Nursing and Patient Experience)" userId="64c48453-c408-445f-9094-628a756b49a0" providerId="ADAL" clId="{01AC6573-002F-4B78-8283-6956ED81D5CF}" dt="2026-09-10T11:02:50.438" v="903" actId="14100"/>
          <ac:spMkLst>
            <pc:docMk/>
            <pc:sldMk cId="0" sldId="260"/>
            <ac:spMk id="83" creationId="{00000000-0000-0000-0000-000000000000}"/>
          </ac:spMkLst>
        </pc:spChg>
        <pc:spChg chg="mod">
          <ac:chgData name="Ffion Green (Swansea Bay UHB - Corporate Nursing and Patient Experience)" userId="64c48453-c408-445f-9094-628a756b49a0" providerId="ADAL" clId="{01AC6573-002F-4B78-8283-6956ED81D5CF}" dt="2026-09-10T11:02:59.254" v="904" actId="14100"/>
          <ac:spMkLst>
            <pc:docMk/>
            <pc:sldMk cId="0" sldId="260"/>
            <ac:spMk id="88" creationId="{00000000-0000-0000-0000-000000000000}"/>
          </ac:spMkLst>
        </pc:spChg>
        <pc:spChg chg="add">
          <ac:chgData name="Ffion Green (Swansea Bay UHB - Corporate Nursing and Patient Experience)" userId="64c48453-c408-445f-9094-628a756b49a0" providerId="ADAL" clId="{01AC6573-002F-4B78-8283-6956ED81D5CF}" dt="2026-09-04T10:03:46.281" v="700" actId="26606"/>
          <ac:spMkLst>
            <pc:docMk/>
            <pc:sldMk cId="0" sldId="260"/>
            <ac:spMk id="97" creationId="{00000000-0000-0000-0000-000000000000}"/>
          </ac:spMkLst>
        </pc:spChg>
        <pc:spChg chg="add">
          <ac:chgData name="Ffion Green (Swansea Bay UHB - Corporate Nursing and Patient Experience)" userId="64c48453-c408-445f-9094-628a756b49a0" providerId="ADAL" clId="{01AC6573-002F-4B78-8283-6956ED81D5CF}" dt="2026-09-04T10:03:46.281" v="700" actId="26606"/>
          <ac:spMkLst>
            <pc:docMk/>
            <pc:sldMk cId="0" sldId="260"/>
            <ac:spMk id="98" creationId="{00000000-0000-0000-0000-000000000000}"/>
          </ac:spMkLst>
        </pc:spChg>
        <pc:spChg chg="add mod">
          <ac:chgData name="Ffion Green (Swansea Bay UHB - Corporate Nursing and Patient Experience)" userId="64c48453-c408-445f-9094-628a756b49a0" providerId="ADAL" clId="{01AC6573-002F-4B78-8283-6956ED81D5CF}" dt="2026-09-04T10:14:12.877" v="708" actId="14100"/>
          <ac:spMkLst>
            <pc:docMk/>
            <pc:sldMk cId="0" sldId="260"/>
            <ac:spMk id="99" creationId="{00000000-0000-0000-0000-000000000000}"/>
          </ac:spMkLst>
        </pc:spChg>
        <pc:spChg chg="add">
          <ac:chgData name="Ffion Green (Swansea Bay UHB - Corporate Nursing and Patient Experience)" userId="64c48453-c408-445f-9094-628a756b49a0" providerId="ADAL" clId="{01AC6573-002F-4B78-8283-6956ED81D5CF}" dt="2026-09-04T10:03:46.281" v="700" actId="26606"/>
          <ac:spMkLst>
            <pc:docMk/>
            <pc:sldMk cId="0" sldId="260"/>
            <ac:spMk id="100" creationId="{00000000-0000-0000-0000-000000000000}"/>
          </ac:spMkLst>
        </pc:spChg>
        <pc:picChg chg="mod">
          <ac:chgData name="Ffion Green (Swansea Bay UHB - Corporate Nursing and Patient Experience)" userId="64c48453-c408-445f-9094-628a756b49a0" providerId="ADAL" clId="{01AC6573-002F-4B78-8283-6956ED81D5CF}" dt="2026-09-04T10:19:11.891" v="723" actId="1076"/>
          <ac:picMkLst>
            <pc:docMk/>
            <pc:sldMk cId="0" sldId="260"/>
            <ac:picMk id="96" creationId="{226BAC33-0AE2-5562-77B9-966D2D7814BA}"/>
          </ac:picMkLst>
        </pc:picChg>
      </pc:sldChg>
      <pc:sldChg chg="delSp modSp add mod">
        <pc:chgData name="Ffion Green (Swansea Bay UHB - Corporate Nursing and Patient Experience)" userId="64c48453-c408-445f-9094-628a756b49a0" providerId="ADAL" clId="{01AC6573-002F-4B78-8283-6956ED81D5CF}" dt="2026-08-21T10:37:29.881" v="111" actId="478"/>
        <pc:sldMkLst>
          <pc:docMk/>
          <pc:sldMk cId="0" sldId="26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0909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16549" tIns="58275" rIns="116549" bIns="58275"/>
          <a:lstStyle/>
          <a:p>
            <a:r>
              <a:rPr lang="en-US" dirty="0"/>
              <a:t>Template guidance: Replace bracketed placeholders with current reporting period content. This version keeps outcomes and differences as separate boxes, with arrows showing the flow from actions to outcomes to difference for women, babies and families. The difference column is formatted like the first two columns with individual numbered rows, no row titles and no enclosing background box. Section heading boxes use 10pt font.
[Sources]
M365 search result turn1search21: Perinatal Improvement Plan content describing four workstreams, action leads, timescales and performance metrics.
Workstream: Workstream 1: Clinical Critical Safety Actions.</a:t>
            </a:r>
          </a:p>
        </p:txBody>
      </p:sp>
      <p:sp>
        <p:nvSpPr>
          <p:cNvPr id="4" name="Slide Number Placeholder 3"/>
          <p:cNvSpPr>
            <a:spLocks noGrp="1"/>
          </p:cNvSpPr>
          <p:nvPr>
            <p:ph type="sldNum" sz="quarter" idx="10"/>
          </p:nvPr>
        </p:nvSpPr>
        <p:spPr/>
        <p:txBody>
          <a:bodyPr lIns="116549" tIns="58275" rIns="116549" bIns="58275"/>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16549" tIns="58275" rIns="116549" bIns="58275"/>
          <a:lstStyle/>
          <a:p>
            <a:r>
              <a:rPr lang="en-US" dirty="0"/>
              <a:t>Template guidance: Replace bracketed placeholders with current reporting period content. This version keeps outcomes and differences as separate boxes, with arrows showing the flow from actions to outcomes to difference for women, babies and families. The difference column is formatted like the first two columns with individual numbered rows, no row titles and no enclosing background box. Section heading boxes use 10pt font.
[Sources]
M365 search result turn1search21: Perinatal Improvement Plan content describing four workstreams, action leads, timescales and performance metrics.
Workstream: Workstream 2: Family Engagement.</a:t>
            </a:r>
          </a:p>
        </p:txBody>
      </p:sp>
      <p:sp>
        <p:nvSpPr>
          <p:cNvPr id="4" name="Slide Number Placeholder 3"/>
          <p:cNvSpPr>
            <a:spLocks noGrp="1"/>
          </p:cNvSpPr>
          <p:nvPr>
            <p:ph type="sldNum" sz="quarter" idx="10"/>
          </p:nvPr>
        </p:nvSpPr>
        <p:spPr/>
        <p:txBody>
          <a:bodyPr lIns="116549" tIns="58275" rIns="116549" bIns="58275"/>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16549" tIns="58275" rIns="116549" bIns="58275"/>
          <a:lstStyle/>
          <a:p>
            <a:r>
              <a:rPr lang="en-US" dirty="0"/>
              <a:t>Template guidance: Replace bracketed placeholders with current reporting period content. This version keeps outcomes and differences as separate boxes, with arrows showing the flow from actions to outcomes to difference for women, babies and families. The difference column is formatted like the first two columns with individual numbered rows, no row titles and no enclosing background box. Section heading boxes use 10pt font.
[Sources]
M365 search result turn1search21: Perinatal Improvement Plan content describing four workstreams, action leads, timescales and performance metrics.
Workstream: Workstream 3: Workforce, Leadership, Education and Training.</a:t>
            </a:r>
          </a:p>
        </p:txBody>
      </p:sp>
      <p:sp>
        <p:nvSpPr>
          <p:cNvPr id="4" name="Slide Number Placeholder 3"/>
          <p:cNvSpPr>
            <a:spLocks noGrp="1"/>
          </p:cNvSpPr>
          <p:nvPr>
            <p:ph type="sldNum" sz="quarter" idx="10"/>
          </p:nvPr>
        </p:nvSpPr>
        <p:spPr/>
        <p:txBody>
          <a:bodyPr lIns="116549" tIns="58275" rIns="116549" bIns="58275"/>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lIns="116549" tIns="58275" rIns="116549" bIns="58275"/>
          <a:lstStyle/>
          <a:p>
            <a:r>
              <a:rPr lang="en-US" dirty="0"/>
              <a:t>Template guidance: Replace bracketed placeholders with current reporting period content. This version keeps outcomes and differences as separate boxes, with arrows showing the flow from actions to outcomes to difference for women, babies and families. The difference column is formatted like the first two columns with individual numbered rows, no row titles and no enclosing background box. Section heading boxes use 10pt font.
[Sources]
M365 search result turn1search21: Perinatal Improvement Plan content describing four workstreams, action leads, timescales and performance metrics.
Workstream: Workstream 4: Governance.</a:t>
            </a:r>
          </a:p>
        </p:txBody>
      </p:sp>
      <p:sp>
        <p:nvSpPr>
          <p:cNvPr id="4" name="Slide Number Placeholder 3"/>
          <p:cNvSpPr>
            <a:spLocks noGrp="1"/>
          </p:cNvSpPr>
          <p:nvPr>
            <p:ph type="sldNum" sz="quarter" idx="10"/>
          </p:nvPr>
        </p:nvSpPr>
        <p:spPr/>
        <p:txBody>
          <a:bodyPr lIns="116549" tIns="58275" rIns="116549" bIns="58275"/>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58368"/>
          </a:xfrm>
          <a:prstGeom prst="rect">
            <a:avLst/>
          </a:prstGeom>
          <a:solidFill>
            <a:srgbClr val="17324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0" y="658368"/>
            <a:ext cx="12191695" cy="73152"/>
          </a:xfrm>
          <a:prstGeom prst="rect">
            <a:avLst/>
          </a:prstGeom>
          <a:solidFill>
            <a:srgbClr val="247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411480" y="128016"/>
            <a:ext cx="8686800" cy="365760"/>
          </a:xfrm>
          <a:prstGeom prst="rect">
            <a:avLst/>
          </a:prstGeom>
          <a:noFill/>
        </p:spPr>
        <p:txBody>
          <a:bodyPr wrap="square" lIns="0" tIns="0" rIns="0" bIns="0" anchor="t">
            <a:spAutoFit/>
          </a:bodyPr>
          <a:lstStyle/>
          <a:p>
            <a:pPr algn="l"/>
            <a:r>
              <a:rPr sz="2000" b="1">
                <a:solidFill>
                  <a:srgbClr val="FFFFFF"/>
                </a:solidFill>
                <a:latin typeface="Aptos Display"/>
              </a:rPr>
              <a:t>Perinatal Improvement Plan: Board summary</a:t>
            </a:r>
          </a:p>
        </p:txBody>
      </p:sp>
      <p:pic>
        <p:nvPicPr>
          <p:cNvPr id="5" name="Picture 4" descr="image.png"/>
          <p:cNvPicPr>
            <a:picLocks noChangeAspect="1"/>
          </p:cNvPicPr>
          <p:nvPr/>
        </p:nvPicPr>
        <p:blipFill>
          <a:blip r:embed="rId2"/>
          <a:stretch>
            <a:fillRect/>
          </a:stretch>
        </p:blipFill>
        <p:spPr>
          <a:xfrm>
            <a:off x="9400082" y="-20097"/>
            <a:ext cx="2377390" cy="646030"/>
          </a:xfrm>
          <a:prstGeom prst="rect">
            <a:avLst/>
          </a:prstGeom>
        </p:spPr>
      </p:pic>
      <p:sp>
        <p:nvSpPr>
          <p:cNvPr id="6" name="TextBox 5"/>
          <p:cNvSpPr txBox="1"/>
          <p:nvPr/>
        </p:nvSpPr>
        <p:spPr>
          <a:xfrm>
            <a:off x="594360" y="914400"/>
            <a:ext cx="3108960" cy="219456"/>
          </a:xfrm>
          <a:prstGeom prst="rect">
            <a:avLst/>
          </a:prstGeom>
          <a:noFill/>
        </p:spPr>
        <p:txBody>
          <a:bodyPr wrap="square" lIns="0" tIns="0" rIns="0" bIns="0" anchor="t">
            <a:spAutoFit/>
          </a:bodyPr>
          <a:lstStyle/>
          <a:p>
            <a:pPr algn="l"/>
            <a:r>
              <a:rPr sz="1000" b="1">
                <a:solidFill>
                  <a:srgbClr val="2474A6"/>
                </a:solidFill>
                <a:latin typeface="Aptos"/>
              </a:rPr>
              <a:t>PURPOSE OF THIS PACK</a:t>
            </a:r>
          </a:p>
        </p:txBody>
      </p:sp>
      <p:sp>
        <p:nvSpPr>
          <p:cNvPr id="7" name="TextBox 6"/>
          <p:cNvSpPr txBox="1"/>
          <p:nvPr/>
        </p:nvSpPr>
        <p:spPr>
          <a:xfrm>
            <a:off x="594360" y="1188720"/>
            <a:ext cx="10561320" cy="658368"/>
          </a:xfrm>
          <a:prstGeom prst="rect">
            <a:avLst/>
          </a:prstGeom>
          <a:noFill/>
        </p:spPr>
        <p:txBody>
          <a:bodyPr wrap="square" lIns="0" tIns="0" rIns="0" bIns="0" anchor="t">
            <a:spAutoFit/>
          </a:bodyPr>
          <a:lstStyle/>
          <a:p>
            <a:pPr algn="l"/>
            <a:r>
              <a:rPr sz="2400" b="1">
                <a:solidFill>
                  <a:srgbClr val="17324D"/>
                </a:solidFill>
                <a:latin typeface="Aptos Display"/>
              </a:rPr>
              <a:t>A concise update on progress, impact and assurance across four workstreams</a:t>
            </a:r>
          </a:p>
        </p:txBody>
      </p:sp>
      <p:sp>
        <p:nvSpPr>
          <p:cNvPr id="8" name="TextBox 7"/>
          <p:cNvSpPr txBox="1"/>
          <p:nvPr/>
        </p:nvSpPr>
        <p:spPr>
          <a:xfrm>
            <a:off x="594360" y="1920240"/>
            <a:ext cx="10561320" cy="640080"/>
          </a:xfrm>
          <a:prstGeom prst="rect">
            <a:avLst/>
          </a:prstGeom>
          <a:noFill/>
        </p:spPr>
        <p:txBody>
          <a:bodyPr wrap="square" lIns="0" tIns="0" rIns="0" bIns="0" anchor="t">
            <a:spAutoFit/>
          </a:bodyPr>
          <a:lstStyle/>
          <a:p>
            <a:pPr algn="l"/>
            <a:r>
              <a:rPr sz="1300" b="0">
                <a:solidFill>
                  <a:srgbClr val="263238"/>
                </a:solidFill>
                <a:latin typeface="Aptos"/>
              </a:rPr>
              <a:t>This document gives the Board a consistent, workstream-by-workstream view of delivery against the Perinatal Improvement Plan. Each page brings together progress since the last report, associated outcome measures and trends, the difference being delivered, and the next steps, risks and opportunities requiring oversight.</a:t>
            </a:r>
          </a:p>
        </p:txBody>
      </p:sp>
      <p:sp>
        <p:nvSpPr>
          <p:cNvPr id="10" name="Oval 9"/>
          <p:cNvSpPr/>
          <p:nvPr/>
        </p:nvSpPr>
        <p:spPr>
          <a:xfrm>
            <a:off x="630936" y="3273552"/>
            <a:ext cx="91440" cy="91440"/>
          </a:xfrm>
          <a:prstGeom prst="ellipse">
            <a:avLst/>
          </a:prstGeom>
          <a:solidFill>
            <a:srgbClr val="247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41248" y="3182112"/>
            <a:ext cx="5760720" cy="438912"/>
          </a:xfrm>
          <a:prstGeom prst="rect">
            <a:avLst/>
          </a:prstGeom>
          <a:noFill/>
        </p:spPr>
        <p:txBody>
          <a:bodyPr wrap="square" lIns="0" tIns="0" rIns="0" bIns="0" anchor="t">
            <a:spAutoFit/>
          </a:bodyPr>
          <a:lstStyle/>
          <a:p>
            <a:pPr algn="l"/>
            <a:r>
              <a:rPr sz="1300" b="0" dirty="0">
                <a:solidFill>
                  <a:srgbClr val="263238"/>
                </a:solidFill>
                <a:latin typeface="Aptos"/>
              </a:rPr>
              <a:t>Track delivery and emerging impact across the improvement plan</a:t>
            </a:r>
          </a:p>
        </p:txBody>
      </p:sp>
      <p:sp>
        <p:nvSpPr>
          <p:cNvPr id="12" name="Oval 11"/>
          <p:cNvSpPr/>
          <p:nvPr/>
        </p:nvSpPr>
        <p:spPr>
          <a:xfrm>
            <a:off x="630936" y="3803903"/>
            <a:ext cx="91440" cy="91440"/>
          </a:xfrm>
          <a:prstGeom prst="ellipse">
            <a:avLst/>
          </a:prstGeom>
          <a:solidFill>
            <a:srgbClr val="247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841248" y="3712463"/>
            <a:ext cx="5760720" cy="438912"/>
          </a:xfrm>
          <a:prstGeom prst="rect">
            <a:avLst/>
          </a:prstGeom>
          <a:noFill/>
        </p:spPr>
        <p:txBody>
          <a:bodyPr wrap="square" lIns="0" tIns="0" rIns="0" bIns="0" anchor="t">
            <a:spAutoFit/>
          </a:bodyPr>
          <a:lstStyle/>
          <a:p>
            <a:pPr algn="l"/>
            <a:r>
              <a:rPr sz="1300" b="0" dirty="0">
                <a:solidFill>
                  <a:srgbClr val="263238"/>
                </a:solidFill>
                <a:latin typeface="Aptos"/>
              </a:rPr>
              <a:t>Seek assurance on key risks, mitigations and governance</a:t>
            </a:r>
          </a:p>
        </p:txBody>
      </p:sp>
      <p:sp>
        <p:nvSpPr>
          <p:cNvPr id="14" name="Oval 13"/>
          <p:cNvSpPr/>
          <p:nvPr/>
        </p:nvSpPr>
        <p:spPr>
          <a:xfrm>
            <a:off x="630936" y="4334255"/>
            <a:ext cx="91440" cy="91440"/>
          </a:xfrm>
          <a:prstGeom prst="ellipse">
            <a:avLst/>
          </a:prstGeom>
          <a:solidFill>
            <a:srgbClr val="247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841248" y="4242816"/>
            <a:ext cx="5760720" cy="438912"/>
          </a:xfrm>
          <a:prstGeom prst="rect">
            <a:avLst/>
          </a:prstGeom>
          <a:noFill/>
        </p:spPr>
        <p:txBody>
          <a:bodyPr wrap="square" lIns="0" tIns="0" rIns="0" bIns="0" anchor="t">
            <a:spAutoFit/>
          </a:bodyPr>
          <a:lstStyle/>
          <a:p>
            <a:pPr algn="l"/>
            <a:r>
              <a:rPr sz="1300" b="0">
                <a:solidFill>
                  <a:srgbClr val="263238"/>
                </a:solidFill>
                <a:latin typeface="Aptos"/>
              </a:rPr>
              <a:t>Test whether actions are translating into safer, more consistent and more person-centred care</a:t>
            </a:r>
          </a:p>
        </p:txBody>
      </p:sp>
      <p:sp>
        <p:nvSpPr>
          <p:cNvPr id="16" name="Oval 15"/>
          <p:cNvSpPr/>
          <p:nvPr/>
        </p:nvSpPr>
        <p:spPr>
          <a:xfrm>
            <a:off x="630936" y="4864607"/>
            <a:ext cx="91440" cy="91440"/>
          </a:xfrm>
          <a:prstGeom prst="ellipse">
            <a:avLst/>
          </a:prstGeom>
          <a:solidFill>
            <a:srgbClr val="247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841248" y="4773168"/>
            <a:ext cx="5760720" cy="438912"/>
          </a:xfrm>
          <a:prstGeom prst="rect">
            <a:avLst/>
          </a:prstGeom>
          <a:noFill/>
        </p:spPr>
        <p:txBody>
          <a:bodyPr wrap="square" lIns="0" tIns="0" rIns="0" bIns="0" anchor="t">
            <a:spAutoFit/>
          </a:bodyPr>
          <a:lstStyle/>
          <a:p>
            <a:pPr algn="l"/>
            <a:r>
              <a:rPr sz="1300" b="0">
                <a:solidFill>
                  <a:srgbClr val="263238"/>
                </a:solidFill>
                <a:latin typeface="Aptos"/>
              </a:rPr>
              <a:t>Identify decisions, support or escalation required</a:t>
            </a:r>
          </a:p>
        </p:txBody>
      </p:sp>
      <p:sp>
        <p:nvSpPr>
          <p:cNvPr id="18" name="Rectangle 17"/>
          <p:cNvSpPr/>
          <p:nvPr/>
        </p:nvSpPr>
        <p:spPr>
          <a:xfrm>
            <a:off x="6903720" y="2761488"/>
            <a:ext cx="13716" cy="2249424"/>
          </a:xfrm>
          <a:prstGeom prst="rect">
            <a:avLst/>
          </a:prstGeom>
          <a:solidFill>
            <a:srgbClr val="D8E1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7269480" y="2770632"/>
            <a:ext cx="3886200" cy="274320"/>
          </a:xfrm>
          <a:prstGeom prst="rect">
            <a:avLst/>
          </a:prstGeom>
          <a:noFill/>
        </p:spPr>
        <p:txBody>
          <a:bodyPr wrap="square" lIns="0" tIns="0" rIns="0" bIns="0" anchor="t">
            <a:spAutoFit/>
          </a:bodyPr>
          <a:lstStyle/>
          <a:p>
            <a:pPr algn="l"/>
            <a:r>
              <a:rPr sz="1500" b="1">
                <a:solidFill>
                  <a:srgbClr val="17324D"/>
                </a:solidFill>
                <a:latin typeface="Aptos Display"/>
              </a:rPr>
              <a:t>Four workstreams</a:t>
            </a:r>
          </a:p>
        </p:txBody>
      </p:sp>
      <p:sp>
        <p:nvSpPr>
          <p:cNvPr id="20" name="Rectangle 19"/>
          <p:cNvSpPr/>
          <p:nvPr/>
        </p:nvSpPr>
        <p:spPr>
          <a:xfrm>
            <a:off x="7278624" y="3191256"/>
            <a:ext cx="73152" cy="365760"/>
          </a:xfrm>
          <a:prstGeom prst="rect">
            <a:avLst/>
          </a:prstGeom>
          <a:solidFill>
            <a:srgbClr val="2474A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7498079" y="3182112"/>
            <a:ext cx="274320" cy="365760"/>
          </a:xfrm>
          <a:prstGeom prst="rect">
            <a:avLst/>
          </a:prstGeom>
          <a:noFill/>
        </p:spPr>
        <p:txBody>
          <a:bodyPr wrap="square" lIns="0" tIns="0" rIns="0" bIns="0" anchor="ctr">
            <a:spAutoFit/>
          </a:bodyPr>
          <a:lstStyle/>
          <a:p>
            <a:pPr algn="l"/>
            <a:r>
              <a:rPr sz="1300" b="1">
                <a:solidFill>
                  <a:srgbClr val="2474A6"/>
                </a:solidFill>
                <a:latin typeface="Aptos"/>
              </a:rPr>
              <a:t>1</a:t>
            </a:r>
          </a:p>
        </p:txBody>
      </p:sp>
      <p:sp>
        <p:nvSpPr>
          <p:cNvPr id="22" name="TextBox 21"/>
          <p:cNvSpPr txBox="1"/>
          <p:nvPr/>
        </p:nvSpPr>
        <p:spPr>
          <a:xfrm>
            <a:off x="7818120" y="3182112"/>
            <a:ext cx="3337560" cy="402336"/>
          </a:xfrm>
          <a:prstGeom prst="rect">
            <a:avLst/>
          </a:prstGeom>
          <a:noFill/>
        </p:spPr>
        <p:txBody>
          <a:bodyPr wrap="square" lIns="0" tIns="0" rIns="0" bIns="0" anchor="ctr">
            <a:spAutoFit/>
          </a:bodyPr>
          <a:lstStyle/>
          <a:p>
            <a:pPr algn="l"/>
            <a:r>
              <a:rPr sz="1300" b="1">
                <a:solidFill>
                  <a:srgbClr val="263238"/>
                </a:solidFill>
                <a:latin typeface="Aptos"/>
              </a:rPr>
              <a:t>Clinical Critical Safety Actions</a:t>
            </a:r>
          </a:p>
        </p:txBody>
      </p:sp>
      <p:sp>
        <p:nvSpPr>
          <p:cNvPr id="23" name="Rectangle 22"/>
          <p:cNvSpPr/>
          <p:nvPr/>
        </p:nvSpPr>
        <p:spPr>
          <a:xfrm>
            <a:off x="7278624" y="3721607"/>
            <a:ext cx="73152" cy="365760"/>
          </a:xfrm>
          <a:prstGeom prst="rect">
            <a:avLst/>
          </a:prstGeom>
          <a:solidFill>
            <a:srgbClr val="008C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7498079" y="3712463"/>
            <a:ext cx="274320" cy="365760"/>
          </a:xfrm>
          <a:prstGeom prst="rect">
            <a:avLst/>
          </a:prstGeom>
          <a:noFill/>
        </p:spPr>
        <p:txBody>
          <a:bodyPr wrap="square" lIns="0" tIns="0" rIns="0" bIns="0" anchor="ctr">
            <a:spAutoFit/>
          </a:bodyPr>
          <a:lstStyle/>
          <a:p>
            <a:pPr algn="l"/>
            <a:r>
              <a:rPr sz="1300" b="1">
                <a:solidFill>
                  <a:srgbClr val="008C95"/>
                </a:solidFill>
                <a:latin typeface="Aptos"/>
              </a:rPr>
              <a:t>2</a:t>
            </a:r>
          </a:p>
        </p:txBody>
      </p:sp>
      <p:sp>
        <p:nvSpPr>
          <p:cNvPr id="25" name="TextBox 24"/>
          <p:cNvSpPr txBox="1"/>
          <p:nvPr/>
        </p:nvSpPr>
        <p:spPr>
          <a:xfrm>
            <a:off x="7818120" y="3712463"/>
            <a:ext cx="3337560" cy="402336"/>
          </a:xfrm>
          <a:prstGeom prst="rect">
            <a:avLst/>
          </a:prstGeom>
          <a:noFill/>
        </p:spPr>
        <p:txBody>
          <a:bodyPr wrap="square" lIns="0" tIns="0" rIns="0" bIns="0" anchor="ctr">
            <a:spAutoFit/>
          </a:bodyPr>
          <a:lstStyle/>
          <a:p>
            <a:pPr algn="l"/>
            <a:r>
              <a:rPr sz="1300" b="1">
                <a:solidFill>
                  <a:srgbClr val="263238"/>
                </a:solidFill>
                <a:latin typeface="Aptos"/>
              </a:rPr>
              <a:t>Family Engagement</a:t>
            </a:r>
          </a:p>
        </p:txBody>
      </p:sp>
      <p:sp>
        <p:nvSpPr>
          <p:cNvPr id="26" name="Rectangle 25"/>
          <p:cNvSpPr/>
          <p:nvPr/>
        </p:nvSpPr>
        <p:spPr>
          <a:xfrm>
            <a:off x="7278624" y="4251959"/>
            <a:ext cx="73152" cy="365760"/>
          </a:xfrm>
          <a:prstGeom prst="rect">
            <a:avLst/>
          </a:prstGeom>
          <a:solidFill>
            <a:srgbClr val="6AA84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extBox 26"/>
          <p:cNvSpPr txBox="1"/>
          <p:nvPr/>
        </p:nvSpPr>
        <p:spPr>
          <a:xfrm>
            <a:off x="7498079" y="4242816"/>
            <a:ext cx="274320" cy="365760"/>
          </a:xfrm>
          <a:prstGeom prst="rect">
            <a:avLst/>
          </a:prstGeom>
          <a:noFill/>
        </p:spPr>
        <p:txBody>
          <a:bodyPr wrap="square" lIns="0" tIns="0" rIns="0" bIns="0" anchor="ctr">
            <a:spAutoFit/>
          </a:bodyPr>
          <a:lstStyle/>
          <a:p>
            <a:pPr algn="l"/>
            <a:r>
              <a:rPr sz="1300" b="1">
                <a:solidFill>
                  <a:srgbClr val="6AA84F"/>
                </a:solidFill>
                <a:latin typeface="Aptos"/>
              </a:rPr>
              <a:t>3</a:t>
            </a:r>
          </a:p>
        </p:txBody>
      </p:sp>
      <p:sp>
        <p:nvSpPr>
          <p:cNvPr id="28" name="TextBox 27"/>
          <p:cNvSpPr txBox="1"/>
          <p:nvPr/>
        </p:nvSpPr>
        <p:spPr>
          <a:xfrm>
            <a:off x="7818120" y="4242816"/>
            <a:ext cx="3337560" cy="402336"/>
          </a:xfrm>
          <a:prstGeom prst="rect">
            <a:avLst/>
          </a:prstGeom>
          <a:noFill/>
        </p:spPr>
        <p:txBody>
          <a:bodyPr wrap="square" lIns="0" tIns="0" rIns="0" bIns="0" anchor="ctr">
            <a:spAutoFit/>
          </a:bodyPr>
          <a:lstStyle/>
          <a:p>
            <a:pPr algn="l"/>
            <a:r>
              <a:rPr sz="1300" b="1">
                <a:solidFill>
                  <a:srgbClr val="263238"/>
                </a:solidFill>
                <a:latin typeface="Aptos"/>
              </a:rPr>
              <a:t>Workforce, Leadership, Education and Training</a:t>
            </a:r>
          </a:p>
        </p:txBody>
      </p:sp>
      <p:sp>
        <p:nvSpPr>
          <p:cNvPr id="29" name="Rectangle 28"/>
          <p:cNvSpPr/>
          <p:nvPr/>
        </p:nvSpPr>
        <p:spPr>
          <a:xfrm>
            <a:off x="7278624" y="4782312"/>
            <a:ext cx="73152" cy="365760"/>
          </a:xfrm>
          <a:prstGeom prst="rect">
            <a:avLst/>
          </a:prstGeom>
          <a:solidFill>
            <a:srgbClr val="D65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7498079" y="4773168"/>
            <a:ext cx="274320" cy="365760"/>
          </a:xfrm>
          <a:prstGeom prst="rect">
            <a:avLst/>
          </a:prstGeom>
          <a:noFill/>
        </p:spPr>
        <p:txBody>
          <a:bodyPr wrap="square" lIns="0" tIns="0" rIns="0" bIns="0" anchor="ctr">
            <a:spAutoFit/>
          </a:bodyPr>
          <a:lstStyle/>
          <a:p>
            <a:pPr algn="l"/>
            <a:r>
              <a:rPr sz="1300" b="1">
                <a:solidFill>
                  <a:srgbClr val="D65F5F"/>
                </a:solidFill>
                <a:latin typeface="Aptos"/>
              </a:rPr>
              <a:t>4</a:t>
            </a:r>
          </a:p>
        </p:txBody>
      </p:sp>
      <p:sp>
        <p:nvSpPr>
          <p:cNvPr id="31" name="TextBox 30"/>
          <p:cNvSpPr txBox="1"/>
          <p:nvPr/>
        </p:nvSpPr>
        <p:spPr>
          <a:xfrm>
            <a:off x="7818120" y="4773168"/>
            <a:ext cx="3337560" cy="402336"/>
          </a:xfrm>
          <a:prstGeom prst="rect">
            <a:avLst/>
          </a:prstGeom>
          <a:noFill/>
        </p:spPr>
        <p:txBody>
          <a:bodyPr wrap="square" lIns="0" tIns="0" rIns="0" bIns="0" anchor="ctr">
            <a:spAutoFit/>
          </a:bodyPr>
          <a:lstStyle/>
          <a:p>
            <a:pPr algn="l"/>
            <a:r>
              <a:rPr sz="1300" b="1">
                <a:solidFill>
                  <a:srgbClr val="263238"/>
                </a:solidFill>
                <a:latin typeface="Aptos"/>
              </a:rPr>
              <a:t>Governance</a:t>
            </a:r>
          </a:p>
        </p:txBody>
      </p:sp>
      <p:sp>
        <p:nvSpPr>
          <p:cNvPr id="32" name="Rectangle 31"/>
          <p:cNvSpPr/>
          <p:nvPr/>
        </p:nvSpPr>
        <p:spPr>
          <a:xfrm>
            <a:off x="594360" y="5367528"/>
            <a:ext cx="10561320" cy="32004"/>
          </a:xfrm>
          <a:prstGeom prst="rect">
            <a:avLst/>
          </a:prstGeom>
          <a:solidFill>
            <a:srgbClr val="D65F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5" name="TextBox 34"/>
          <p:cNvSpPr txBox="1"/>
          <p:nvPr/>
        </p:nvSpPr>
        <p:spPr>
          <a:xfrm>
            <a:off x="402336" y="6656832"/>
            <a:ext cx="8961120" cy="128016"/>
          </a:xfrm>
          <a:prstGeom prst="rect">
            <a:avLst/>
          </a:prstGeom>
          <a:noFill/>
        </p:spPr>
        <p:txBody>
          <a:bodyPr wrap="square" lIns="0" tIns="0" rIns="0" bIns="0" anchor="t">
            <a:spAutoFit/>
          </a:bodyPr>
          <a:lstStyle/>
          <a:p>
            <a:pPr algn="l"/>
            <a:r>
              <a:rPr sz="650" b="0">
                <a:solidFill>
                  <a:srgbClr val="768692"/>
                </a:solidFill>
                <a:latin typeface="Aptos"/>
              </a:rPr>
              <a:t>Perinatal Improvement Plan | Board summary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7FA"/>
        </a:solidFill>
        <a:effectLst/>
      </p:bgPr>
    </p:bg>
    <p:spTree>
      <p:nvGrpSpPr>
        <p:cNvPr id="1" name=""/>
        <p:cNvGrpSpPr/>
        <p:nvPr/>
      </p:nvGrpSpPr>
      <p:grpSpPr>
        <a:xfrm>
          <a:off x="0" y="0"/>
          <a:ext cx="1" cy="1"/>
          <a:chOff x="0" y="0"/>
          <a:chExt cx="1" cy="1"/>
        </a:xfrm>
      </p:grpSpPr>
      <p:sp>
        <p:nvSpPr>
          <p:cNvPr id="2" name="Shape 0"/>
          <p:cNvSpPr/>
          <p:nvPr/>
        </p:nvSpPr>
        <p:spPr>
          <a:xfrm>
            <a:off x="0" y="0"/>
            <a:ext cx="12191695" cy="658368"/>
          </a:xfrm>
          <a:prstGeom prst="rect">
            <a:avLst/>
          </a:prstGeom>
          <a:solidFill>
            <a:srgbClr val="17324D"/>
          </a:solidFill>
          <a:ln w="12700">
            <a:solidFill>
              <a:srgbClr val="17324D"/>
            </a:solidFill>
            <a:prstDash val="solid"/>
          </a:ln>
        </p:spPr>
        <p:txBody>
          <a:bodyPr/>
          <a:lstStyle/>
          <a:p>
            <a:endParaRPr lang="en-GB"/>
          </a:p>
        </p:txBody>
      </p:sp>
      <p:sp>
        <p:nvSpPr>
          <p:cNvPr id="3" name="Shape 1"/>
          <p:cNvSpPr/>
          <p:nvPr/>
        </p:nvSpPr>
        <p:spPr>
          <a:xfrm>
            <a:off x="0" y="658368"/>
            <a:ext cx="12191695" cy="73152"/>
          </a:xfrm>
          <a:prstGeom prst="rect">
            <a:avLst/>
          </a:prstGeom>
          <a:solidFill>
            <a:srgbClr val="2474A6"/>
          </a:solidFill>
          <a:ln w="12700">
            <a:solidFill>
              <a:srgbClr val="2474A6"/>
            </a:solidFill>
            <a:prstDash val="solid"/>
          </a:ln>
        </p:spPr>
        <p:txBody>
          <a:bodyPr/>
          <a:lstStyle/>
          <a:p>
            <a:endParaRPr lang="en-GB"/>
          </a:p>
        </p:txBody>
      </p:sp>
      <p:sp>
        <p:nvSpPr>
          <p:cNvPr id="4" name="Text 2"/>
          <p:cNvSpPr/>
          <p:nvPr/>
        </p:nvSpPr>
        <p:spPr>
          <a:xfrm>
            <a:off x="411480" y="137160"/>
            <a:ext cx="9052560" cy="347472"/>
          </a:xfrm>
          <a:prstGeom prst="rect">
            <a:avLst/>
          </a:prstGeom>
          <a:noFill/>
          <a:ln/>
        </p:spPr>
        <p:txBody>
          <a:bodyPr wrap="square" lIns="635" tIns="635" rIns="635" bIns="635" rtlCol="0" anchor="ctr">
            <a:normAutofit/>
          </a:bodyPr>
          <a:lstStyle/>
          <a:p>
            <a:pPr marL="0" indent="0" algn="l">
              <a:buNone/>
            </a:pPr>
            <a:r>
              <a:rPr lang="en-US" sz="2000" b="1" dirty="0">
                <a:solidFill>
                  <a:srgbClr val="FFFFFF"/>
                </a:solidFill>
                <a:latin typeface="Aptos Display" pitchFamily="34" charset="0"/>
                <a:ea typeface="Aptos Display" pitchFamily="34" charset="-122"/>
                <a:cs typeface="Aptos Display" pitchFamily="34" charset="-120"/>
              </a:rPr>
              <a:t>Workstream 1: Clinical Critical Safety Actions</a:t>
            </a:r>
            <a:endParaRPr lang="en-US" sz="2000" dirty="0"/>
          </a:p>
        </p:txBody>
      </p:sp>
      <p:sp>
        <p:nvSpPr>
          <p:cNvPr id="5" name="Text 3"/>
          <p:cNvSpPr/>
          <p:nvPr/>
        </p:nvSpPr>
        <p:spPr>
          <a:xfrm>
            <a:off x="9258300" y="6455664"/>
            <a:ext cx="2606040" cy="201168"/>
          </a:xfrm>
          <a:prstGeom prst="rect">
            <a:avLst/>
          </a:prstGeom>
          <a:noFill/>
          <a:ln/>
        </p:spPr>
        <p:txBody>
          <a:bodyPr wrap="square" lIns="635" tIns="635" rIns="635" bIns="635" rtlCol="0" anchor="ctr">
            <a:normAutofit/>
          </a:bodyPr>
          <a:lstStyle/>
          <a:p>
            <a:pPr marL="0" indent="0" algn="r">
              <a:buNone/>
            </a:pPr>
            <a:r>
              <a:rPr lang="en-US" sz="750" dirty="0">
                <a:solidFill>
                  <a:srgbClr val="0070C0"/>
                </a:solidFill>
                <a:latin typeface="Aptos" pitchFamily="34" charset="0"/>
              </a:rPr>
              <a:t>*Data for July 2026 </a:t>
            </a:r>
            <a:endParaRPr lang="en-US" sz="750" dirty="0">
              <a:solidFill>
                <a:srgbClr val="0070C0"/>
              </a:solidFill>
            </a:endParaRPr>
          </a:p>
        </p:txBody>
      </p:sp>
      <p:sp>
        <p:nvSpPr>
          <p:cNvPr id="6" name="Shape 4"/>
          <p:cNvSpPr/>
          <p:nvPr/>
        </p:nvSpPr>
        <p:spPr>
          <a:xfrm>
            <a:off x="411480" y="868680"/>
            <a:ext cx="11365992" cy="530352"/>
          </a:xfrm>
          <a:prstGeom prst="roundRect">
            <a:avLst>
              <a:gd name="adj" fmla="val 24138"/>
            </a:avLst>
          </a:prstGeom>
          <a:solidFill>
            <a:srgbClr val="FFFFFF"/>
          </a:solidFill>
          <a:ln w="9525">
            <a:solidFill>
              <a:srgbClr val="CBD8E2"/>
            </a:solidFill>
            <a:prstDash val="solid"/>
          </a:ln>
          <a:effectLst>
            <a:outerShdw blurRad="12700" dist="50800" dir="2700000" algn="bl" rotWithShape="0">
              <a:srgbClr val="9AA8B2">
                <a:alpha val="13000"/>
              </a:srgbClr>
            </a:outerShdw>
          </a:effectLst>
        </p:spPr>
        <p:txBody>
          <a:bodyPr/>
          <a:lstStyle/>
          <a:p>
            <a:endParaRPr lang="en-GB"/>
          </a:p>
        </p:txBody>
      </p:sp>
      <p:sp>
        <p:nvSpPr>
          <p:cNvPr id="7" name="Shape 5"/>
          <p:cNvSpPr/>
          <p:nvPr/>
        </p:nvSpPr>
        <p:spPr>
          <a:xfrm>
            <a:off x="411480" y="868680"/>
            <a:ext cx="109728" cy="530352"/>
          </a:xfrm>
          <a:prstGeom prst="rect">
            <a:avLst/>
          </a:prstGeom>
          <a:solidFill>
            <a:srgbClr val="2474A6"/>
          </a:solidFill>
          <a:ln w="12700">
            <a:solidFill>
              <a:srgbClr val="2474A6"/>
            </a:solidFill>
            <a:prstDash val="solid"/>
          </a:ln>
        </p:spPr>
        <p:txBody>
          <a:bodyPr/>
          <a:lstStyle/>
          <a:p>
            <a:endParaRPr lang="en-GB"/>
          </a:p>
        </p:txBody>
      </p:sp>
      <p:sp>
        <p:nvSpPr>
          <p:cNvPr id="8" name="Text 6"/>
          <p:cNvSpPr/>
          <p:nvPr/>
        </p:nvSpPr>
        <p:spPr>
          <a:xfrm>
            <a:off x="603504" y="932688"/>
            <a:ext cx="2423160" cy="164592"/>
          </a:xfrm>
          <a:prstGeom prst="rect">
            <a:avLst/>
          </a:prstGeom>
          <a:noFill/>
          <a:ln/>
        </p:spPr>
        <p:txBody>
          <a:bodyPr wrap="square" lIns="635" tIns="635" rIns="635" bIns="635" rtlCol="0" anchor="ctr">
            <a:normAutofit/>
          </a:bodyPr>
          <a:lstStyle/>
          <a:p>
            <a:pPr marL="0" indent="0" algn="l">
              <a:buNone/>
            </a:pPr>
            <a:r>
              <a:rPr lang="en-US" sz="1000" b="1" dirty="0">
                <a:solidFill>
                  <a:srgbClr val="2474A6"/>
                </a:solidFill>
                <a:latin typeface="Aptos" pitchFamily="34" charset="0"/>
                <a:ea typeface="Aptos" pitchFamily="34" charset="-122"/>
                <a:cs typeface="Aptos" pitchFamily="34" charset="-120"/>
              </a:rPr>
              <a:t>What this workstream encompasses</a:t>
            </a:r>
            <a:endParaRPr lang="en-US" sz="1000" dirty="0"/>
          </a:p>
        </p:txBody>
      </p:sp>
      <p:sp>
        <p:nvSpPr>
          <p:cNvPr id="9" name="Text 7"/>
          <p:cNvSpPr/>
          <p:nvPr/>
        </p:nvSpPr>
        <p:spPr>
          <a:xfrm>
            <a:off x="603504" y="1115568"/>
            <a:ext cx="10881360" cy="164592"/>
          </a:xfrm>
          <a:prstGeom prst="rect">
            <a:avLst/>
          </a:prstGeom>
          <a:noFill/>
          <a:ln/>
        </p:spPr>
        <p:txBody>
          <a:bodyPr wrap="square" lIns="635" tIns="635" rIns="635" bIns="635" rtlCol="0" anchor="ctr">
            <a:normAutofit/>
          </a:bodyPr>
          <a:lstStyle/>
          <a:p>
            <a:pPr marL="0" indent="0" algn="l">
              <a:buNone/>
            </a:pPr>
            <a:r>
              <a:rPr lang="en-US" sz="1000" dirty="0">
                <a:solidFill>
                  <a:srgbClr val="263238"/>
                </a:solidFill>
                <a:latin typeface="Aptos" pitchFamily="34" charset="0"/>
                <a:ea typeface="Aptos" pitchFamily="34" charset="-122"/>
                <a:cs typeface="Aptos" pitchFamily="34" charset="-120"/>
              </a:rPr>
              <a:t>Immediate and critical clinical safety improvements, including triage, escalation, multidisciplinary training, investigations, learning and oversight, and postnatal care.</a:t>
            </a:r>
            <a:endParaRPr lang="en-US" sz="1000" dirty="0"/>
          </a:p>
        </p:txBody>
      </p:sp>
      <p:sp>
        <p:nvSpPr>
          <p:cNvPr id="10" name="Shape 8"/>
          <p:cNvSpPr/>
          <p:nvPr/>
        </p:nvSpPr>
        <p:spPr>
          <a:xfrm>
            <a:off x="411480" y="1591056"/>
            <a:ext cx="2926080" cy="310896"/>
          </a:xfrm>
          <a:prstGeom prst="roundRect">
            <a:avLst>
              <a:gd name="adj" fmla="val 23529"/>
            </a:avLst>
          </a:prstGeom>
          <a:solidFill>
            <a:srgbClr val="2474A6"/>
          </a:solidFill>
          <a:ln w="9525">
            <a:solidFill>
              <a:srgbClr val="2474A6"/>
            </a:solidFill>
            <a:prstDash val="solid"/>
          </a:ln>
        </p:spPr>
        <p:txBody>
          <a:bodyPr/>
          <a:lstStyle/>
          <a:p>
            <a:endParaRPr lang="en-GB"/>
          </a:p>
        </p:txBody>
      </p:sp>
      <p:sp>
        <p:nvSpPr>
          <p:cNvPr id="11" name="Text 9"/>
          <p:cNvSpPr/>
          <p:nvPr/>
        </p:nvSpPr>
        <p:spPr>
          <a:xfrm>
            <a:off x="521208" y="1636776"/>
            <a:ext cx="2706624"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Progress actions since last report</a:t>
            </a:r>
            <a:endParaRPr lang="en-US" sz="1000" dirty="0"/>
          </a:p>
        </p:txBody>
      </p:sp>
      <p:sp>
        <p:nvSpPr>
          <p:cNvPr id="12" name="Text 10"/>
          <p:cNvSpPr/>
          <p:nvPr/>
        </p:nvSpPr>
        <p:spPr>
          <a:xfrm>
            <a:off x="2286000" y="1641348"/>
            <a:ext cx="950976" cy="137160"/>
          </a:xfrm>
          <a:prstGeom prst="rect">
            <a:avLst/>
          </a:prstGeom>
          <a:noFill/>
          <a:ln/>
        </p:spPr>
        <p:txBody>
          <a:bodyPr wrap="square" lIns="635" tIns="635" rIns="635" bIns="635" rtlCol="0" anchor="ctr">
            <a:normAutofit fontScale="92500" lnSpcReduction="10000"/>
          </a:bodyPr>
          <a:lstStyle/>
          <a:p>
            <a:pPr marL="0" indent="0" algn="r">
              <a:buNone/>
            </a:pPr>
            <a:endParaRPr lang="en-US" sz="1000" dirty="0"/>
          </a:p>
        </p:txBody>
      </p:sp>
      <p:sp>
        <p:nvSpPr>
          <p:cNvPr id="13" name="Shape 11"/>
          <p:cNvSpPr/>
          <p:nvPr/>
        </p:nvSpPr>
        <p:spPr>
          <a:xfrm>
            <a:off x="411480" y="2011680"/>
            <a:ext cx="2926080" cy="685800"/>
          </a:xfrm>
          <a:prstGeom prst="roundRect">
            <a:avLst>
              <a:gd name="adj" fmla="val 19355"/>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14" name="Shape 12"/>
          <p:cNvSpPr/>
          <p:nvPr/>
        </p:nvSpPr>
        <p:spPr>
          <a:xfrm>
            <a:off x="512064" y="2199132"/>
            <a:ext cx="237744" cy="237744"/>
          </a:xfrm>
          <a:prstGeom prst="ellipse">
            <a:avLst/>
          </a:prstGeom>
          <a:solidFill>
            <a:srgbClr val="2474A6"/>
          </a:solidFill>
          <a:ln w="12700">
            <a:solidFill>
              <a:srgbClr val="2474A6"/>
            </a:solidFill>
            <a:prstDash val="solid"/>
          </a:ln>
        </p:spPr>
        <p:txBody>
          <a:bodyPr/>
          <a:lstStyle/>
          <a:p>
            <a:endParaRPr lang="en-GB"/>
          </a:p>
        </p:txBody>
      </p:sp>
      <p:sp>
        <p:nvSpPr>
          <p:cNvPr id="15" name="Text 13"/>
          <p:cNvSpPr/>
          <p:nvPr/>
        </p:nvSpPr>
        <p:spPr>
          <a:xfrm>
            <a:off x="512064" y="2235708"/>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1</a:t>
            </a:r>
            <a:endParaRPr lang="en-US" sz="630" dirty="0"/>
          </a:p>
        </p:txBody>
      </p:sp>
      <p:sp>
        <p:nvSpPr>
          <p:cNvPr id="16" name="Text 14"/>
          <p:cNvSpPr/>
          <p:nvPr/>
        </p:nvSpPr>
        <p:spPr>
          <a:xfrm>
            <a:off x="822960" y="2042390"/>
            <a:ext cx="2395728" cy="146304"/>
          </a:xfrm>
          <a:prstGeom prst="rect">
            <a:avLst/>
          </a:prstGeom>
          <a:noFill/>
          <a:ln/>
        </p:spPr>
        <p:txBody>
          <a:bodyPr wrap="square" lIns="635" tIns="635" rIns="635" bIns="635" rtlCol="0" anchor="ctr">
            <a:normAutofit lnSpcReduction="10000"/>
          </a:bodyPr>
          <a:lstStyle/>
          <a:p>
            <a:pPr marL="0" indent="0" algn="l">
              <a:buNone/>
            </a:pPr>
            <a:r>
              <a:rPr lang="en-US" sz="1000" b="1" dirty="0">
                <a:solidFill>
                  <a:srgbClr val="263238"/>
                </a:solidFill>
                <a:latin typeface="Aptos" pitchFamily="34" charset="0"/>
                <a:ea typeface="Aptos" pitchFamily="34" charset="-122"/>
                <a:cs typeface="Aptos" pitchFamily="34" charset="-120"/>
              </a:rPr>
              <a:t>Maternity triage</a:t>
            </a:r>
            <a:endParaRPr lang="en-US" sz="1000" dirty="0"/>
          </a:p>
        </p:txBody>
      </p:sp>
      <p:sp>
        <p:nvSpPr>
          <p:cNvPr id="17" name="Text 15"/>
          <p:cNvSpPr/>
          <p:nvPr/>
        </p:nvSpPr>
        <p:spPr>
          <a:xfrm>
            <a:off x="822960" y="2159019"/>
            <a:ext cx="2565668" cy="576072"/>
          </a:xfrm>
          <a:prstGeom prst="rect">
            <a:avLst/>
          </a:prstGeom>
          <a:noFill/>
          <a:ln/>
        </p:spPr>
        <p:txBody>
          <a:bodyPr wrap="square" lIns="635" tIns="635" rIns="635" bIns="635" rtlCol="0" anchor="ctr">
            <a:normAutofit/>
          </a:bodyPr>
          <a:lstStyle/>
          <a:p>
            <a:pPr marL="0" indent="0" algn="l">
              <a:buNone/>
            </a:pPr>
            <a:r>
              <a:rPr lang="en-US" sz="900" dirty="0">
                <a:latin typeface="Aptos" pitchFamily="34" charset="0"/>
                <a:ea typeface="Aptos" pitchFamily="34" charset="-122"/>
                <a:cs typeface="Aptos" pitchFamily="34" charset="-120"/>
              </a:rPr>
              <a:t>Review of maternity triage service arrangements including single point of access contact number completed, including clinical staff and patient feedback</a:t>
            </a:r>
            <a:endParaRPr lang="en-US" sz="900" dirty="0"/>
          </a:p>
        </p:txBody>
      </p:sp>
      <p:sp>
        <p:nvSpPr>
          <p:cNvPr id="18" name="Shape 16"/>
          <p:cNvSpPr/>
          <p:nvPr/>
        </p:nvSpPr>
        <p:spPr>
          <a:xfrm>
            <a:off x="3529584" y="2226564"/>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19" name="Shape 17"/>
          <p:cNvSpPr/>
          <p:nvPr/>
        </p:nvSpPr>
        <p:spPr>
          <a:xfrm>
            <a:off x="411480" y="2770632"/>
            <a:ext cx="2926080" cy="685800"/>
          </a:xfrm>
          <a:prstGeom prst="roundRect">
            <a:avLst>
              <a:gd name="adj" fmla="val 19355"/>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20" name="Shape 18"/>
          <p:cNvSpPr/>
          <p:nvPr/>
        </p:nvSpPr>
        <p:spPr>
          <a:xfrm>
            <a:off x="512064" y="2958084"/>
            <a:ext cx="237744" cy="237744"/>
          </a:xfrm>
          <a:prstGeom prst="ellipse">
            <a:avLst/>
          </a:prstGeom>
          <a:solidFill>
            <a:srgbClr val="2474A6"/>
          </a:solidFill>
          <a:ln w="12700">
            <a:solidFill>
              <a:srgbClr val="2474A6"/>
            </a:solidFill>
            <a:prstDash val="solid"/>
          </a:ln>
        </p:spPr>
        <p:txBody>
          <a:bodyPr/>
          <a:lstStyle/>
          <a:p>
            <a:endParaRPr lang="en-GB"/>
          </a:p>
        </p:txBody>
      </p:sp>
      <p:sp>
        <p:nvSpPr>
          <p:cNvPr id="21" name="Text 19"/>
          <p:cNvSpPr/>
          <p:nvPr/>
        </p:nvSpPr>
        <p:spPr>
          <a:xfrm>
            <a:off x="512064" y="2994660"/>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2</a:t>
            </a:r>
            <a:endParaRPr lang="en-US" sz="630" dirty="0"/>
          </a:p>
        </p:txBody>
      </p:sp>
      <p:sp>
        <p:nvSpPr>
          <p:cNvPr id="22" name="Text 20"/>
          <p:cNvSpPr/>
          <p:nvPr/>
        </p:nvSpPr>
        <p:spPr>
          <a:xfrm>
            <a:off x="822960" y="2834640"/>
            <a:ext cx="2514600" cy="585216"/>
          </a:xfrm>
          <a:prstGeom prst="rect">
            <a:avLst/>
          </a:prstGeom>
          <a:noFill/>
          <a:ln/>
        </p:spPr>
        <p:txBody>
          <a:bodyPr wrap="square" lIns="635" tIns="635" rIns="635" bIns="635" rtlCol="0" anchor="ctr">
            <a:normAutofit/>
          </a:bodyPr>
          <a:lstStyle/>
          <a:p>
            <a:pPr marL="0" indent="0" algn="l">
              <a:buNone/>
            </a:pPr>
            <a:r>
              <a:rPr lang="en-US" sz="1000" b="1" dirty="0">
                <a:solidFill>
                  <a:srgbClr val="263238"/>
                </a:solidFill>
                <a:latin typeface="Aptos" pitchFamily="34" charset="0"/>
                <a:ea typeface="Aptos" pitchFamily="34" charset="-122"/>
                <a:cs typeface="Aptos" pitchFamily="34" charset="-120"/>
              </a:rPr>
              <a:t>Two-site working</a:t>
            </a:r>
          </a:p>
          <a:p>
            <a:pPr marL="0" indent="0" algn="l">
              <a:buNone/>
            </a:pPr>
            <a:r>
              <a:rPr lang="en-US" sz="1000" dirty="0">
                <a:solidFill>
                  <a:srgbClr val="263238"/>
                </a:solidFill>
                <a:latin typeface="Aptos" pitchFamily="34" charset="0"/>
                <a:ea typeface="Aptos" pitchFamily="34" charset="-122"/>
                <a:cs typeface="Aptos" pitchFamily="34" charset="-120"/>
              </a:rPr>
              <a:t>Case for Case for reconfiguration of Perinatal Services developed collaboratively. </a:t>
            </a:r>
            <a:endParaRPr lang="en-US" sz="1000" dirty="0"/>
          </a:p>
        </p:txBody>
      </p:sp>
      <p:sp>
        <p:nvSpPr>
          <p:cNvPr id="24" name="Shape 22"/>
          <p:cNvSpPr/>
          <p:nvPr/>
        </p:nvSpPr>
        <p:spPr>
          <a:xfrm>
            <a:off x="3529584" y="2985516"/>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25" name="Shape 23"/>
          <p:cNvSpPr/>
          <p:nvPr/>
        </p:nvSpPr>
        <p:spPr>
          <a:xfrm>
            <a:off x="411480" y="3529584"/>
            <a:ext cx="2926080" cy="685800"/>
          </a:xfrm>
          <a:prstGeom prst="roundRect">
            <a:avLst>
              <a:gd name="adj" fmla="val 19355"/>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26" name="Shape 24"/>
          <p:cNvSpPr/>
          <p:nvPr/>
        </p:nvSpPr>
        <p:spPr>
          <a:xfrm>
            <a:off x="512064" y="3717036"/>
            <a:ext cx="237744" cy="237744"/>
          </a:xfrm>
          <a:prstGeom prst="ellipse">
            <a:avLst/>
          </a:prstGeom>
          <a:solidFill>
            <a:srgbClr val="2474A6"/>
          </a:solidFill>
          <a:ln w="12700">
            <a:solidFill>
              <a:srgbClr val="2474A6"/>
            </a:solidFill>
            <a:prstDash val="solid"/>
          </a:ln>
        </p:spPr>
        <p:txBody>
          <a:bodyPr/>
          <a:lstStyle/>
          <a:p>
            <a:endParaRPr lang="en-GB"/>
          </a:p>
        </p:txBody>
      </p:sp>
      <p:sp>
        <p:nvSpPr>
          <p:cNvPr id="27" name="Text 25"/>
          <p:cNvSpPr/>
          <p:nvPr/>
        </p:nvSpPr>
        <p:spPr>
          <a:xfrm>
            <a:off x="512064" y="3753612"/>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3</a:t>
            </a:r>
            <a:endParaRPr lang="en-US" sz="630" dirty="0"/>
          </a:p>
        </p:txBody>
      </p:sp>
      <p:sp>
        <p:nvSpPr>
          <p:cNvPr id="28" name="Text 26"/>
          <p:cNvSpPr/>
          <p:nvPr/>
        </p:nvSpPr>
        <p:spPr>
          <a:xfrm>
            <a:off x="822960" y="3490722"/>
            <a:ext cx="2395728" cy="466344"/>
          </a:xfrm>
          <a:prstGeom prst="rect">
            <a:avLst/>
          </a:prstGeom>
          <a:noFill/>
          <a:ln/>
        </p:spPr>
        <p:txBody>
          <a:bodyPr wrap="square" lIns="635" tIns="635" rIns="635" bIns="635" rtlCol="0" anchor="ctr">
            <a:normAutofit/>
          </a:bodyPr>
          <a:lstStyle/>
          <a:p>
            <a:pPr marL="0" indent="0" algn="l">
              <a:buNone/>
            </a:pPr>
            <a:r>
              <a:rPr lang="en-GB" sz="1000" b="1" dirty="0">
                <a:solidFill>
                  <a:srgbClr val="263238"/>
                </a:solidFill>
                <a:latin typeface="Aptos" pitchFamily="34" charset="0"/>
                <a:ea typeface="Aptos" pitchFamily="34" charset="-122"/>
                <a:cs typeface="Aptos" pitchFamily="34" charset="-120"/>
              </a:rPr>
              <a:t>Awareness campaign of the Improvement Plan with Morriston staff</a:t>
            </a:r>
            <a:endParaRPr lang="en-US" sz="1000" dirty="0"/>
          </a:p>
        </p:txBody>
      </p:sp>
      <p:sp>
        <p:nvSpPr>
          <p:cNvPr id="29" name="Text 27"/>
          <p:cNvSpPr/>
          <p:nvPr/>
        </p:nvSpPr>
        <p:spPr>
          <a:xfrm>
            <a:off x="822960" y="3895344"/>
            <a:ext cx="2395728" cy="269748"/>
          </a:xfrm>
          <a:prstGeom prst="rect">
            <a:avLst/>
          </a:prstGeom>
          <a:noFill/>
          <a:ln/>
        </p:spPr>
        <p:txBody>
          <a:bodyPr wrap="square" lIns="635" tIns="635" rIns="635" bIns="635" rtlCol="0" anchor="ctr">
            <a:normAutofit fontScale="92500" lnSpcReduction="10000"/>
          </a:bodyPr>
          <a:lstStyle/>
          <a:p>
            <a:r>
              <a:rPr lang="en-US" sz="1000" dirty="0">
                <a:solidFill>
                  <a:srgbClr val="263238"/>
                </a:solidFill>
                <a:latin typeface="Aptos" pitchFamily="34" charset="0"/>
              </a:rPr>
              <a:t>Development of materials for awareness campaign with staff on non-maternity sites</a:t>
            </a:r>
            <a:endParaRPr lang="en-US" sz="1000" dirty="0"/>
          </a:p>
        </p:txBody>
      </p:sp>
      <p:sp>
        <p:nvSpPr>
          <p:cNvPr id="30" name="Shape 28"/>
          <p:cNvSpPr/>
          <p:nvPr/>
        </p:nvSpPr>
        <p:spPr>
          <a:xfrm>
            <a:off x="3529584" y="3744468"/>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31" name="Shape 29"/>
          <p:cNvSpPr/>
          <p:nvPr/>
        </p:nvSpPr>
        <p:spPr>
          <a:xfrm>
            <a:off x="4069080" y="1591056"/>
            <a:ext cx="2907792" cy="310896"/>
          </a:xfrm>
          <a:prstGeom prst="roundRect">
            <a:avLst>
              <a:gd name="adj" fmla="val 23529"/>
            </a:avLst>
          </a:prstGeom>
          <a:solidFill>
            <a:srgbClr val="008C95"/>
          </a:solidFill>
          <a:ln w="9525">
            <a:solidFill>
              <a:srgbClr val="008C95"/>
            </a:solidFill>
            <a:prstDash val="solid"/>
          </a:ln>
        </p:spPr>
        <p:txBody>
          <a:bodyPr/>
          <a:lstStyle/>
          <a:p>
            <a:endParaRPr lang="en-GB"/>
          </a:p>
        </p:txBody>
      </p:sp>
      <p:sp>
        <p:nvSpPr>
          <p:cNvPr id="32" name="Text 30"/>
          <p:cNvSpPr/>
          <p:nvPr/>
        </p:nvSpPr>
        <p:spPr>
          <a:xfrm>
            <a:off x="4178808" y="1636776"/>
            <a:ext cx="2688336"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Associated outcome measures*</a:t>
            </a:r>
            <a:endParaRPr lang="en-US" sz="1000" dirty="0"/>
          </a:p>
        </p:txBody>
      </p:sp>
      <p:sp>
        <p:nvSpPr>
          <p:cNvPr id="34" name="Shape 32"/>
          <p:cNvSpPr/>
          <p:nvPr/>
        </p:nvSpPr>
        <p:spPr>
          <a:xfrm>
            <a:off x="4069080" y="2011680"/>
            <a:ext cx="2907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35" name="Shape 33"/>
          <p:cNvSpPr/>
          <p:nvPr/>
        </p:nvSpPr>
        <p:spPr>
          <a:xfrm>
            <a:off x="4069080" y="2011680"/>
            <a:ext cx="64008" cy="685800"/>
          </a:xfrm>
          <a:prstGeom prst="rect">
            <a:avLst/>
          </a:prstGeom>
          <a:solidFill>
            <a:srgbClr val="008C95"/>
          </a:solidFill>
          <a:ln w="12700">
            <a:solidFill>
              <a:srgbClr val="008C95"/>
            </a:solidFill>
            <a:prstDash val="solid"/>
          </a:ln>
        </p:spPr>
        <p:txBody>
          <a:bodyPr/>
          <a:lstStyle/>
          <a:p>
            <a:endParaRPr lang="en-GB"/>
          </a:p>
        </p:txBody>
      </p:sp>
      <p:sp>
        <p:nvSpPr>
          <p:cNvPr id="37" name="Text 35"/>
          <p:cNvSpPr/>
          <p:nvPr/>
        </p:nvSpPr>
        <p:spPr>
          <a:xfrm>
            <a:off x="4163194" y="2029967"/>
            <a:ext cx="2820148" cy="695807"/>
          </a:xfrm>
          <a:prstGeom prst="rect">
            <a:avLst/>
          </a:prstGeom>
          <a:noFill/>
          <a:ln/>
        </p:spPr>
        <p:txBody>
          <a:bodyPr wrap="square" lIns="635" tIns="635" rIns="635" bIns="635" rtlCol="0" anchor="ctr">
            <a:normAutofit lnSpcReduction="10000"/>
          </a:bodyPr>
          <a:lstStyle/>
          <a:p>
            <a:pPr marL="171450" indent="-171450" algn="l">
              <a:buFont typeface="Arial" panose="020B0604020202020204" pitchFamily="34" charset="0"/>
              <a:buChar char="•"/>
            </a:pPr>
            <a:r>
              <a:rPr lang="en-US" sz="800" dirty="0">
                <a:latin typeface="Aptos" pitchFamily="34" charset="0"/>
                <a:ea typeface="Aptos" pitchFamily="34" charset="-122"/>
                <a:cs typeface="Aptos" pitchFamily="34" charset="-120"/>
              </a:rPr>
              <a:t>76.6% </a:t>
            </a:r>
            <a:r>
              <a:rPr lang="en-GB" sz="800" dirty="0">
                <a:latin typeface="Aptos" pitchFamily="34" charset="0"/>
                <a:ea typeface="Aptos" pitchFamily="34" charset="-122"/>
                <a:cs typeface="Aptos" pitchFamily="34" charset="-120"/>
              </a:rPr>
              <a:t>of women seen within BSOTS primary target of 15 mins</a:t>
            </a:r>
          </a:p>
          <a:p>
            <a:pPr marL="171450" indent="-171450" algn="l">
              <a:buFont typeface="Arial" panose="020B0604020202020204" pitchFamily="34" charset="0"/>
              <a:buChar char="•"/>
            </a:pPr>
            <a:r>
              <a:rPr lang="en-GB" sz="800" dirty="0">
                <a:latin typeface="Aptos" pitchFamily="34" charset="0"/>
                <a:ea typeface="Aptos" pitchFamily="34" charset="-122"/>
                <a:cs typeface="Aptos" pitchFamily="34" charset="-120"/>
              </a:rPr>
              <a:t>75% of  women seen within BSOTS secondary target of 30 mins</a:t>
            </a:r>
            <a:endParaRPr lang="en-US" sz="800" dirty="0">
              <a:latin typeface="Aptos" pitchFamily="34" charset="0"/>
              <a:ea typeface="Aptos" pitchFamily="34" charset="-122"/>
              <a:cs typeface="Aptos" pitchFamily="34" charset="-120"/>
            </a:endParaRPr>
          </a:p>
          <a:p>
            <a:pPr marL="171450" indent="-171450" algn="l">
              <a:buFont typeface="Arial" panose="020B0604020202020204" pitchFamily="34" charset="0"/>
              <a:buChar char="•"/>
            </a:pPr>
            <a:r>
              <a:rPr lang="en-US" sz="800" dirty="0">
                <a:latin typeface="Aptos" pitchFamily="34" charset="0"/>
                <a:ea typeface="Aptos" pitchFamily="34" charset="-122"/>
                <a:cs typeface="Aptos" pitchFamily="34" charset="-120"/>
              </a:rPr>
              <a:t>Dropped calls account for 10% of total calls received to single point of access line</a:t>
            </a:r>
            <a:endParaRPr lang="en-US" sz="800" dirty="0"/>
          </a:p>
        </p:txBody>
      </p:sp>
      <p:sp>
        <p:nvSpPr>
          <p:cNvPr id="39" name="Shape 37"/>
          <p:cNvSpPr/>
          <p:nvPr/>
        </p:nvSpPr>
        <p:spPr>
          <a:xfrm>
            <a:off x="7178040" y="2253996"/>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40" name="Shape 38"/>
          <p:cNvSpPr/>
          <p:nvPr/>
        </p:nvSpPr>
        <p:spPr>
          <a:xfrm>
            <a:off x="4069080" y="2770632"/>
            <a:ext cx="2907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41" name="Shape 39"/>
          <p:cNvSpPr/>
          <p:nvPr/>
        </p:nvSpPr>
        <p:spPr>
          <a:xfrm>
            <a:off x="4069080" y="2770632"/>
            <a:ext cx="64008" cy="685800"/>
          </a:xfrm>
          <a:prstGeom prst="rect">
            <a:avLst/>
          </a:prstGeom>
          <a:solidFill>
            <a:srgbClr val="008C95"/>
          </a:solidFill>
          <a:ln w="12700">
            <a:solidFill>
              <a:srgbClr val="008C95"/>
            </a:solidFill>
            <a:prstDash val="solid"/>
          </a:ln>
        </p:spPr>
        <p:txBody>
          <a:bodyPr/>
          <a:lstStyle/>
          <a:p>
            <a:endParaRPr lang="en-GB"/>
          </a:p>
        </p:txBody>
      </p:sp>
      <p:sp>
        <p:nvSpPr>
          <p:cNvPr id="43" name="Text 41"/>
          <p:cNvSpPr/>
          <p:nvPr/>
        </p:nvSpPr>
        <p:spPr>
          <a:xfrm>
            <a:off x="4197096" y="2866644"/>
            <a:ext cx="2724912" cy="516636"/>
          </a:xfrm>
          <a:prstGeom prst="rect">
            <a:avLst/>
          </a:prstGeom>
          <a:noFill/>
          <a:ln/>
        </p:spPr>
        <p:txBody>
          <a:bodyPr wrap="square" lIns="635" tIns="635" rIns="635" bIns="635" rtlCol="0" anchor="ctr">
            <a:normAutofit fontScale="92500" lnSpcReduction="10000"/>
          </a:bodyPr>
          <a:lstStyle/>
          <a:p>
            <a:pPr marL="171450" indent="-171450" algn="l">
              <a:buFont typeface="Arial" panose="020B0604020202020204" pitchFamily="34" charset="0"/>
              <a:buChar char="•"/>
            </a:pPr>
            <a:r>
              <a:rPr lang="en-US" sz="1000" dirty="0">
                <a:latin typeface="Aptos" pitchFamily="34" charset="0"/>
                <a:ea typeface="Aptos" pitchFamily="34" charset="-122"/>
                <a:cs typeface="Aptos" pitchFamily="34" charset="-120"/>
              </a:rPr>
              <a:t>Comprehensive case for change for presentation to Board that articulates current risks and long-term plan for resolution in line with our strategic clinical services plan.</a:t>
            </a:r>
            <a:endParaRPr lang="en-US" sz="1000" dirty="0"/>
          </a:p>
        </p:txBody>
      </p:sp>
      <p:sp>
        <p:nvSpPr>
          <p:cNvPr id="45" name="Shape 43"/>
          <p:cNvSpPr/>
          <p:nvPr/>
        </p:nvSpPr>
        <p:spPr>
          <a:xfrm>
            <a:off x="7178040" y="3012948"/>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46" name="Shape 44"/>
          <p:cNvSpPr/>
          <p:nvPr/>
        </p:nvSpPr>
        <p:spPr>
          <a:xfrm>
            <a:off x="4069080" y="3529584"/>
            <a:ext cx="2907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47" name="Shape 45"/>
          <p:cNvSpPr/>
          <p:nvPr/>
        </p:nvSpPr>
        <p:spPr>
          <a:xfrm>
            <a:off x="4069080" y="3529584"/>
            <a:ext cx="64008" cy="685800"/>
          </a:xfrm>
          <a:prstGeom prst="rect">
            <a:avLst/>
          </a:prstGeom>
          <a:solidFill>
            <a:srgbClr val="008C95"/>
          </a:solidFill>
          <a:ln w="12700">
            <a:solidFill>
              <a:srgbClr val="008C95"/>
            </a:solidFill>
            <a:prstDash val="solid"/>
          </a:ln>
        </p:spPr>
        <p:txBody>
          <a:bodyPr/>
          <a:lstStyle/>
          <a:p>
            <a:endParaRPr lang="en-GB"/>
          </a:p>
        </p:txBody>
      </p:sp>
      <p:sp>
        <p:nvSpPr>
          <p:cNvPr id="49" name="Text 47"/>
          <p:cNvSpPr/>
          <p:nvPr/>
        </p:nvSpPr>
        <p:spPr>
          <a:xfrm>
            <a:off x="4197096" y="3560381"/>
            <a:ext cx="2724912" cy="526987"/>
          </a:xfrm>
          <a:prstGeom prst="rect">
            <a:avLst/>
          </a:prstGeom>
          <a:noFill/>
          <a:ln/>
        </p:spPr>
        <p:txBody>
          <a:bodyPr wrap="square" lIns="635" tIns="635" rIns="635" bIns="635" rtlCol="0" anchor="ctr">
            <a:normAutofit/>
          </a:bodyPr>
          <a:lstStyle/>
          <a:p>
            <a:pPr marL="171450" indent="-171450" algn="l">
              <a:buFont typeface="Arial" panose="020B0604020202020204" pitchFamily="34" charset="0"/>
              <a:buChar char="•"/>
            </a:pPr>
            <a:r>
              <a:rPr lang="en-US" sz="1000" dirty="0">
                <a:latin typeface="Aptos" pitchFamily="34" charset="0"/>
              </a:rPr>
              <a:t>Briefing pack</a:t>
            </a:r>
          </a:p>
          <a:p>
            <a:pPr marL="171450" indent="-171450" algn="l">
              <a:buFont typeface="Arial" panose="020B0604020202020204" pitchFamily="34" charset="0"/>
              <a:buChar char="•"/>
            </a:pPr>
            <a:r>
              <a:rPr lang="en-US" sz="1000" dirty="0">
                <a:latin typeface="Aptos" pitchFamily="34" charset="0"/>
              </a:rPr>
              <a:t>Posters</a:t>
            </a:r>
          </a:p>
          <a:p>
            <a:pPr marL="171450" indent="-171450" algn="l">
              <a:buFont typeface="Arial" panose="020B0604020202020204" pitchFamily="34" charset="0"/>
              <a:buChar char="•"/>
            </a:pPr>
            <a:r>
              <a:rPr lang="en-US" sz="1000" dirty="0">
                <a:latin typeface="Aptos" pitchFamily="34" charset="0"/>
              </a:rPr>
              <a:t>Cascade plan</a:t>
            </a:r>
            <a:r>
              <a:rPr lang="en-US" sz="1000" dirty="0">
                <a:solidFill>
                  <a:srgbClr val="5F6B73"/>
                </a:solidFill>
                <a:latin typeface="Aptos" pitchFamily="34" charset="0"/>
              </a:rPr>
              <a:t> </a:t>
            </a:r>
            <a:endParaRPr lang="en-US" sz="1000" dirty="0"/>
          </a:p>
        </p:txBody>
      </p:sp>
      <p:sp>
        <p:nvSpPr>
          <p:cNvPr id="51" name="Shape 49"/>
          <p:cNvSpPr/>
          <p:nvPr/>
        </p:nvSpPr>
        <p:spPr>
          <a:xfrm>
            <a:off x="7178040" y="3771900"/>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52" name="Shape 50"/>
          <p:cNvSpPr/>
          <p:nvPr/>
        </p:nvSpPr>
        <p:spPr>
          <a:xfrm>
            <a:off x="7726680" y="1591056"/>
            <a:ext cx="4050792" cy="310896"/>
          </a:xfrm>
          <a:prstGeom prst="roundRect">
            <a:avLst>
              <a:gd name="adj" fmla="val 23529"/>
            </a:avLst>
          </a:prstGeom>
          <a:solidFill>
            <a:srgbClr val="6AA84F"/>
          </a:solidFill>
          <a:ln w="9525">
            <a:solidFill>
              <a:srgbClr val="6AA84F"/>
            </a:solidFill>
            <a:prstDash val="solid"/>
          </a:ln>
        </p:spPr>
        <p:txBody>
          <a:bodyPr/>
          <a:lstStyle/>
          <a:p>
            <a:endParaRPr lang="en-GB"/>
          </a:p>
        </p:txBody>
      </p:sp>
      <p:sp>
        <p:nvSpPr>
          <p:cNvPr id="53" name="Text 51"/>
          <p:cNvSpPr/>
          <p:nvPr/>
        </p:nvSpPr>
        <p:spPr>
          <a:xfrm>
            <a:off x="7836408" y="1636776"/>
            <a:ext cx="3831336"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Difference for women, babies and families and/or staff</a:t>
            </a:r>
            <a:endParaRPr lang="en-US" sz="1000" dirty="0"/>
          </a:p>
        </p:txBody>
      </p:sp>
      <p:sp>
        <p:nvSpPr>
          <p:cNvPr id="55" name="Shape 53"/>
          <p:cNvSpPr/>
          <p:nvPr/>
        </p:nvSpPr>
        <p:spPr>
          <a:xfrm>
            <a:off x="7726680" y="2011680"/>
            <a:ext cx="4050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56" name="Shape 54"/>
          <p:cNvSpPr/>
          <p:nvPr/>
        </p:nvSpPr>
        <p:spPr>
          <a:xfrm>
            <a:off x="7726680" y="2011680"/>
            <a:ext cx="64008" cy="685800"/>
          </a:xfrm>
          <a:prstGeom prst="rect">
            <a:avLst/>
          </a:prstGeom>
          <a:solidFill>
            <a:srgbClr val="6AA84F"/>
          </a:solidFill>
          <a:ln w="12700">
            <a:solidFill>
              <a:srgbClr val="6AA84F"/>
            </a:solidFill>
            <a:prstDash val="solid"/>
          </a:ln>
        </p:spPr>
        <p:txBody>
          <a:bodyPr/>
          <a:lstStyle/>
          <a:p>
            <a:endParaRPr lang="en-GB"/>
          </a:p>
        </p:txBody>
      </p:sp>
      <p:sp>
        <p:nvSpPr>
          <p:cNvPr id="57" name="Shape 55"/>
          <p:cNvSpPr/>
          <p:nvPr/>
        </p:nvSpPr>
        <p:spPr>
          <a:xfrm>
            <a:off x="7854696" y="2199132"/>
            <a:ext cx="237744" cy="237744"/>
          </a:xfrm>
          <a:prstGeom prst="ellipse">
            <a:avLst/>
          </a:prstGeom>
          <a:solidFill>
            <a:srgbClr val="6AA84F"/>
          </a:solidFill>
          <a:ln w="12700">
            <a:solidFill>
              <a:srgbClr val="6AA84F"/>
            </a:solidFill>
            <a:prstDash val="solid"/>
          </a:ln>
        </p:spPr>
        <p:txBody>
          <a:bodyPr/>
          <a:lstStyle/>
          <a:p>
            <a:endParaRPr lang="en-GB"/>
          </a:p>
        </p:txBody>
      </p:sp>
      <p:sp>
        <p:nvSpPr>
          <p:cNvPr id="58" name="Text 56"/>
          <p:cNvSpPr/>
          <p:nvPr/>
        </p:nvSpPr>
        <p:spPr>
          <a:xfrm>
            <a:off x="7854696" y="2235708"/>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1</a:t>
            </a:r>
            <a:endParaRPr lang="en-US" sz="630" dirty="0"/>
          </a:p>
        </p:txBody>
      </p:sp>
      <p:sp>
        <p:nvSpPr>
          <p:cNvPr id="59" name="Text 57"/>
          <p:cNvSpPr/>
          <p:nvPr/>
        </p:nvSpPr>
        <p:spPr>
          <a:xfrm>
            <a:off x="8180084" y="2029968"/>
            <a:ext cx="3456432" cy="146304"/>
          </a:xfrm>
          <a:prstGeom prst="rect">
            <a:avLst/>
          </a:prstGeom>
          <a:noFill/>
          <a:ln/>
        </p:spPr>
        <p:txBody>
          <a:bodyPr wrap="square" lIns="635" tIns="635" rIns="635" bIns="635" rtlCol="0" anchor="ctr">
            <a:normAutofit lnSpcReduction="10000"/>
          </a:bodyPr>
          <a:lstStyle/>
          <a:p>
            <a:pPr marL="0" indent="0" algn="l">
              <a:buNone/>
            </a:pPr>
            <a:r>
              <a:rPr lang="en-US" sz="1000" b="1" dirty="0">
                <a:solidFill>
                  <a:srgbClr val="263238"/>
                </a:solidFill>
                <a:latin typeface="Aptos" pitchFamily="34" charset="0"/>
                <a:ea typeface="Aptos" pitchFamily="34" charset="-122"/>
                <a:cs typeface="Aptos" pitchFamily="34" charset="-120"/>
              </a:rPr>
              <a:t>Improved access to timely advice </a:t>
            </a:r>
            <a:endParaRPr lang="en-US" sz="1000" dirty="0"/>
          </a:p>
        </p:txBody>
      </p:sp>
      <p:sp>
        <p:nvSpPr>
          <p:cNvPr id="60" name="Text 58"/>
          <p:cNvSpPr/>
          <p:nvPr/>
        </p:nvSpPr>
        <p:spPr>
          <a:xfrm>
            <a:off x="8180084" y="2094839"/>
            <a:ext cx="3597388" cy="630936"/>
          </a:xfrm>
          <a:prstGeom prst="rect">
            <a:avLst/>
          </a:prstGeom>
          <a:noFill/>
          <a:ln/>
        </p:spPr>
        <p:txBody>
          <a:bodyPr wrap="square" lIns="635" tIns="635" rIns="635" bIns="635" rtlCol="0" anchor="ctr">
            <a:normAutofit/>
          </a:bodyPr>
          <a:lstStyle/>
          <a:p>
            <a:r>
              <a:rPr lang="en-US" sz="900" dirty="0">
                <a:solidFill>
                  <a:srgbClr val="5F6B73"/>
                </a:solidFill>
                <a:latin typeface="Aptos" pitchFamily="34" charset="0"/>
              </a:rPr>
              <a:t>W</a:t>
            </a:r>
            <a:r>
              <a:rPr lang="en-GB" sz="900" dirty="0"/>
              <a:t>omen and their families can access timely advice about any concerns, and be referred and signposted appropriately, improving patient safety and patient experiences and improves quality and outcomes</a:t>
            </a:r>
            <a:endParaRPr lang="en-US" sz="900" dirty="0"/>
          </a:p>
        </p:txBody>
      </p:sp>
      <p:sp>
        <p:nvSpPr>
          <p:cNvPr id="61" name="Shape 59"/>
          <p:cNvSpPr/>
          <p:nvPr/>
        </p:nvSpPr>
        <p:spPr>
          <a:xfrm>
            <a:off x="7726680" y="2770632"/>
            <a:ext cx="4050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62" name="Shape 60"/>
          <p:cNvSpPr/>
          <p:nvPr/>
        </p:nvSpPr>
        <p:spPr>
          <a:xfrm>
            <a:off x="7726680" y="2770632"/>
            <a:ext cx="64008" cy="685800"/>
          </a:xfrm>
          <a:prstGeom prst="rect">
            <a:avLst/>
          </a:prstGeom>
          <a:solidFill>
            <a:srgbClr val="6AA84F"/>
          </a:solidFill>
          <a:ln w="12700">
            <a:solidFill>
              <a:srgbClr val="6AA84F"/>
            </a:solidFill>
            <a:prstDash val="solid"/>
          </a:ln>
        </p:spPr>
        <p:txBody>
          <a:bodyPr/>
          <a:lstStyle/>
          <a:p>
            <a:endParaRPr lang="en-GB"/>
          </a:p>
        </p:txBody>
      </p:sp>
      <p:sp>
        <p:nvSpPr>
          <p:cNvPr id="63" name="Shape 61"/>
          <p:cNvSpPr/>
          <p:nvPr/>
        </p:nvSpPr>
        <p:spPr>
          <a:xfrm>
            <a:off x="7854696" y="2958084"/>
            <a:ext cx="237744" cy="237744"/>
          </a:xfrm>
          <a:prstGeom prst="ellipse">
            <a:avLst/>
          </a:prstGeom>
          <a:solidFill>
            <a:srgbClr val="6AA84F"/>
          </a:solidFill>
          <a:ln w="12700">
            <a:solidFill>
              <a:srgbClr val="6AA84F"/>
            </a:solidFill>
            <a:prstDash val="solid"/>
          </a:ln>
        </p:spPr>
        <p:txBody>
          <a:bodyPr/>
          <a:lstStyle/>
          <a:p>
            <a:endParaRPr lang="en-GB"/>
          </a:p>
        </p:txBody>
      </p:sp>
      <p:sp>
        <p:nvSpPr>
          <p:cNvPr id="64" name="Text 62"/>
          <p:cNvSpPr/>
          <p:nvPr/>
        </p:nvSpPr>
        <p:spPr>
          <a:xfrm>
            <a:off x="7854696" y="2994660"/>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2</a:t>
            </a:r>
            <a:endParaRPr lang="en-US" sz="630" dirty="0"/>
          </a:p>
        </p:txBody>
      </p:sp>
      <p:sp>
        <p:nvSpPr>
          <p:cNvPr id="65" name="Text 63"/>
          <p:cNvSpPr/>
          <p:nvPr/>
        </p:nvSpPr>
        <p:spPr>
          <a:xfrm>
            <a:off x="8156448" y="2807208"/>
            <a:ext cx="3456432" cy="146304"/>
          </a:xfrm>
          <a:prstGeom prst="rect">
            <a:avLst/>
          </a:prstGeom>
          <a:noFill/>
          <a:ln/>
        </p:spPr>
        <p:txBody>
          <a:bodyPr wrap="square" lIns="635" tIns="635" rIns="635" bIns="635" rtlCol="0" anchor="ctr">
            <a:normAutofit lnSpcReduction="10000"/>
          </a:bodyPr>
          <a:lstStyle/>
          <a:p>
            <a:pPr marL="0" indent="0" algn="l">
              <a:buNone/>
            </a:pPr>
            <a:r>
              <a:rPr lang="en-US" sz="1000" b="1" dirty="0">
                <a:solidFill>
                  <a:srgbClr val="263238"/>
                </a:solidFill>
                <a:latin typeface="Aptos" pitchFamily="34" charset="0"/>
              </a:rPr>
              <a:t>Sustainable, safe, quality services for future populations</a:t>
            </a:r>
            <a:endParaRPr lang="en-US" sz="1000" dirty="0"/>
          </a:p>
        </p:txBody>
      </p:sp>
      <p:sp>
        <p:nvSpPr>
          <p:cNvPr id="66" name="Text 64"/>
          <p:cNvSpPr/>
          <p:nvPr/>
        </p:nvSpPr>
        <p:spPr>
          <a:xfrm>
            <a:off x="8183880" y="2935224"/>
            <a:ext cx="3456432" cy="484632"/>
          </a:xfrm>
          <a:prstGeom prst="rect">
            <a:avLst/>
          </a:prstGeom>
          <a:noFill/>
          <a:ln/>
        </p:spPr>
        <p:txBody>
          <a:bodyPr wrap="square" lIns="635" tIns="635" rIns="635" bIns="635" rtlCol="0" anchor="ctr">
            <a:normAutofit/>
          </a:bodyPr>
          <a:lstStyle/>
          <a:p>
            <a:pPr marL="0" indent="0" algn="l">
              <a:buNone/>
            </a:pPr>
            <a:endParaRPr lang="en-US" sz="900" dirty="0"/>
          </a:p>
        </p:txBody>
      </p:sp>
      <p:sp>
        <p:nvSpPr>
          <p:cNvPr id="67" name="Shape 65"/>
          <p:cNvSpPr/>
          <p:nvPr/>
        </p:nvSpPr>
        <p:spPr>
          <a:xfrm>
            <a:off x="7726680" y="3529584"/>
            <a:ext cx="4050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68" name="Shape 66"/>
          <p:cNvSpPr/>
          <p:nvPr/>
        </p:nvSpPr>
        <p:spPr>
          <a:xfrm>
            <a:off x="7726680" y="3529584"/>
            <a:ext cx="64008" cy="685800"/>
          </a:xfrm>
          <a:prstGeom prst="rect">
            <a:avLst/>
          </a:prstGeom>
          <a:solidFill>
            <a:srgbClr val="6AA84F"/>
          </a:solidFill>
          <a:ln w="12700">
            <a:solidFill>
              <a:srgbClr val="6AA84F"/>
            </a:solidFill>
            <a:prstDash val="solid"/>
          </a:ln>
        </p:spPr>
        <p:txBody>
          <a:bodyPr/>
          <a:lstStyle/>
          <a:p>
            <a:endParaRPr lang="en-GB"/>
          </a:p>
        </p:txBody>
      </p:sp>
      <p:sp>
        <p:nvSpPr>
          <p:cNvPr id="69" name="Shape 67"/>
          <p:cNvSpPr/>
          <p:nvPr/>
        </p:nvSpPr>
        <p:spPr>
          <a:xfrm>
            <a:off x="7854696" y="3717036"/>
            <a:ext cx="237744" cy="237744"/>
          </a:xfrm>
          <a:prstGeom prst="ellipse">
            <a:avLst/>
          </a:prstGeom>
          <a:solidFill>
            <a:srgbClr val="6AA84F"/>
          </a:solidFill>
          <a:ln w="12700">
            <a:solidFill>
              <a:srgbClr val="6AA84F"/>
            </a:solidFill>
            <a:prstDash val="solid"/>
          </a:ln>
        </p:spPr>
        <p:txBody>
          <a:bodyPr/>
          <a:lstStyle/>
          <a:p>
            <a:endParaRPr lang="en-GB"/>
          </a:p>
        </p:txBody>
      </p:sp>
      <p:sp>
        <p:nvSpPr>
          <p:cNvPr id="70" name="Text 68"/>
          <p:cNvSpPr/>
          <p:nvPr/>
        </p:nvSpPr>
        <p:spPr>
          <a:xfrm>
            <a:off x="7854696" y="3753612"/>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3</a:t>
            </a:r>
            <a:endParaRPr lang="en-US" sz="630" dirty="0"/>
          </a:p>
        </p:txBody>
      </p:sp>
      <p:sp>
        <p:nvSpPr>
          <p:cNvPr id="71" name="Text 69"/>
          <p:cNvSpPr/>
          <p:nvPr/>
        </p:nvSpPr>
        <p:spPr>
          <a:xfrm>
            <a:off x="8183880" y="3602736"/>
            <a:ext cx="3456432" cy="146304"/>
          </a:xfrm>
          <a:prstGeom prst="rect">
            <a:avLst/>
          </a:prstGeom>
          <a:noFill/>
          <a:ln/>
        </p:spPr>
        <p:txBody>
          <a:bodyPr wrap="square" lIns="635" tIns="635" rIns="635" bIns="635" rtlCol="0" anchor="ctr">
            <a:normAutofit lnSpcReduction="10000"/>
          </a:bodyPr>
          <a:lstStyle/>
          <a:p>
            <a:pPr marL="0" indent="0" algn="l">
              <a:buNone/>
            </a:pPr>
            <a:r>
              <a:rPr lang="en-US" sz="1000" b="1" dirty="0">
                <a:solidFill>
                  <a:srgbClr val="263238"/>
                </a:solidFill>
                <a:latin typeface="Aptos" pitchFamily="34" charset="0"/>
                <a:ea typeface="Aptos" pitchFamily="34" charset="-122"/>
                <a:cs typeface="Aptos" pitchFamily="34" charset="-120"/>
              </a:rPr>
              <a:t>Better informed staff; consistent care for women</a:t>
            </a:r>
            <a:endParaRPr lang="en-US" sz="1000" dirty="0"/>
          </a:p>
        </p:txBody>
      </p:sp>
      <p:sp>
        <p:nvSpPr>
          <p:cNvPr id="72" name="Text 70"/>
          <p:cNvSpPr/>
          <p:nvPr/>
        </p:nvSpPr>
        <p:spPr>
          <a:xfrm>
            <a:off x="8183880" y="3721608"/>
            <a:ext cx="3456432" cy="448056"/>
          </a:xfrm>
          <a:prstGeom prst="rect">
            <a:avLst/>
          </a:prstGeom>
          <a:noFill/>
          <a:ln/>
        </p:spPr>
        <p:txBody>
          <a:bodyPr wrap="square" lIns="635" tIns="635" rIns="635" bIns="635" rtlCol="0" anchor="ctr">
            <a:normAutofit fontScale="92500"/>
          </a:bodyPr>
          <a:lstStyle/>
          <a:p>
            <a:r>
              <a:rPr lang="en-US" sz="1000" dirty="0">
                <a:latin typeface="Aptos" pitchFamily="34" charset="0"/>
                <a:ea typeface="Aptos" pitchFamily="34" charset="-122"/>
                <a:cs typeface="Aptos" pitchFamily="34" charset="-120"/>
              </a:rPr>
              <a:t>Staff on non-maternity sites better informed and understand escalation routes when a pregnant woman reports to their service. Women receive consistent care wherever they attend our services.</a:t>
            </a:r>
            <a:endParaRPr lang="en-US" sz="1000" dirty="0"/>
          </a:p>
        </p:txBody>
      </p:sp>
      <p:sp>
        <p:nvSpPr>
          <p:cNvPr id="74" name="Shape 72"/>
          <p:cNvSpPr/>
          <p:nvPr/>
        </p:nvSpPr>
        <p:spPr>
          <a:xfrm>
            <a:off x="411480" y="4590288"/>
            <a:ext cx="3703320" cy="310896"/>
          </a:xfrm>
          <a:prstGeom prst="roundRect">
            <a:avLst>
              <a:gd name="adj" fmla="val 23529"/>
            </a:avLst>
          </a:prstGeom>
          <a:solidFill>
            <a:srgbClr val="2474A6"/>
          </a:solidFill>
          <a:ln w="9525">
            <a:solidFill>
              <a:srgbClr val="2474A6"/>
            </a:solidFill>
            <a:prstDash val="solid"/>
          </a:ln>
        </p:spPr>
        <p:txBody>
          <a:bodyPr/>
          <a:lstStyle/>
          <a:p>
            <a:endParaRPr lang="en-GB"/>
          </a:p>
        </p:txBody>
      </p:sp>
      <p:sp>
        <p:nvSpPr>
          <p:cNvPr id="75" name="Text 73"/>
          <p:cNvSpPr/>
          <p:nvPr/>
        </p:nvSpPr>
        <p:spPr>
          <a:xfrm>
            <a:off x="521208" y="4636008"/>
            <a:ext cx="3483864"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Next steps for Workstream</a:t>
            </a:r>
            <a:endParaRPr lang="en-US" sz="1000" dirty="0"/>
          </a:p>
        </p:txBody>
      </p:sp>
      <p:sp>
        <p:nvSpPr>
          <p:cNvPr id="77" name="Shape 75"/>
          <p:cNvSpPr/>
          <p:nvPr/>
        </p:nvSpPr>
        <p:spPr>
          <a:xfrm>
            <a:off x="411480" y="4974336"/>
            <a:ext cx="3703320" cy="1280160"/>
          </a:xfrm>
          <a:prstGeom prst="roundRect">
            <a:avLst>
              <a:gd name="adj" fmla="val 8571"/>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78" name="Text 76"/>
          <p:cNvSpPr/>
          <p:nvPr/>
        </p:nvSpPr>
        <p:spPr>
          <a:xfrm>
            <a:off x="557784" y="5029200"/>
            <a:ext cx="3429000" cy="1024128"/>
          </a:xfrm>
          <a:prstGeom prst="rect">
            <a:avLst/>
          </a:prstGeom>
          <a:noFill/>
          <a:ln/>
        </p:spPr>
        <p:txBody>
          <a:bodyPr wrap="square" lIns="635" tIns="635" rIns="635" bIns="635" rtlCol="0" anchor="t">
            <a:normAutofit/>
          </a:bodyPr>
          <a:lstStyle/>
          <a:p>
            <a:pPr marL="0" indent="0">
              <a:buNone/>
            </a:pP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Case for change for reconfiguration of Perinatal Services to be presented to Board in September 2026. 
</a:t>
            </a:r>
            <a:r>
              <a:rPr lang="en-US" sz="1000" b="1" dirty="0">
                <a:solidFill>
                  <a:srgbClr val="263238"/>
                </a:solidFill>
                <a:latin typeface="Aptos" pitchFamily="34" charset="0"/>
                <a:ea typeface="Aptos" pitchFamily="34" charset="-122"/>
                <a:cs typeface="Aptos" pitchFamily="34" charset="-120"/>
              </a:rPr>
              <a:t>• </a:t>
            </a:r>
            <a:r>
              <a:rPr lang="en-GB" sz="1000" dirty="0">
                <a:solidFill>
                  <a:srgbClr val="263238"/>
                </a:solidFill>
                <a:latin typeface="Aptos" pitchFamily="34" charset="0"/>
                <a:ea typeface="Aptos" pitchFamily="34" charset="-122"/>
                <a:cs typeface="Aptos" pitchFamily="34" charset="-120"/>
              </a:rPr>
              <a:t>Establishment of Task and Finish Group for maternity triage to review call volumes, triage breaches, single point of access utilisation, telephone system issues and required mitigations.</a:t>
            </a:r>
            <a:r>
              <a:rPr lang="en-US" sz="1000" dirty="0">
                <a:solidFill>
                  <a:srgbClr val="263238"/>
                </a:solidFill>
                <a:latin typeface="Aptos" pitchFamily="34" charset="0"/>
                <a:ea typeface="Aptos" pitchFamily="34" charset="-122"/>
                <a:cs typeface="Aptos" pitchFamily="34" charset="-120"/>
              </a:rPr>
              <a:t>
</a:t>
            </a:r>
            <a:endParaRPr lang="en-US" sz="1000" dirty="0"/>
          </a:p>
        </p:txBody>
      </p:sp>
      <p:sp>
        <p:nvSpPr>
          <p:cNvPr id="79" name="Shape 77"/>
          <p:cNvSpPr/>
          <p:nvPr/>
        </p:nvSpPr>
        <p:spPr>
          <a:xfrm>
            <a:off x="4370832" y="4590288"/>
            <a:ext cx="3703320" cy="310896"/>
          </a:xfrm>
          <a:prstGeom prst="roundRect">
            <a:avLst>
              <a:gd name="adj" fmla="val 23529"/>
            </a:avLst>
          </a:prstGeom>
          <a:solidFill>
            <a:srgbClr val="D65F5F"/>
          </a:solidFill>
          <a:ln w="9525">
            <a:solidFill>
              <a:srgbClr val="D65F5F"/>
            </a:solidFill>
            <a:prstDash val="solid"/>
          </a:ln>
        </p:spPr>
        <p:txBody>
          <a:bodyPr/>
          <a:lstStyle/>
          <a:p>
            <a:endParaRPr lang="en-GB"/>
          </a:p>
        </p:txBody>
      </p:sp>
      <p:sp>
        <p:nvSpPr>
          <p:cNvPr id="80" name="Text 78"/>
          <p:cNvSpPr/>
          <p:nvPr/>
        </p:nvSpPr>
        <p:spPr>
          <a:xfrm>
            <a:off x="4480560" y="4636008"/>
            <a:ext cx="3483864"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Risks</a:t>
            </a:r>
            <a:endParaRPr lang="en-US" sz="1000" dirty="0"/>
          </a:p>
        </p:txBody>
      </p:sp>
      <p:sp>
        <p:nvSpPr>
          <p:cNvPr id="82" name="Shape 80"/>
          <p:cNvSpPr/>
          <p:nvPr/>
        </p:nvSpPr>
        <p:spPr>
          <a:xfrm>
            <a:off x="4370832" y="4974336"/>
            <a:ext cx="3703320" cy="1280160"/>
          </a:xfrm>
          <a:prstGeom prst="roundRect">
            <a:avLst>
              <a:gd name="adj" fmla="val 8571"/>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83" name="Text 81"/>
          <p:cNvSpPr/>
          <p:nvPr/>
        </p:nvSpPr>
        <p:spPr>
          <a:xfrm>
            <a:off x="4517136" y="5060342"/>
            <a:ext cx="3429000" cy="1162150"/>
          </a:xfrm>
          <a:prstGeom prst="rect">
            <a:avLst/>
          </a:prstGeom>
          <a:noFill/>
          <a:ln/>
        </p:spPr>
        <p:txBody>
          <a:bodyPr wrap="square" lIns="635" tIns="635" rIns="635" bIns="635" rtlCol="0" anchor="t">
            <a:normAutofit fontScale="85000" lnSpcReduction="20000"/>
          </a:bodyPr>
          <a:lstStyle/>
          <a:p>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Delay to implementation of </a:t>
            </a:r>
            <a:r>
              <a:rPr lang="en-GB" sz="1000" dirty="0">
                <a:solidFill>
                  <a:srgbClr val="263238"/>
                </a:solidFill>
                <a:latin typeface="Aptos" pitchFamily="34" charset="0"/>
                <a:ea typeface="Aptos" pitchFamily="34" charset="-122"/>
                <a:cs typeface="Aptos" pitchFamily="34" charset="-120"/>
              </a:rPr>
              <a:t>Obstetrics and Gynaecology rota as vacancies not filled in new structure – delayed from September 2026 to January 2027.</a:t>
            </a:r>
            <a:endParaRPr lang="en-US" sz="1000" dirty="0">
              <a:solidFill>
                <a:srgbClr val="263238"/>
              </a:solidFill>
              <a:latin typeface="Aptos" pitchFamily="34" charset="0"/>
              <a:ea typeface="Aptos" pitchFamily="34" charset="-122"/>
              <a:cs typeface="Aptos" pitchFamily="34" charset="-120"/>
            </a:endParaRPr>
          </a:p>
          <a:p>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Cannot address long-term demand for maternity single point of access number without dedicated telephone midwife. Recruitment process of dedicated telephone midwife commenced, likely to be completed March 2027.</a:t>
            </a:r>
          </a:p>
          <a:p>
            <a:pPr marL="0" indent="0">
              <a:buNone/>
            </a:pP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Reconfiguration of Perinatal Services is a long-term action and will require ongoing mitigation in the interim period.
</a:t>
            </a:r>
            <a:endParaRPr lang="en-US" sz="1000" dirty="0"/>
          </a:p>
        </p:txBody>
      </p:sp>
      <p:sp>
        <p:nvSpPr>
          <p:cNvPr id="84" name="Shape 82"/>
          <p:cNvSpPr/>
          <p:nvPr/>
        </p:nvSpPr>
        <p:spPr>
          <a:xfrm>
            <a:off x="8321040" y="4590288"/>
            <a:ext cx="3456432" cy="310896"/>
          </a:xfrm>
          <a:prstGeom prst="roundRect">
            <a:avLst>
              <a:gd name="adj" fmla="val 23529"/>
            </a:avLst>
          </a:prstGeom>
          <a:solidFill>
            <a:srgbClr val="F4B183"/>
          </a:solidFill>
          <a:ln w="9525">
            <a:solidFill>
              <a:srgbClr val="F4B183"/>
            </a:solidFill>
            <a:prstDash val="solid"/>
          </a:ln>
        </p:spPr>
        <p:txBody>
          <a:bodyPr/>
          <a:lstStyle/>
          <a:p>
            <a:endParaRPr lang="en-GB"/>
          </a:p>
        </p:txBody>
      </p:sp>
      <p:sp>
        <p:nvSpPr>
          <p:cNvPr id="85" name="Text 83"/>
          <p:cNvSpPr/>
          <p:nvPr/>
        </p:nvSpPr>
        <p:spPr>
          <a:xfrm>
            <a:off x="8430768" y="4636008"/>
            <a:ext cx="3236976"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Opportunities</a:t>
            </a:r>
            <a:endParaRPr lang="en-US" sz="1000" dirty="0"/>
          </a:p>
        </p:txBody>
      </p:sp>
      <p:sp>
        <p:nvSpPr>
          <p:cNvPr id="87" name="Shape 85"/>
          <p:cNvSpPr/>
          <p:nvPr/>
        </p:nvSpPr>
        <p:spPr>
          <a:xfrm>
            <a:off x="8321040" y="4974336"/>
            <a:ext cx="3456432" cy="1280160"/>
          </a:xfrm>
          <a:prstGeom prst="roundRect">
            <a:avLst>
              <a:gd name="adj" fmla="val 8571"/>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88" name="Text 86"/>
          <p:cNvSpPr/>
          <p:nvPr/>
        </p:nvSpPr>
        <p:spPr>
          <a:xfrm>
            <a:off x="8467344" y="5065776"/>
            <a:ext cx="3154680" cy="1133856"/>
          </a:xfrm>
          <a:prstGeom prst="rect">
            <a:avLst/>
          </a:prstGeom>
          <a:noFill/>
          <a:ln/>
        </p:spPr>
        <p:txBody>
          <a:bodyPr wrap="square" lIns="635" tIns="635" rIns="635" bIns="635" rtlCol="0" anchor="t">
            <a:normAutofit lnSpcReduction="10000"/>
          </a:bodyPr>
          <a:lstStyle/>
          <a:p>
            <a:pPr marL="0" indent="0">
              <a:buNone/>
            </a:pP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Improve experience and efficiency for women accessing maternity triage services.  
</a:t>
            </a: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Implementation of </a:t>
            </a:r>
            <a:r>
              <a:rPr lang="en-GB" sz="1000" dirty="0">
                <a:solidFill>
                  <a:srgbClr val="263238"/>
                </a:solidFill>
                <a:latin typeface="Aptos" pitchFamily="34" charset="0"/>
                <a:ea typeface="Aptos" pitchFamily="34" charset="-122"/>
                <a:cs typeface="Aptos" pitchFamily="34" charset="-120"/>
              </a:rPr>
              <a:t>Obstetrics and Gynaecology rota improve support for two-site working as a dedicated resource for emergency gynaecology issues outside of maternity-settings and enhance medical offer in maternity triage. </a:t>
            </a:r>
            <a:r>
              <a:rPr lang="en-US" sz="1000" dirty="0">
                <a:solidFill>
                  <a:srgbClr val="263238"/>
                </a:solidFill>
                <a:latin typeface="Aptos" pitchFamily="34" charset="0"/>
                <a:ea typeface="Aptos" pitchFamily="34" charset="-122"/>
                <a:cs typeface="Aptos" pitchFamily="34" charset="-120"/>
              </a:rPr>
              <a:t>
</a:t>
            </a:r>
            <a:endParaRPr lang="en-US" sz="1000" dirty="0"/>
          </a:p>
        </p:txBody>
      </p:sp>
      <p:sp>
        <p:nvSpPr>
          <p:cNvPr id="90" name="Text 88"/>
          <p:cNvSpPr/>
          <p:nvPr/>
        </p:nvSpPr>
        <p:spPr>
          <a:xfrm>
            <a:off x="402336" y="6665976"/>
            <a:ext cx="9601200" cy="109728"/>
          </a:xfrm>
          <a:prstGeom prst="rect">
            <a:avLst/>
          </a:prstGeom>
          <a:noFill/>
          <a:ln/>
        </p:spPr>
        <p:txBody>
          <a:bodyPr wrap="square" lIns="635" tIns="635" rIns="635" bIns="635" rtlCol="0" anchor="ctr">
            <a:normAutofit/>
          </a:bodyPr>
          <a:lstStyle/>
          <a:p>
            <a:pPr marL="0" indent="0" algn="l">
              <a:buNone/>
            </a:pPr>
            <a:r>
              <a:rPr lang="en-US" sz="650" dirty="0">
                <a:solidFill>
                  <a:srgbClr val="768692"/>
                </a:solidFill>
                <a:latin typeface="Aptos" pitchFamily="34" charset="0"/>
                <a:ea typeface="Aptos" pitchFamily="34" charset="-122"/>
                <a:cs typeface="Aptos" pitchFamily="34" charset="-120"/>
              </a:rPr>
              <a:t>Perinatal Improvement Plan | Workstream update</a:t>
            </a:r>
            <a:endParaRPr lang="en-US" sz="650" dirty="0"/>
          </a:p>
        </p:txBody>
      </p:sp>
      <p:sp>
        <p:nvSpPr>
          <p:cNvPr id="36" name="Text 58">
            <a:extLst>
              <a:ext uri="{FF2B5EF4-FFF2-40B4-BE49-F238E27FC236}">
                <a16:creationId xmlns:a16="http://schemas.microsoft.com/office/drawing/2014/main" id="{FF9EE394-483C-5304-11BD-20A08F68BC2A}"/>
              </a:ext>
            </a:extLst>
          </p:cNvPr>
          <p:cNvSpPr/>
          <p:nvPr/>
        </p:nvSpPr>
        <p:spPr>
          <a:xfrm>
            <a:off x="8170164" y="2871216"/>
            <a:ext cx="3456432" cy="602297"/>
          </a:xfrm>
          <a:prstGeom prst="rect">
            <a:avLst/>
          </a:prstGeom>
          <a:noFill/>
          <a:ln/>
        </p:spPr>
        <p:txBody>
          <a:bodyPr wrap="square" lIns="635" tIns="635" rIns="635" bIns="635" rtlCol="0" anchor="ctr">
            <a:normAutofit/>
          </a:bodyPr>
          <a:lstStyle/>
          <a:p>
            <a:r>
              <a:rPr lang="en-US" sz="900" dirty="0">
                <a:latin typeface="Aptos" pitchFamily="34" charset="0"/>
              </a:rPr>
              <a:t>Perinatal Services are co-located alongside critical and emergency care departments, women receive safe and timely care for multidisciplinary teams</a:t>
            </a:r>
            <a:endParaRPr lang="en-US" sz="900" dirty="0"/>
          </a:p>
        </p:txBody>
      </p:sp>
      <p:pic>
        <p:nvPicPr>
          <p:cNvPr id="42" name="Picture 41">
            <a:extLst>
              <a:ext uri="{FF2B5EF4-FFF2-40B4-BE49-F238E27FC236}">
                <a16:creationId xmlns:a16="http://schemas.microsoft.com/office/drawing/2014/main" id="{B8983B7B-6CE4-CB0E-62D1-6B4A14A0CAB0}"/>
              </a:ext>
            </a:extLst>
          </p:cNvPr>
          <p:cNvPicPr>
            <a:picLocks noChangeAspect="1"/>
          </p:cNvPicPr>
          <p:nvPr/>
        </p:nvPicPr>
        <p:blipFill>
          <a:blip r:embed="rId3"/>
          <a:stretch>
            <a:fillRect/>
          </a:stretch>
        </p:blipFill>
        <p:spPr>
          <a:xfrm>
            <a:off x="10537543" y="76819"/>
            <a:ext cx="1564998" cy="425271"/>
          </a:xfrm>
          <a:prstGeom prst="rect">
            <a:avLst/>
          </a:prstGeom>
        </p:spPr>
      </p:pic>
      <p:sp>
        <p:nvSpPr>
          <p:cNvPr id="91" name="Overall Status Divider"/>
          <p:cNvSpPr/>
          <p:nvPr/>
        </p:nvSpPr>
        <p:spPr>
          <a:xfrm>
            <a:off x="6903720" y="91440"/>
            <a:ext cx="10972" cy="3657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 name="Overall Status Label"/>
          <p:cNvSpPr txBox="1"/>
          <p:nvPr/>
        </p:nvSpPr>
        <p:spPr>
          <a:xfrm>
            <a:off x="7031736" y="68022"/>
            <a:ext cx="2226564" cy="115416"/>
          </a:xfrm>
          <a:prstGeom prst="rect">
            <a:avLst/>
          </a:prstGeom>
          <a:noFill/>
        </p:spPr>
        <p:txBody>
          <a:bodyPr wrap="square" lIns="0" tIns="0" rIns="0" bIns="0" anchor="ctr">
            <a:spAutoFit/>
          </a:bodyPr>
          <a:lstStyle/>
          <a:p>
            <a:pPr algn="l"/>
            <a:r>
              <a:rPr sz="750" b="1" dirty="0">
                <a:solidFill>
                  <a:srgbClr val="FFFFFF"/>
                </a:solidFill>
                <a:latin typeface="Aptos"/>
              </a:rPr>
              <a:t>OVERALL STATUS</a:t>
            </a:r>
          </a:p>
        </p:txBody>
      </p:sp>
      <p:sp>
        <p:nvSpPr>
          <p:cNvPr id="93" name="Overall Status Value"/>
          <p:cNvSpPr txBox="1"/>
          <p:nvPr/>
        </p:nvSpPr>
        <p:spPr>
          <a:xfrm>
            <a:off x="7178039" y="172520"/>
            <a:ext cx="3359504" cy="461665"/>
          </a:xfrm>
          <a:prstGeom prst="rect">
            <a:avLst/>
          </a:prstGeom>
          <a:noFill/>
        </p:spPr>
        <p:txBody>
          <a:bodyPr wrap="square" lIns="0" tIns="0" rIns="0" bIns="0" anchor="ctr">
            <a:spAutoFit/>
          </a:bodyPr>
          <a:lstStyle/>
          <a:p>
            <a:pPr algn="l"/>
            <a:r>
              <a:rPr lang="en-GB" sz="1000" b="1" dirty="0">
                <a:solidFill>
                  <a:srgbClr val="FFFFFF"/>
                </a:solidFill>
                <a:latin typeface="Aptos"/>
              </a:rPr>
              <a:t>AMBER — key safety improvements are operating, but performance gaps, delayed workforce changes and unresolved two-site risks require continued mitigation</a:t>
            </a:r>
            <a:endParaRPr sz="1000" b="1" dirty="0">
              <a:solidFill>
                <a:srgbClr val="FFFFFF"/>
              </a:solidFill>
              <a:latin typeface="Aptos"/>
            </a:endParaRPr>
          </a:p>
        </p:txBody>
      </p:sp>
      <p:sp>
        <p:nvSpPr>
          <p:cNvPr id="94" name="Overall Status Amber Dot"/>
          <p:cNvSpPr/>
          <p:nvPr/>
        </p:nvSpPr>
        <p:spPr>
          <a:xfrm>
            <a:off x="7031736" y="260603"/>
            <a:ext cx="86868" cy="86868"/>
          </a:xfrm>
          <a:prstGeom prst="ellipse">
            <a:avLst/>
          </a:prstGeom>
          <a:solidFill>
            <a:srgbClr val="F4B1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4F7FA"/>
        </a:solidFill>
        <a:effectLst/>
      </p:bgPr>
    </p:bg>
    <p:spTree>
      <p:nvGrpSpPr>
        <p:cNvPr id="1" name=""/>
        <p:cNvGrpSpPr/>
        <p:nvPr/>
      </p:nvGrpSpPr>
      <p:grpSpPr>
        <a:xfrm>
          <a:off x="0" y="0"/>
          <a:ext cx="1" cy="1"/>
          <a:chOff x="0" y="0"/>
          <a:chExt cx="1" cy="1"/>
        </a:xfrm>
      </p:grpSpPr>
      <p:sp>
        <p:nvSpPr>
          <p:cNvPr id="2" name="Shape 0"/>
          <p:cNvSpPr/>
          <p:nvPr/>
        </p:nvSpPr>
        <p:spPr>
          <a:xfrm>
            <a:off x="0" y="0"/>
            <a:ext cx="12191695" cy="658368"/>
          </a:xfrm>
          <a:prstGeom prst="rect">
            <a:avLst/>
          </a:prstGeom>
          <a:solidFill>
            <a:srgbClr val="17324D"/>
          </a:solidFill>
          <a:ln w="12700">
            <a:solidFill>
              <a:srgbClr val="17324D"/>
            </a:solidFill>
            <a:prstDash val="solid"/>
          </a:ln>
        </p:spPr>
        <p:txBody>
          <a:bodyPr/>
          <a:lstStyle/>
          <a:p>
            <a:endParaRPr lang="en-GB"/>
          </a:p>
        </p:txBody>
      </p:sp>
      <p:sp>
        <p:nvSpPr>
          <p:cNvPr id="3" name="Shape 1"/>
          <p:cNvSpPr/>
          <p:nvPr/>
        </p:nvSpPr>
        <p:spPr>
          <a:xfrm>
            <a:off x="0" y="658368"/>
            <a:ext cx="12191695" cy="73152"/>
          </a:xfrm>
          <a:prstGeom prst="rect">
            <a:avLst/>
          </a:prstGeom>
          <a:solidFill>
            <a:srgbClr val="2474A6"/>
          </a:solidFill>
          <a:ln w="12700">
            <a:solidFill>
              <a:srgbClr val="2474A6"/>
            </a:solidFill>
            <a:prstDash val="solid"/>
          </a:ln>
        </p:spPr>
        <p:txBody>
          <a:bodyPr/>
          <a:lstStyle/>
          <a:p>
            <a:endParaRPr lang="en-GB"/>
          </a:p>
        </p:txBody>
      </p:sp>
      <p:sp>
        <p:nvSpPr>
          <p:cNvPr id="4" name="Text 2"/>
          <p:cNvSpPr/>
          <p:nvPr/>
        </p:nvSpPr>
        <p:spPr>
          <a:xfrm>
            <a:off x="411480" y="137160"/>
            <a:ext cx="9052560" cy="347472"/>
          </a:xfrm>
          <a:prstGeom prst="rect">
            <a:avLst/>
          </a:prstGeom>
          <a:noFill/>
          <a:ln/>
        </p:spPr>
        <p:txBody>
          <a:bodyPr wrap="square" lIns="635" tIns="635" rIns="635" bIns="635" rtlCol="0" anchor="ctr">
            <a:normAutofit/>
          </a:bodyPr>
          <a:lstStyle/>
          <a:p>
            <a:pPr marL="0" indent="0" algn="l">
              <a:buNone/>
            </a:pPr>
            <a:r>
              <a:rPr lang="en-US" sz="2000" b="1" dirty="0">
                <a:solidFill>
                  <a:srgbClr val="FFFFFF"/>
                </a:solidFill>
                <a:latin typeface="Aptos Display" pitchFamily="34" charset="0"/>
                <a:ea typeface="Aptos Display" pitchFamily="34" charset="-122"/>
                <a:cs typeface="Aptos Display" pitchFamily="34" charset="-120"/>
              </a:rPr>
              <a:t>Workstream 2: Family Engagement</a:t>
            </a:r>
            <a:endParaRPr lang="en-US" sz="2000" dirty="0"/>
          </a:p>
        </p:txBody>
      </p:sp>
      <p:sp>
        <p:nvSpPr>
          <p:cNvPr id="6" name="Shape 4"/>
          <p:cNvSpPr/>
          <p:nvPr/>
        </p:nvSpPr>
        <p:spPr>
          <a:xfrm>
            <a:off x="411480" y="868680"/>
            <a:ext cx="11365992" cy="530352"/>
          </a:xfrm>
          <a:prstGeom prst="roundRect">
            <a:avLst>
              <a:gd name="adj" fmla="val 24138"/>
            </a:avLst>
          </a:prstGeom>
          <a:solidFill>
            <a:srgbClr val="FFFFFF"/>
          </a:solidFill>
          <a:ln w="9525">
            <a:solidFill>
              <a:srgbClr val="CBD8E2"/>
            </a:solidFill>
            <a:prstDash val="solid"/>
          </a:ln>
          <a:effectLst>
            <a:outerShdw blurRad="12700" dist="50800" dir="2700000" algn="bl" rotWithShape="0">
              <a:srgbClr val="9AA8B2">
                <a:alpha val="13000"/>
              </a:srgbClr>
            </a:outerShdw>
          </a:effectLst>
        </p:spPr>
        <p:txBody>
          <a:bodyPr/>
          <a:lstStyle/>
          <a:p>
            <a:endParaRPr lang="en-GB"/>
          </a:p>
        </p:txBody>
      </p:sp>
      <p:sp>
        <p:nvSpPr>
          <p:cNvPr id="7" name="Shape 5"/>
          <p:cNvSpPr/>
          <p:nvPr/>
        </p:nvSpPr>
        <p:spPr>
          <a:xfrm>
            <a:off x="411480" y="868680"/>
            <a:ext cx="109728" cy="530352"/>
          </a:xfrm>
          <a:prstGeom prst="rect">
            <a:avLst/>
          </a:prstGeom>
          <a:solidFill>
            <a:srgbClr val="2474A6"/>
          </a:solidFill>
          <a:ln w="12700">
            <a:solidFill>
              <a:srgbClr val="2474A6"/>
            </a:solidFill>
            <a:prstDash val="solid"/>
          </a:ln>
        </p:spPr>
        <p:txBody>
          <a:bodyPr/>
          <a:lstStyle/>
          <a:p>
            <a:endParaRPr lang="en-GB"/>
          </a:p>
        </p:txBody>
      </p:sp>
      <p:sp>
        <p:nvSpPr>
          <p:cNvPr id="8" name="Text 6"/>
          <p:cNvSpPr/>
          <p:nvPr/>
        </p:nvSpPr>
        <p:spPr>
          <a:xfrm>
            <a:off x="603504" y="932688"/>
            <a:ext cx="2423160" cy="164592"/>
          </a:xfrm>
          <a:prstGeom prst="rect">
            <a:avLst/>
          </a:prstGeom>
          <a:noFill/>
          <a:ln/>
        </p:spPr>
        <p:txBody>
          <a:bodyPr wrap="square" lIns="635" tIns="635" rIns="635" bIns="635" rtlCol="0" anchor="ctr">
            <a:normAutofit/>
          </a:bodyPr>
          <a:lstStyle/>
          <a:p>
            <a:pPr marL="0" indent="0" algn="l">
              <a:buNone/>
            </a:pPr>
            <a:r>
              <a:rPr lang="en-US" sz="1000" b="1" dirty="0">
                <a:solidFill>
                  <a:srgbClr val="2474A6"/>
                </a:solidFill>
                <a:latin typeface="Aptos" pitchFamily="34" charset="0"/>
                <a:ea typeface="Aptos" pitchFamily="34" charset="-122"/>
                <a:cs typeface="Aptos" pitchFamily="34" charset="-120"/>
              </a:rPr>
              <a:t>What this workstream encompasses</a:t>
            </a:r>
            <a:endParaRPr lang="en-US" sz="1000" dirty="0"/>
          </a:p>
        </p:txBody>
      </p:sp>
      <p:sp>
        <p:nvSpPr>
          <p:cNvPr id="9" name="Text 7"/>
          <p:cNvSpPr/>
          <p:nvPr/>
        </p:nvSpPr>
        <p:spPr>
          <a:xfrm>
            <a:off x="603504" y="1097280"/>
            <a:ext cx="10881360" cy="269748"/>
          </a:xfrm>
          <a:prstGeom prst="rect">
            <a:avLst/>
          </a:prstGeom>
          <a:noFill/>
          <a:ln/>
        </p:spPr>
        <p:txBody>
          <a:bodyPr wrap="square" lIns="635" tIns="635" rIns="635" bIns="635" rtlCol="0" anchor="ctr">
            <a:normAutofit fontScale="92500" lnSpcReduction="10000"/>
          </a:bodyPr>
          <a:lstStyle/>
          <a:p>
            <a:pPr marL="0" indent="0" algn="l">
              <a:buNone/>
            </a:pPr>
            <a:r>
              <a:rPr lang="en-GB" sz="1000" dirty="0">
                <a:solidFill>
                  <a:srgbClr val="263238"/>
                </a:solidFill>
                <a:latin typeface="Aptos" pitchFamily="34" charset="0"/>
                <a:ea typeface="Aptos" pitchFamily="34" charset="-122"/>
                <a:cs typeface="Aptos" pitchFamily="34" charset="-120"/>
              </a:rPr>
              <a:t>Listening and acting to ensure mothers and families at the heart of our decision making and service delivery, with a focus including: Response to harm; Decision making and consent; Investigations and learning; Birth trauma; Culture/behaviours, cultural awareness and diversity; Continuous improvement.</a:t>
            </a:r>
            <a:endParaRPr lang="en-US" sz="1000" dirty="0"/>
          </a:p>
        </p:txBody>
      </p:sp>
      <p:sp>
        <p:nvSpPr>
          <p:cNvPr id="10" name="Shape 8"/>
          <p:cNvSpPr/>
          <p:nvPr/>
        </p:nvSpPr>
        <p:spPr>
          <a:xfrm>
            <a:off x="411480" y="1591056"/>
            <a:ext cx="2926080" cy="310896"/>
          </a:xfrm>
          <a:prstGeom prst="roundRect">
            <a:avLst>
              <a:gd name="adj" fmla="val 23529"/>
            </a:avLst>
          </a:prstGeom>
          <a:solidFill>
            <a:srgbClr val="2474A6"/>
          </a:solidFill>
          <a:ln w="9525">
            <a:solidFill>
              <a:srgbClr val="2474A6"/>
            </a:solidFill>
            <a:prstDash val="solid"/>
          </a:ln>
        </p:spPr>
        <p:txBody>
          <a:bodyPr/>
          <a:lstStyle/>
          <a:p>
            <a:endParaRPr lang="en-GB"/>
          </a:p>
        </p:txBody>
      </p:sp>
      <p:sp>
        <p:nvSpPr>
          <p:cNvPr id="11" name="Text 9"/>
          <p:cNvSpPr/>
          <p:nvPr/>
        </p:nvSpPr>
        <p:spPr>
          <a:xfrm>
            <a:off x="521208" y="1636776"/>
            <a:ext cx="2706624"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Progress actions since last report</a:t>
            </a:r>
            <a:endParaRPr lang="en-US" sz="1000" dirty="0"/>
          </a:p>
        </p:txBody>
      </p:sp>
      <p:sp>
        <p:nvSpPr>
          <p:cNvPr id="13" name="Shape 11"/>
          <p:cNvSpPr/>
          <p:nvPr/>
        </p:nvSpPr>
        <p:spPr>
          <a:xfrm>
            <a:off x="411480" y="2011680"/>
            <a:ext cx="2926080" cy="685800"/>
          </a:xfrm>
          <a:prstGeom prst="roundRect">
            <a:avLst>
              <a:gd name="adj" fmla="val 19355"/>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14" name="Shape 12"/>
          <p:cNvSpPr/>
          <p:nvPr/>
        </p:nvSpPr>
        <p:spPr>
          <a:xfrm>
            <a:off x="512064" y="2199132"/>
            <a:ext cx="237744" cy="237744"/>
          </a:xfrm>
          <a:prstGeom prst="ellipse">
            <a:avLst/>
          </a:prstGeom>
          <a:solidFill>
            <a:srgbClr val="2474A6"/>
          </a:solidFill>
          <a:ln w="12700">
            <a:solidFill>
              <a:srgbClr val="2474A6"/>
            </a:solidFill>
            <a:prstDash val="solid"/>
          </a:ln>
        </p:spPr>
        <p:txBody>
          <a:bodyPr/>
          <a:lstStyle/>
          <a:p>
            <a:endParaRPr lang="en-GB"/>
          </a:p>
        </p:txBody>
      </p:sp>
      <p:sp>
        <p:nvSpPr>
          <p:cNvPr id="15" name="Text 13"/>
          <p:cNvSpPr/>
          <p:nvPr/>
        </p:nvSpPr>
        <p:spPr>
          <a:xfrm>
            <a:off x="512064" y="2235708"/>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1</a:t>
            </a:r>
            <a:endParaRPr lang="en-US" sz="630" dirty="0"/>
          </a:p>
        </p:txBody>
      </p:sp>
      <p:sp>
        <p:nvSpPr>
          <p:cNvPr id="16" name="Text 14"/>
          <p:cNvSpPr/>
          <p:nvPr/>
        </p:nvSpPr>
        <p:spPr>
          <a:xfrm>
            <a:off x="822960" y="2025396"/>
            <a:ext cx="2523744" cy="265176"/>
          </a:xfrm>
          <a:prstGeom prst="rect">
            <a:avLst/>
          </a:prstGeom>
          <a:noFill/>
          <a:ln/>
        </p:spPr>
        <p:txBody>
          <a:bodyPr wrap="square" lIns="635" tIns="635" rIns="635" bIns="635" rtlCol="0" anchor="ctr">
            <a:normAutofit fontScale="92500" lnSpcReduction="10000"/>
          </a:bodyPr>
          <a:lstStyle/>
          <a:p>
            <a:pPr marL="0" indent="0" algn="l">
              <a:buNone/>
            </a:pPr>
            <a:r>
              <a:rPr lang="en-US" sz="1000" b="1" dirty="0">
                <a:solidFill>
                  <a:srgbClr val="263238"/>
                </a:solidFill>
                <a:latin typeface="Aptos" pitchFamily="34" charset="0"/>
                <a:ea typeface="Aptos" pitchFamily="34" charset="-122"/>
                <a:cs typeface="Aptos" pitchFamily="34" charset="-120"/>
              </a:rPr>
              <a:t>Revised Family Engagement, Insight and Coproduction Strategy</a:t>
            </a:r>
            <a:endParaRPr lang="en-US" sz="1000" dirty="0"/>
          </a:p>
        </p:txBody>
      </p:sp>
      <p:sp>
        <p:nvSpPr>
          <p:cNvPr id="17" name="Text 15"/>
          <p:cNvSpPr/>
          <p:nvPr/>
        </p:nvSpPr>
        <p:spPr>
          <a:xfrm>
            <a:off x="822960" y="2199132"/>
            <a:ext cx="2395728" cy="512064"/>
          </a:xfrm>
          <a:prstGeom prst="rect">
            <a:avLst/>
          </a:prstGeom>
          <a:noFill/>
          <a:ln/>
        </p:spPr>
        <p:txBody>
          <a:bodyPr wrap="square" lIns="635" tIns="635" rIns="635" bIns="635" rtlCol="0" anchor="ctr">
            <a:normAutofit fontScale="92500"/>
          </a:bodyPr>
          <a:lstStyle/>
          <a:p>
            <a:pPr marL="0" indent="0" algn="l">
              <a:buNone/>
            </a:pPr>
            <a:r>
              <a:rPr lang="en-GB" sz="1000" dirty="0">
                <a:latin typeface="Aptos" pitchFamily="34" charset="0"/>
                <a:ea typeface="Aptos" pitchFamily="34" charset="-122"/>
                <a:cs typeface="Aptos" pitchFamily="34" charset="-120"/>
              </a:rPr>
              <a:t>Clearer priorities, metrics and delivery plan with allocated resources, including a section covering investigations, reviews and complaints.</a:t>
            </a:r>
            <a:endParaRPr lang="en-US" sz="1000" dirty="0"/>
          </a:p>
        </p:txBody>
      </p:sp>
      <p:sp>
        <p:nvSpPr>
          <p:cNvPr id="18" name="Shape 16"/>
          <p:cNvSpPr/>
          <p:nvPr/>
        </p:nvSpPr>
        <p:spPr>
          <a:xfrm>
            <a:off x="3529584" y="2226564"/>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19" name="Shape 17"/>
          <p:cNvSpPr/>
          <p:nvPr/>
        </p:nvSpPr>
        <p:spPr>
          <a:xfrm>
            <a:off x="411480" y="2770632"/>
            <a:ext cx="2926080" cy="685800"/>
          </a:xfrm>
          <a:prstGeom prst="roundRect">
            <a:avLst>
              <a:gd name="adj" fmla="val 19355"/>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20" name="Shape 18"/>
          <p:cNvSpPr/>
          <p:nvPr/>
        </p:nvSpPr>
        <p:spPr>
          <a:xfrm>
            <a:off x="512064" y="2958084"/>
            <a:ext cx="237744" cy="237744"/>
          </a:xfrm>
          <a:prstGeom prst="ellipse">
            <a:avLst/>
          </a:prstGeom>
          <a:solidFill>
            <a:srgbClr val="2474A6"/>
          </a:solidFill>
          <a:ln w="12700">
            <a:solidFill>
              <a:srgbClr val="2474A6"/>
            </a:solidFill>
            <a:prstDash val="solid"/>
          </a:ln>
        </p:spPr>
        <p:txBody>
          <a:bodyPr/>
          <a:lstStyle/>
          <a:p>
            <a:endParaRPr lang="en-GB"/>
          </a:p>
        </p:txBody>
      </p:sp>
      <p:sp>
        <p:nvSpPr>
          <p:cNvPr id="21" name="Text 19"/>
          <p:cNvSpPr/>
          <p:nvPr/>
        </p:nvSpPr>
        <p:spPr>
          <a:xfrm>
            <a:off x="512064" y="2994660"/>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2</a:t>
            </a:r>
            <a:endParaRPr lang="en-US" sz="630" dirty="0"/>
          </a:p>
        </p:txBody>
      </p:sp>
      <p:sp>
        <p:nvSpPr>
          <p:cNvPr id="22" name="Text 20"/>
          <p:cNvSpPr/>
          <p:nvPr/>
        </p:nvSpPr>
        <p:spPr>
          <a:xfrm>
            <a:off x="822960" y="2834640"/>
            <a:ext cx="2395728" cy="146304"/>
          </a:xfrm>
          <a:prstGeom prst="rect">
            <a:avLst/>
          </a:prstGeom>
          <a:noFill/>
          <a:ln/>
        </p:spPr>
        <p:txBody>
          <a:bodyPr wrap="square" lIns="635" tIns="635" rIns="635" bIns="635" rtlCol="0" anchor="ctr">
            <a:normAutofit lnSpcReduction="10000"/>
          </a:bodyPr>
          <a:lstStyle/>
          <a:p>
            <a:pPr marL="0" indent="0" algn="l">
              <a:buNone/>
            </a:pPr>
            <a:r>
              <a:rPr lang="en-US" sz="1000" b="1" dirty="0">
                <a:solidFill>
                  <a:srgbClr val="263238"/>
                </a:solidFill>
                <a:latin typeface="Aptos" pitchFamily="34" charset="0"/>
              </a:rPr>
              <a:t>Learning Group and Strategy</a:t>
            </a:r>
            <a:endParaRPr lang="en-US" sz="1000" dirty="0"/>
          </a:p>
        </p:txBody>
      </p:sp>
      <p:sp>
        <p:nvSpPr>
          <p:cNvPr id="23" name="Text 21"/>
          <p:cNvSpPr/>
          <p:nvPr/>
        </p:nvSpPr>
        <p:spPr>
          <a:xfrm>
            <a:off x="822960" y="2935224"/>
            <a:ext cx="2395728" cy="493776"/>
          </a:xfrm>
          <a:prstGeom prst="rect">
            <a:avLst/>
          </a:prstGeom>
          <a:noFill/>
          <a:ln/>
        </p:spPr>
        <p:txBody>
          <a:bodyPr wrap="square" lIns="635" tIns="635" rIns="635" bIns="635" rtlCol="0" anchor="ctr">
            <a:normAutofit/>
          </a:bodyPr>
          <a:lstStyle/>
          <a:p>
            <a:pPr marL="0" indent="0" algn="l">
              <a:buNone/>
            </a:pPr>
            <a:r>
              <a:rPr lang="en-US" sz="1000" dirty="0">
                <a:latin typeface="Aptos" pitchFamily="34" charset="0"/>
                <a:ea typeface="Aptos" pitchFamily="34" charset="-122"/>
                <a:cs typeface="Aptos" pitchFamily="34" charset="-120"/>
              </a:rPr>
              <a:t>Scoping work for establishment of </a:t>
            </a:r>
            <a:r>
              <a:rPr lang="en-US" sz="1000" dirty="0" err="1">
                <a:latin typeface="Aptos" pitchFamily="34" charset="0"/>
                <a:ea typeface="Aptos" pitchFamily="34" charset="-122"/>
                <a:cs typeface="Aptos" pitchFamily="34" charset="-120"/>
              </a:rPr>
              <a:t>organisation</a:t>
            </a:r>
            <a:r>
              <a:rPr lang="en-US" sz="1000" dirty="0">
                <a:latin typeface="Aptos" pitchFamily="34" charset="0"/>
                <a:ea typeface="Aptos" pitchFamily="34" charset="-122"/>
                <a:cs typeface="Aptos" pitchFamily="34" charset="-120"/>
              </a:rPr>
              <a:t>-wide Learning Group completed</a:t>
            </a:r>
            <a:endParaRPr lang="en-US" sz="1000" dirty="0"/>
          </a:p>
        </p:txBody>
      </p:sp>
      <p:sp>
        <p:nvSpPr>
          <p:cNvPr id="24" name="Shape 22"/>
          <p:cNvSpPr/>
          <p:nvPr/>
        </p:nvSpPr>
        <p:spPr>
          <a:xfrm>
            <a:off x="3529584" y="2985516"/>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25" name="Shape 23"/>
          <p:cNvSpPr/>
          <p:nvPr/>
        </p:nvSpPr>
        <p:spPr>
          <a:xfrm>
            <a:off x="384048" y="3502152"/>
            <a:ext cx="2926080" cy="685800"/>
          </a:xfrm>
          <a:prstGeom prst="roundRect">
            <a:avLst>
              <a:gd name="adj" fmla="val 19355"/>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26" name="Shape 24"/>
          <p:cNvSpPr/>
          <p:nvPr/>
        </p:nvSpPr>
        <p:spPr>
          <a:xfrm>
            <a:off x="512064" y="3717036"/>
            <a:ext cx="237744" cy="237744"/>
          </a:xfrm>
          <a:prstGeom prst="ellipse">
            <a:avLst/>
          </a:prstGeom>
          <a:solidFill>
            <a:srgbClr val="2474A6"/>
          </a:solidFill>
          <a:ln w="12700">
            <a:solidFill>
              <a:srgbClr val="2474A6"/>
            </a:solidFill>
            <a:prstDash val="solid"/>
          </a:ln>
        </p:spPr>
        <p:txBody>
          <a:bodyPr/>
          <a:lstStyle/>
          <a:p>
            <a:endParaRPr lang="en-GB"/>
          </a:p>
        </p:txBody>
      </p:sp>
      <p:sp>
        <p:nvSpPr>
          <p:cNvPr id="27" name="Text 25"/>
          <p:cNvSpPr/>
          <p:nvPr/>
        </p:nvSpPr>
        <p:spPr>
          <a:xfrm>
            <a:off x="512064" y="3753612"/>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3</a:t>
            </a:r>
            <a:endParaRPr lang="en-US" sz="630" dirty="0"/>
          </a:p>
        </p:txBody>
      </p:sp>
      <p:sp>
        <p:nvSpPr>
          <p:cNvPr id="28" name="Text 26"/>
          <p:cNvSpPr/>
          <p:nvPr/>
        </p:nvSpPr>
        <p:spPr>
          <a:xfrm>
            <a:off x="822960" y="3593592"/>
            <a:ext cx="2395728" cy="146304"/>
          </a:xfrm>
          <a:prstGeom prst="rect">
            <a:avLst/>
          </a:prstGeom>
          <a:noFill/>
          <a:ln/>
        </p:spPr>
        <p:txBody>
          <a:bodyPr wrap="square" lIns="635" tIns="635" rIns="635" bIns="635" rtlCol="0" anchor="ctr">
            <a:normAutofit lnSpcReduction="10000"/>
          </a:bodyPr>
          <a:lstStyle/>
          <a:p>
            <a:pPr marL="0" indent="0" algn="l">
              <a:buNone/>
            </a:pPr>
            <a:endParaRPr lang="en-US" sz="1000" dirty="0"/>
          </a:p>
        </p:txBody>
      </p:sp>
      <p:sp>
        <p:nvSpPr>
          <p:cNvPr id="29" name="Text 27"/>
          <p:cNvSpPr/>
          <p:nvPr/>
        </p:nvSpPr>
        <p:spPr>
          <a:xfrm>
            <a:off x="822960" y="3696462"/>
            <a:ext cx="2395728" cy="461772"/>
          </a:xfrm>
          <a:prstGeom prst="rect">
            <a:avLst/>
          </a:prstGeom>
          <a:noFill/>
          <a:ln/>
        </p:spPr>
        <p:txBody>
          <a:bodyPr wrap="square" lIns="635" tIns="635" rIns="635" bIns="635" rtlCol="0" anchor="ctr">
            <a:normAutofit/>
          </a:bodyPr>
          <a:lstStyle/>
          <a:p>
            <a:pPr marL="0" indent="0" algn="l">
              <a:buNone/>
            </a:pPr>
            <a:r>
              <a:rPr lang="en-US" sz="1000" dirty="0">
                <a:latin typeface="Aptos" pitchFamily="34" charset="0"/>
                <a:ea typeface="Aptos" pitchFamily="34" charset="-122"/>
                <a:cs typeface="Aptos" pitchFamily="34" charset="-120"/>
              </a:rPr>
              <a:t>Maternal Weight Management Group using principles of Engagement strategy to address maternal weight management  </a:t>
            </a:r>
            <a:endParaRPr lang="en-US" sz="1000" dirty="0"/>
          </a:p>
        </p:txBody>
      </p:sp>
      <p:sp>
        <p:nvSpPr>
          <p:cNvPr id="30" name="Shape 28"/>
          <p:cNvSpPr/>
          <p:nvPr/>
        </p:nvSpPr>
        <p:spPr>
          <a:xfrm>
            <a:off x="3529584" y="3744468"/>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31" name="Shape 29"/>
          <p:cNvSpPr/>
          <p:nvPr/>
        </p:nvSpPr>
        <p:spPr>
          <a:xfrm>
            <a:off x="4069080" y="1591056"/>
            <a:ext cx="2907792" cy="310896"/>
          </a:xfrm>
          <a:prstGeom prst="roundRect">
            <a:avLst>
              <a:gd name="adj" fmla="val 23529"/>
            </a:avLst>
          </a:prstGeom>
          <a:solidFill>
            <a:srgbClr val="008C95"/>
          </a:solidFill>
          <a:ln w="9525">
            <a:solidFill>
              <a:srgbClr val="008C95"/>
            </a:solidFill>
            <a:prstDash val="solid"/>
          </a:ln>
        </p:spPr>
        <p:txBody>
          <a:bodyPr/>
          <a:lstStyle/>
          <a:p>
            <a:endParaRPr lang="en-GB"/>
          </a:p>
        </p:txBody>
      </p:sp>
      <p:sp>
        <p:nvSpPr>
          <p:cNvPr id="32" name="Text 30"/>
          <p:cNvSpPr/>
          <p:nvPr/>
        </p:nvSpPr>
        <p:spPr>
          <a:xfrm>
            <a:off x="4178808" y="1636776"/>
            <a:ext cx="2688336"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Associated outcome measures*</a:t>
            </a:r>
            <a:endParaRPr lang="en-US" sz="1000" dirty="0"/>
          </a:p>
        </p:txBody>
      </p:sp>
      <p:sp>
        <p:nvSpPr>
          <p:cNvPr id="34" name="Shape 32"/>
          <p:cNvSpPr/>
          <p:nvPr/>
        </p:nvSpPr>
        <p:spPr>
          <a:xfrm>
            <a:off x="4069080" y="2011680"/>
            <a:ext cx="2907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35" name="Shape 33"/>
          <p:cNvSpPr/>
          <p:nvPr/>
        </p:nvSpPr>
        <p:spPr>
          <a:xfrm>
            <a:off x="4069080" y="2011680"/>
            <a:ext cx="64008" cy="685800"/>
          </a:xfrm>
          <a:prstGeom prst="rect">
            <a:avLst/>
          </a:prstGeom>
          <a:solidFill>
            <a:srgbClr val="008C95"/>
          </a:solidFill>
          <a:ln w="12700">
            <a:solidFill>
              <a:srgbClr val="008C95"/>
            </a:solidFill>
            <a:prstDash val="solid"/>
          </a:ln>
        </p:spPr>
        <p:txBody>
          <a:bodyPr/>
          <a:lstStyle/>
          <a:p>
            <a:endParaRPr lang="en-GB"/>
          </a:p>
        </p:txBody>
      </p:sp>
      <p:sp>
        <p:nvSpPr>
          <p:cNvPr id="37" name="Text 35"/>
          <p:cNvSpPr/>
          <p:nvPr/>
        </p:nvSpPr>
        <p:spPr>
          <a:xfrm>
            <a:off x="4197096" y="2084832"/>
            <a:ext cx="2724912" cy="612648"/>
          </a:xfrm>
          <a:prstGeom prst="rect">
            <a:avLst/>
          </a:prstGeom>
          <a:noFill/>
          <a:ln/>
        </p:spPr>
        <p:txBody>
          <a:bodyPr wrap="square" lIns="635" tIns="635" rIns="635" bIns="635" rtlCol="0" anchor="ctr">
            <a:normAutofit fontScale="70000" lnSpcReduction="20000"/>
          </a:bodyPr>
          <a:lstStyle/>
          <a:p>
            <a:pPr marL="171450" indent="-171450" algn="l">
              <a:buFont typeface="Arial" panose="020B0604020202020204" pitchFamily="34" charset="0"/>
              <a:buChar char="•"/>
            </a:pPr>
            <a:r>
              <a:rPr lang="en-GB" sz="1000" dirty="0">
                <a:latin typeface="Aptos" pitchFamily="34" charset="0"/>
              </a:rPr>
              <a:t>% of planned engagement activities delivered in line with the agreed Engagement Plan; </a:t>
            </a:r>
          </a:p>
          <a:p>
            <a:pPr marL="171450" indent="-171450" algn="l">
              <a:buFont typeface="Arial" panose="020B0604020202020204" pitchFamily="34" charset="0"/>
              <a:buChar char="•"/>
            </a:pPr>
            <a:r>
              <a:rPr lang="en-GB" sz="1000" dirty="0">
                <a:latin typeface="Aptos" pitchFamily="34" charset="0"/>
              </a:rPr>
              <a:t>% or number and diversity of women, families, staff and community representatives participating in engagement activity; </a:t>
            </a:r>
          </a:p>
          <a:p>
            <a:pPr marL="171450" indent="-171450" algn="l">
              <a:buFont typeface="Arial" panose="020B0604020202020204" pitchFamily="34" charset="0"/>
              <a:buChar char="•"/>
            </a:pPr>
            <a:r>
              <a:rPr lang="en-GB" sz="1000" dirty="0">
                <a:latin typeface="Aptos" pitchFamily="34" charset="0"/>
              </a:rPr>
              <a:t>% of engagement activity with documented output, theme, action or decision reported through agreed governance routes</a:t>
            </a:r>
          </a:p>
        </p:txBody>
      </p:sp>
      <p:sp>
        <p:nvSpPr>
          <p:cNvPr id="39" name="Shape 37"/>
          <p:cNvSpPr/>
          <p:nvPr/>
        </p:nvSpPr>
        <p:spPr>
          <a:xfrm>
            <a:off x="7178040" y="2253996"/>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40" name="Shape 38"/>
          <p:cNvSpPr/>
          <p:nvPr/>
        </p:nvSpPr>
        <p:spPr>
          <a:xfrm>
            <a:off x="4069080" y="2770632"/>
            <a:ext cx="2907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41" name="Shape 39"/>
          <p:cNvSpPr/>
          <p:nvPr/>
        </p:nvSpPr>
        <p:spPr>
          <a:xfrm>
            <a:off x="4069080" y="2770632"/>
            <a:ext cx="64008" cy="685800"/>
          </a:xfrm>
          <a:prstGeom prst="rect">
            <a:avLst/>
          </a:prstGeom>
          <a:solidFill>
            <a:srgbClr val="008C95"/>
          </a:solidFill>
          <a:ln w="12700">
            <a:solidFill>
              <a:srgbClr val="008C95"/>
            </a:solidFill>
            <a:prstDash val="solid"/>
          </a:ln>
        </p:spPr>
        <p:txBody>
          <a:bodyPr/>
          <a:lstStyle/>
          <a:p>
            <a:endParaRPr lang="en-GB"/>
          </a:p>
        </p:txBody>
      </p:sp>
      <p:sp>
        <p:nvSpPr>
          <p:cNvPr id="43" name="Text 41"/>
          <p:cNvSpPr/>
          <p:nvPr/>
        </p:nvSpPr>
        <p:spPr>
          <a:xfrm>
            <a:off x="4197096" y="2857500"/>
            <a:ext cx="2724912" cy="626364"/>
          </a:xfrm>
          <a:prstGeom prst="rect">
            <a:avLst/>
          </a:prstGeom>
          <a:noFill/>
          <a:ln/>
        </p:spPr>
        <p:txBody>
          <a:bodyPr wrap="square" lIns="635" tIns="635" rIns="635" bIns="635" rtlCol="0" anchor="ctr">
            <a:normAutofit/>
          </a:bodyPr>
          <a:lstStyle/>
          <a:p>
            <a:pPr marL="171450" indent="-171450" algn="l">
              <a:buFont typeface="Arial" panose="020B0604020202020204" pitchFamily="34" charset="0"/>
              <a:buChar char="•"/>
            </a:pPr>
            <a:r>
              <a:rPr lang="en-GB" sz="1000" dirty="0">
                <a:latin typeface="Aptos" pitchFamily="34" charset="0"/>
                <a:ea typeface="Aptos" pitchFamily="34" charset="-122"/>
                <a:cs typeface="Aptos" pitchFamily="34" charset="-120"/>
              </a:rPr>
              <a:t>Themed learning summaries.</a:t>
            </a:r>
          </a:p>
          <a:p>
            <a:pPr marL="171450" indent="-171450" algn="l">
              <a:buFont typeface="Arial" panose="020B0604020202020204" pitchFamily="34" charset="0"/>
              <a:buChar char="•"/>
            </a:pPr>
            <a:r>
              <a:rPr lang="en-GB" sz="1000" dirty="0">
                <a:latin typeface="Aptos" pitchFamily="34" charset="0"/>
                <a:ea typeface="Aptos" pitchFamily="34" charset="-122"/>
                <a:cs typeface="Aptos" pitchFamily="34" charset="-120"/>
              </a:rPr>
              <a:t>Quarterly triangulated learning reports.</a:t>
            </a:r>
          </a:p>
          <a:p>
            <a:pPr marL="171450" indent="-171450" algn="l">
              <a:buFont typeface="Arial" panose="020B0604020202020204" pitchFamily="34" charset="0"/>
              <a:buChar char="•"/>
            </a:pPr>
            <a:r>
              <a:rPr lang="en-GB" sz="1000" dirty="0">
                <a:latin typeface="Aptos" pitchFamily="34" charset="0"/>
                <a:ea typeface="Aptos" pitchFamily="34" charset="-122"/>
                <a:cs typeface="Aptos" pitchFamily="34" charset="-120"/>
              </a:rPr>
              <a:t>Recommendations for policy, training, pathway or system changes</a:t>
            </a:r>
          </a:p>
          <a:p>
            <a:pPr marL="0" indent="0" algn="l">
              <a:buNone/>
            </a:pPr>
            <a:endParaRPr lang="en-US" sz="1000" dirty="0"/>
          </a:p>
        </p:txBody>
      </p:sp>
      <p:sp>
        <p:nvSpPr>
          <p:cNvPr id="45" name="Shape 43"/>
          <p:cNvSpPr/>
          <p:nvPr/>
        </p:nvSpPr>
        <p:spPr>
          <a:xfrm>
            <a:off x="7178040" y="3012948"/>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46" name="Shape 44"/>
          <p:cNvSpPr/>
          <p:nvPr/>
        </p:nvSpPr>
        <p:spPr>
          <a:xfrm>
            <a:off x="4069080" y="3529584"/>
            <a:ext cx="2907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47" name="Shape 45"/>
          <p:cNvSpPr/>
          <p:nvPr/>
        </p:nvSpPr>
        <p:spPr>
          <a:xfrm>
            <a:off x="4069080" y="3529584"/>
            <a:ext cx="64008" cy="685800"/>
          </a:xfrm>
          <a:prstGeom prst="rect">
            <a:avLst/>
          </a:prstGeom>
          <a:solidFill>
            <a:srgbClr val="008C95"/>
          </a:solidFill>
          <a:ln w="12700">
            <a:solidFill>
              <a:srgbClr val="008C95"/>
            </a:solidFill>
            <a:prstDash val="solid"/>
          </a:ln>
        </p:spPr>
        <p:txBody>
          <a:bodyPr/>
          <a:lstStyle/>
          <a:p>
            <a:endParaRPr lang="en-GB"/>
          </a:p>
        </p:txBody>
      </p:sp>
      <p:sp>
        <p:nvSpPr>
          <p:cNvPr id="49" name="Text 47"/>
          <p:cNvSpPr/>
          <p:nvPr/>
        </p:nvSpPr>
        <p:spPr>
          <a:xfrm>
            <a:off x="4197096" y="3520440"/>
            <a:ext cx="2724912" cy="694944"/>
          </a:xfrm>
          <a:prstGeom prst="rect">
            <a:avLst/>
          </a:prstGeom>
          <a:noFill/>
          <a:ln/>
        </p:spPr>
        <p:txBody>
          <a:bodyPr wrap="square" lIns="635" tIns="635" rIns="635" bIns="635" rtlCol="0" anchor="ctr">
            <a:normAutofit/>
          </a:bodyPr>
          <a:lstStyle/>
          <a:p>
            <a:pPr marL="171450" indent="-171450" algn="l">
              <a:buFont typeface="Arial" panose="020B0604020202020204" pitchFamily="34" charset="0"/>
              <a:buChar char="•"/>
            </a:pPr>
            <a:r>
              <a:rPr lang="en-GB" sz="1000" dirty="0">
                <a:latin typeface="Aptos" pitchFamily="34" charset="0"/>
                <a:ea typeface="Aptos" pitchFamily="34" charset="-122"/>
                <a:cs typeface="Aptos" pitchFamily="34" charset="-120"/>
              </a:rPr>
              <a:t>Use of engagement insight, lived experience and population health intelligence to develop new offer using grant funding.</a:t>
            </a:r>
          </a:p>
          <a:p>
            <a:pPr marL="171450" indent="-171450" algn="l">
              <a:buFont typeface="Arial" panose="020B0604020202020204" pitchFamily="34" charset="0"/>
              <a:buChar char="•"/>
            </a:pPr>
            <a:r>
              <a:rPr lang="en-GB" sz="1000" dirty="0">
                <a:latin typeface="Aptos" pitchFamily="34" charset="0"/>
                <a:ea typeface="Aptos" pitchFamily="34" charset="-122"/>
                <a:cs typeface="Aptos" pitchFamily="34" charset="-120"/>
              </a:rPr>
              <a:t>Views of women sought   </a:t>
            </a:r>
          </a:p>
        </p:txBody>
      </p:sp>
      <p:sp>
        <p:nvSpPr>
          <p:cNvPr id="51" name="Shape 49"/>
          <p:cNvSpPr/>
          <p:nvPr/>
        </p:nvSpPr>
        <p:spPr>
          <a:xfrm>
            <a:off x="7178040" y="3771900"/>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52" name="Shape 50"/>
          <p:cNvSpPr/>
          <p:nvPr/>
        </p:nvSpPr>
        <p:spPr>
          <a:xfrm>
            <a:off x="7726680" y="1591056"/>
            <a:ext cx="4050792" cy="310896"/>
          </a:xfrm>
          <a:prstGeom prst="roundRect">
            <a:avLst>
              <a:gd name="adj" fmla="val 23529"/>
            </a:avLst>
          </a:prstGeom>
          <a:solidFill>
            <a:srgbClr val="6AA84F"/>
          </a:solidFill>
          <a:ln w="9525">
            <a:solidFill>
              <a:srgbClr val="6AA84F"/>
            </a:solidFill>
            <a:prstDash val="solid"/>
          </a:ln>
        </p:spPr>
        <p:txBody>
          <a:bodyPr/>
          <a:lstStyle/>
          <a:p>
            <a:endParaRPr lang="en-GB"/>
          </a:p>
        </p:txBody>
      </p:sp>
      <p:sp>
        <p:nvSpPr>
          <p:cNvPr id="53" name="Text 51"/>
          <p:cNvSpPr/>
          <p:nvPr/>
        </p:nvSpPr>
        <p:spPr>
          <a:xfrm>
            <a:off x="7836408" y="1636776"/>
            <a:ext cx="3831336"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Difference for women, babies and families and/or staff</a:t>
            </a:r>
            <a:endParaRPr lang="en-US" sz="1000" dirty="0"/>
          </a:p>
        </p:txBody>
      </p:sp>
      <p:sp>
        <p:nvSpPr>
          <p:cNvPr id="55" name="Shape 53"/>
          <p:cNvSpPr/>
          <p:nvPr/>
        </p:nvSpPr>
        <p:spPr>
          <a:xfrm>
            <a:off x="7726680" y="2011680"/>
            <a:ext cx="4050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56" name="Shape 54"/>
          <p:cNvSpPr/>
          <p:nvPr/>
        </p:nvSpPr>
        <p:spPr>
          <a:xfrm>
            <a:off x="7726680" y="2011680"/>
            <a:ext cx="64008" cy="685800"/>
          </a:xfrm>
          <a:prstGeom prst="rect">
            <a:avLst/>
          </a:prstGeom>
          <a:solidFill>
            <a:srgbClr val="6AA84F"/>
          </a:solidFill>
          <a:ln w="12700">
            <a:solidFill>
              <a:srgbClr val="6AA84F"/>
            </a:solidFill>
            <a:prstDash val="solid"/>
          </a:ln>
        </p:spPr>
        <p:txBody>
          <a:bodyPr/>
          <a:lstStyle/>
          <a:p>
            <a:endParaRPr lang="en-GB"/>
          </a:p>
        </p:txBody>
      </p:sp>
      <p:sp>
        <p:nvSpPr>
          <p:cNvPr id="57" name="Shape 55"/>
          <p:cNvSpPr/>
          <p:nvPr/>
        </p:nvSpPr>
        <p:spPr>
          <a:xfrm>
            <a:off x="7854696" y="2199132"/>
            <a:ext cx="237744" cy="237744"/>
          </a:xfrm>
          <a:prstGeom prst="ellipse">
            <a:avLst/>
          </a:prstGeom>
          <a:solidFill>
            <a:srgbClr val="6AA84F"/>
          </a:solidFill>
          <a:ln w="12700">
            <a:solidFill>
              <a:srgbClr val="6AA84F"/>
            </a:solidFill>
            <a:prstDash val="solid"/>
          </a:ln>
        </p:spPr>
        <p:txBody>
          <a:bodyPr/>
          <a:lstStyle/>
          <a:p>
            <a:endParaRPr lang="en-GB"/>
          </a:p>
        </p:txBody>
      </p:sp>
      <p:sp>
        <p:nvSpPr>
          <p:cNvPr id="58" name="Text 56"/>
          <p:cNvSpPr/>
          <p:nvPr/>
        </p:nvSpPr>
        <p:spPr>
          <a:xfrm>
            <a:off x="7854696" y="2235708"/>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1</a:t>
            </a:r>
            <a:endParaRPr lang="en-US" sz="630" dirty="0"/>
          </a:p>
        </p:txBody>
      </p:sp>
      <p:sp>
        <p:nvSpPr>
          <p:cNvPr id="59" name="Text 57"/>
          <p:cNvSpPr/>
          <p:nvPr/>
        </p:nvSpPr>
        <p:spPr>
          <a:xfrm>
            <a:off x="8183880" y="2084832"/>
            <a:ext cx="3456432" cy="146304"/>
          </a:xfrm>
          <a:prstGeom prst="rect">
            <a:avLst/>
          </a:prstGeom>
          <a:noFill/>
          <a:ln/>
        </p:spPr>
        <p:txBody>
          <a:bodyPr wrap="square" lIns="635" tIns="635" rIns="635" bIns="635" rtlCol="0" anchor="ctr">
            <a:normAutofit lnSpcReduction="10000"/>
          </a:bodyPr>
          <a:lstStyle/>
          <a:p>
            <a:pPr marL="0" indent="0" algn="l">
              <a:buNone/>
            </a:pPr>
            <a:endParaRPr lang="en-US" sz="1000" dirty="0"/>
          </a:p>
        </p:txBody>
      </p:sp>
      <p:sp>
        <p:nvSpPr>
          <p:cNvPr id="60" name="Text 58"/>
          <p:cNvSpPr/>
          <p:nvPr/>
        </p:nvSpPr>
        <p:spPr>
          <a:xfrm>
            <a:off x="8183880" y="2185416"/>
            <a:ext cx="3456432" cy="484632"/>
          </a:xfrm>
          <a:prstGeom prst="rect">
            <a:avLst/>
          </a:prstGeom>
          <a:noFill/>
          <a:ln/>
        </p:spPr>
        <p:txBody>
          <a:bodyPr wrap="square" lIns="635" tIns="635" rIns="635" bIns="635" rtlCol="0" anchor="ctr">
            <a:normAutofit/>
          </a:bodyPr>
          <a:lstStyle/>
          <a:p>
            <a:pPr marL="0" indent="0" algn="l">
              <a:buNone/>
            </a:pPr>
            <a:r>
              <a:rPr lang="en-GB" sz="1000" dirty="0">
                <a:latin typeface="Aptos" pitchFamily="34" charset="0"/>
                <a:ea typeface="Aptos" pitchFamily="34" charset="-122"/>
                <a:cs typeface="Aptos" pitchFamily="34" charset="-120"/>
              </a:rPr>
              <a:t>Women and families are listened to, and action taken to demonstrate that lived experience shapes and leads to change in the services we provide.</a:t>
            </a:r>
            <a:endParaRPr lang="en-US" sz="1000" dirty="0"/>
          </a:p>
        </p:txBody>
      </p:sp>
      <p:sp>
        <p:nvSpPr>
          <p:cNvPr id="61" name="Shape 59"/>
          <p:cNvSpPr/>
          <p:nvPr/>
        </p:nvSpPr>
        <p:spPr>
          <a:xfrm>
            <a:off x="7726680" y="2770632"/>
            <a:ext cx="4050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62" name="Shape 60"/>
          <p:cNvSpPr/>
          <p:nvPr/>
        </p:nvSpPr>
        <p:spPr>
          <a:xfrm>
            <a:off x="7726680" y="2770632"/>
            <a:ext cx="64008" cy="685800"/>
          </a:xfrm>
          <a:prstGeom prst="rect">
            <a:avLst/>
          </a:prstGeom>
          <a:solidFill>
            <a:srgbClr val="6AA84F"/>
          </a:solidFill>
          <a:ln w="12700">
            <a:solidFill>
              <a:srgbClr val="6AA84F"/>
            </a:solidFill>
            <a:prstDash val="solid"/>
          </a:ln>
        </p:spPr>
        <p:txBody>
          <a:bodyPr/>
          <a:lstStyle/>
          <a:p>
            <a:endParaRPr lang="en-GB"/>
          </a:p>
        </p:txBody>
      </p:sp>
      <p:sp>
        <p:nvSpPr>
          <p:cNvPr id="63" name="Shape 61"/>
          <p:cNvSpPr/>
          <p:nvPr/>
        </p:nvSpPr>
        <p:spPr>
          <a:xfrm>
            <a:off x="7854696" y="2958084"/>
            <a:ext cx="237744" cy="237744"/>
          </a:xfrm>
          <a:prstGeom prst="ellipse">
            <a:avLst/>
          </a:prstGeom>
          <a:solidFill>
            <a:srgbClr val="6AA84F"/>
          </a:solidFill>
          <a:ln w="12700">
            <a:solidFill>
              <a:srgbClr val="6AA84F"/>
            </a:solidFill>
            <a:prstDash val="solid"/>
          </a:ln>
        </p:spPr>
        <p:txBody>
          <a:bodyPr/>
          <a:lstStyle/>
          <a:p>
            <a:endParaRPr lang="en-GB"/>
          </a:p>
        </p:txBody>
      </p:sp>
      <p:sp>
        <p:nvSpPr>
          <p:cNvPr id="64" name="Text 62"/>
          <p:cNvSpPr/>
          <p:nvPr/>
        </p:nvSpPr>
        <p:spPr>
          <a:xfrm>
            <a:off x="7854696" y="2994660"/>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2</a:t>
            </a:r>
            <a:endParaRPr lang="en-US" sz="630" dirty="0"/>
          </a:p>
        </p:txBody>
      </p:sp>
      <p:sp>
        <p:nvSpPr>
          <p:cNvPr id="65" name="Text 63"/>
          <p:cNvSpPr/>
          <p:nvPr/>
        </p:nvSpPr>
        <p:spPr>
          <a:xfrm>
            <a:off x="8183880" y="2843784"/>
            <a:ext cx="3456432" cy="146304"/>
          </a:xfrm>
          <a:prstGeom prst="rect">
            <a:avLst/>
          </a:prstGeom>
          <a:noFill/>
          <a:ln/>
        </p:spPr>
        <p:txBody>
          <a:bodyPr wrap="square" lIns="635" tIns="635" rIns="635" bIns="635" rtlCol="0" anchor="ctr">
            <a:normAutofit lnSpcReduction="10000"/>
          </a:bodyPr>
          <a:lstStyle/>
          <a:p>
            <a:pPr marL="0" indent="0" algn="l">
              <a:buNone/>
            </a:pPr>
            <a:r>
              <a:rPr lang="en-US" sz="1000" b="1" dirty="0">
                <a:solidFill>
                  <a:srgbClr val="263238"/>
                </a:solidFill>
                <a:latin typeface="Aptos" pitchFamily="34" charset="0"/>
                <a:ea typeface="Aptos" pitchFamily="34" charset="-122"/>
                <a:cs typeface="Aptos" pitchFamily="34" charset="-120"/>
              </a:rPr>
              <a:t>System-wide learning</a:t>
            </a:r>
            <a:endParaRPr lang="en-US" sz="1000" dirty="0"/>
          </a:p>
        </p:txBody>
      </p:sp>
      <p:sp>
        <p:nvSpPr>
          <p:cNvPr id="66" name="Text 64"/>
          <p:cNvSpPr/>
          <p:nvPr/>
        </p:nvSpPr>
        <p:spPr>
          <a:xfrm>
            <a:off x="8183880" y="2958084"/>
            <a:ext cx="3456432" cy="534924"/>
          </a:xfrm>
          <a:prstGeom prst="rect">
            <a:avLst/>
          </a:prstGeom>
          <a:noFill/>
          <a:ln/>
        </p:spPr>
        <p:txBody>
          <a:bodyPr wrap="square" lIns="635" tIns="635" rIns="635" bIns="635" rtlCol="0" anchor="ctr">
            <a:normAutofit/>
          </a:bodyPr>
          <a:lstStyle/>
          <a:p>
            <a:pPr marL="0" indent="0" algn="l">
              <a:buNone/>
            </a:pPr>
            <a:r>
              <a:rPr lang="en-US" sz="1000" dirty="0">
                <a:latin typeface="Aptos" pitchFamily="34" charset="0"/>
                <a:ea typeface="Aptos" pitchFamily="34" charset="-122"/>
                <a:cs typeface="Aptos" pitchFamily="34" charset="-120"/>
              </a:rPr>
              <a:t>Learning can be shared and embedded across the </a:t>
            </a:r>
            <a:r>
              <a:rPr lang="en-US" sz="1000" dirty="0" err="1">
                <a:latin typeface="Aptos" pitchFamily="34" charset="0"/>
                <a:ea typeface="Aptos" pitchFamily="34" charset="-122"/>
                <a:cs typeface="Aptos" pitchFamily="34" charset="-120"/>
              </a:rPr>
              <a:t>organisation</a:t>
            </a:r>
            <a:r>
              <a:rPr lang="en-US" sz="1000" dirty="0">
                <a:latin typeface="Aptos" pitchFamily="34" charset="0"/>
                <a:ea typeface="Aptos" pitchFamily="34" charset="-122"/>
                <a:cs typeface="Aptos" pitchFamily="34" charset="-120"/>
              </a:rPr>
              <a:t>; improving patients’ experiences wherever they access our services. </a:t>
            </a:r>
            <a:endParaRPr lang="en-US" sz="1000" dirty="0"/>
          </a:p>
        </p:txBody>
      </p:sp>
      <p:sp>
        <p:nvSpPr>
          <p:cNvPr id="67" name="Shape 65"/>
          <p:cNvSpPr/>
          <p:nvPr/>
        </p:nvSpPr>
        <p:spPr>
          <a:xfrm>
            <a:off x="7726680" y="3529584"/>
            <a:ext cx="4050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68" name="Shape 66"/>
          <p:cNvSpPr/>
          <p:nvPr/>
        </p:nvSpPr>
        <p:spPr>
          <a:xfrm>
            <a:off x="7726680" y="3529584"/>
            <a:ext cx="64008" cy="685800"/>
          </a:xfrm>
          <a:prstGeom prst="rect">
            <a:avLst/>
          </a:prstGeom>
          <a:solidFill>
            <a:srgbClr val="6AA84F"/>
          </a:solidFill>
          <a:ln w="12700">
            <a:solidFill>
              <a:srgbClr val="6AA84F"/>
            </a:solidFill>
            <a:prstDash val="solid"/>
          </a:ln>
        </p:spPr>
        <p:txBody>
          <a:bodyPr/>
          <a:lstStyle/>
          <a:p>
            <a:endParaRPr lang="en-GB"/>
          </a:p>
        </p:txBody>
      </p:sp>
      <p:sp>
        <p:nvSpPr>
          <p:cNvPr id="69" name="Shape 67"/>
          <p:cNvSpPr/>
          <p:nvPr/>
        </p:nvSpPr>
        <p:spPr>
          <a:xfrm>
            <a:off x="7854696" y="3717036"/>
            <a:ext cx="237744" cy="237744"/>
          </a:xfrm>
          <a:prstGeom prst="ellipse">
            <a:avLst/>
          </a:prstGeom>
          <a:solidFill>
            <a:srgbClr val="6AA84F"/>
          </a:solidFill>
          <a:ln w="12700">
            <a:solidFill>
              <a:srgbClr val="6AA84F"/>
            </a:solidFill>
            <a:prstDash val="solid"/>
          </a:ln>
        </p:spPr>
        <p:txBody>
          <a:bodyPr/>
          <a:lstStyle/>
          <a:p>
            <a:endParaRPr lang="en-GB"/>
          </a:p>
        </p:txBody>
      </p:sp>
      <p:sp>
        <p:nvSpPr>
          <p:cNvPr id="70" name="Text 68"/>
          <p:cNvSpPr/>
          <p:nvPr/>
        </p:nvSpPr>
        <p:spPr>
          <a:xfrm>
            <a:off x="7854696" y="3753612"/>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3</a:t>
            </a:r>
            <a:endParaRPr lang="en-US" sz="630" dirty="0"/>
          </a:p>
        </p:txBody>
      </p:sp>
      <p:sp>
        <p:nvSpPr>
          <p:cNvPr id="71" name="Text 69"/>
          <p:cNvSpPr/>
          <p:nvPr/>
        </p:nvSpPr>
        <p:spPr>
          <a:xfrm>
            <a:off x="8183880" y="3602736"/>
            <a:ext cx="3456432" cy="146304"/>
          </a:xfrm>
          <a:prstGeom prst="rect">
            <a:avLst/>
          </a:prstGeom>
          <a:noFill/>
          <a:ln/>
        </p:spPr>
        <p:txBody>
          <a:bodyPr wrap="square" lIns="635" tIns="635" rIns="635" bIns="635" rtlCol="0" anchor="ctr">
            <a:normAutofit lnSpcReduction="10000"/>
          </a:bodyPr>
          <a:lstStyle/>
          <a:p>
            <a:pPr marL="0" indent="0" algn="l">
              <a:buNone/>
            </a:pPr>
            <a:r>
              <a:rPr lang="en-US" sz="1000" b="1" dirty="0">
                <a:solidFill>
                  <a:srgbClr val="263238"/>
                </a:solidFill>
                <a:latin typeface="Aptos" pitchFamily="34" charset="0"/>
                <a:ea typeface="Aptos" pitchFamily="34" charset="-122"/>
                <a:cs typeface="Aptos" pitchFamily="34" charset="-120"/>
              </a:rPr>
              <a:t>Women’s voices shape our service</a:t>
            </a:r>
            <a:endParaRPr lang="en-US" sz="1000" dirty="0"/>
          </a:p>
        </p:txBody>
      </p:sp>
      <p:sp>
        <p:nvSpPr>
          <p:cNvPr id="72" name="Text 70"/>
          <p:cNvSpPr/>
          <p:nvPr/>
        </p:nvSpPr>
        <p:spPr>
          <a:xfrm>
            <a:off x="8183880" y="3703320"/>
            <a:ext cx="3456432" cy="502920"/>
          </a:xfrm>
          <a:prstGeom prst="rect">
            <a:avLst/>
          </a:prstGeom>
          <a:noFill/>
          <a:ln/>
        </p:spPr>
        <p:txBody>
          <a:bodyPr wrap="square" lIns="635" tIns="635" rIns="635" bIns="635" rtlCol="0" anchor="ctr">
            <a:normAutofit fontScale="92500" lnSpcReduction="10000"/>
          </a:bodyPr>
          <a:lstStyle/>
          <a:p>
            <a:pPr marL="0" indent="0" algn="l">
              <a:buNone/>
            </a:pPr>
            <a:r>
              <a:rPr lang="en-US" sz="1000" dirty="0">
                <a:latin typeface="Aptos" pitchFamily="34" charset="0"/>
                <a:ea typeface="Aptos" pitchFamily="34" charset="-122"/>
                <a:cs typeface="Aptos" pitchFamily="34" charset="-120"/>
              </a:rPr>
              <a:t>Women have told and shown us what services help them feel supported in managing their weight during pregnancy which means we can develop an offer that meets their needs and reaches those that most need it.</a:t>
            </a:r>
            <a:endParaRPr lang="en-US" sz="1000" dirty="0"/>
          </a:p>
        </p:txBody>
      </p:sp>
      <p:sp>
        <p:nvSpPr>
          <p:cNvPr id="74" name="Shape 72"/>
          <p:cNvSpPr/>
          <p:nvPr/>
        </p:nvSpPr>
        <p:spPr>
          <a:xfrm>
            <a:off x="411480" y="4590288"/>
            <a:ext cx="3703320" cy="310896"/>
          </a:xfrm>
          <a:prstGeom prst="roundRect">
            <a:avLst>
              <a:gd name="adj" fmla="val 23529"/>
            </a:avLst>
          </a:prstGeom>
          <a:solidFill>
            <a:srgbClr val="2474A6"/>
          </a:solidFill>
          <a:ln w="9525">
            <a:solidFill>
              <a:srgbClr val="2474A6"/>
            </a:solidFill>
            <a:prstDash val="solid"/>
          </a:ln>
        </p:spPr>
        <p:txBody>
          <a:bodyPr/>
          <a:lstStyle/>
          <a:p>
            <a:endParaRPr lang="en-GB"/>
          </a:p>
        </p:txBody>
      </p:sp>
      <p:sp>
        <p:nvSpPr>
          <p:cNvPr id="75" name="Text 73"/>
          <p:cNvSpPr/>
          <p:nvPr/>
        </p:nvSpPr>
        <p:spPr>
          <a:xfrm>
            <a:off x="521208" y="4636008"/>
            <a:ext cx="3483864" cy="164592"/>
          </a:xfrm>
          <a:prstGeom prst="rect">
            <a:avLst/>
          </a:prstGeom>
          <a:noFill/>
          <a:ln/>
        </p:spPr>
        <p:txBody>
          <a:bodyPr wrap="square" lIns="635" tIns="635" rIns="635" bIns="635" rtlCol="0" anchor="ctr">
            <a:normAutofit/>
          </a:bodyPr>
          <a:lstStyle/>
          <a:p>
            <a:r>
              <a:rPr lang="en-US" sz="1000" b="1" dirty="0">
                <a:solidFill>
                  <a:srgbClr val="FFFFFF"/>
                </a:solidFill>
                <a:latin typeface="Aptos" pitchFamily="34" charset="0"/>
                <a:ea typeface="Aptos" pitchFamily="34" charset="-122"/>
                <a:cs typeface="Aptos" pitchFamily="34" charset="-120"/>
              </a:rPr>
              <a:t>Next steps for Workstream</a:t>
            </a:r>
            <a:endParaRPr lang="en-US" sz="1000" dirty="0"/>
          </a:p>
        </p:txBody>
      </p:sp>
      <p:sp>
        <p:nvSpPr>
          <p:cNvPr id="77" name="Shape 75"/>
          <p:cNvSpPr/>
          <p:nvPr/>
        </p:nvSpPr>
        <p:spPr>
          <a:xfrm>
            <a:off x="411480" y="4974336"/>
            <a:ext cx="3703320" cy="1280160"/>
          </a:xfrm>
          <a:prstGeom prst="roundRect">
            <a:avLst>
              <a:gd name="adj" fmla="val 8571"/>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78" name="Text 76"/>
          <p:cNvSpPr/>
          <p:nvPr/>
        </p:nvSpPr>
        <p:spPr>
          <a:xfrm>
            <a:off x="557784" y="5120640"/>
            <a:ext cx="3429000" cy="932688"/>
          </a:xfrm>
          <a:prstGeom prst="rect">
            <a:avLst/>
          </a:prstGeom>
          <a:noFill/>
          <a:ln/>
        </p:spPr>
        <p:txBody>
          <a:bodyPr wrap="square" lIns="635" tIns="635" rIns="635" bIns="635" rtlCol="0" anchor="t">
            <a:normAutofit/>
          </a:bodyPr>
          <a:lstStyle/>
          <a:p>
            <a:pPr marL="0" indent="0">
              <a:buNone/>
            </a:pP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Patient “sounding board” on maternity triage to be </a:t>
            </a:r>
            <a:r>
              <a:rPr lang="en-US" sz="1000">
                <a:solidFill>
                  <a:srgbClr val="263238"/>
                </a:solidFill>
                <a:latin typeface="Aptos" pitchFamily="34" charset="0"/>
                <a:ea typeface="Aptos" pitchFamily="34" charset="-122"/>
                <a:cs typeface="Aptos" pitchFamily="34" charset="-120"/>
              </a:rPr>
              <a:t>held October 2026.</a:t>
            </a:r>
            <a:r>
              <a:rPr lang="en-US" sz="1000" dirty="0">
                <a:solidFill>
                  <a:srgbClr val="263238"/>
                </a:solidFill>
                <a:latin typeface="Aptos" pitchFamily="34" charset="0"/>
                <a:ea typeface="Aptos" pitchFamily="34" charset="-122"/>
                <a:cs typeface="Aptos" pitchFamily="34" charset="-120"/>
              </a:rPr>
              <a:t>
</a:t>
            </a: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Inaugural meeting of the Learning Group 22 September 2026.
</a:t>
            </a:r>
            <a:endParaRPr lang="en-US" sz="1000" dirty="0"/>
          </a:p>
        </p:txBody>
      </p:sp>
      <p:sp>
        <p:nvSpPr>
          <p:cNvPr id="79" name="Shape 77"/>
          <p:cNvSpPr/>
          <p:nvPr/>
        </p:nvSpPr>
        <p:spPr>
          <a:xfrm>
            <a:off x="4370832" y="4590288"/>
            <a:ext cx="3703320" cy="310896"/>
          </a:xfrm>
          <a:prstGeom prst="roundRect">
            <a:avLst>
              <a:gd name="adj" fmla="val 23529"/>
            </a:avLst>
          </a:prstGeom>
          <a:solidFill>
            <a:srgbClr val="D65F5F"/>
          </a:solidFill>
          <a:ln w="9525">
            <a:solidFill>
              <a:srgbClr val="D65F5F"/>
            </a:solidFill>
            <a:prstDash val="solid"/>
          </a:ln>
        </p:spPr>
        <p:txBody>
          <a:bodyPr/>
          <a:lstStyle/>
          <a:p>
            <a:endParaRPr lang="en-GB"/>
          </a:p>
        </p:txBody>
      </p:sp>
      <p:sp>
        <p:nvSpPr>
          <p:cNvPr id="80" name="Text 78"/>
          <p:cNvSpPr/>
          <p:nvPr/>
        </p:nvSpPr>
        <p:spPr>
          <a:xfrm>
            <a:off x="4480560" y="4636008"/>
            <a:ext cx="3483864"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Risks</a:t>
            </a:r>
            <a:endParaRPr lang="en-US" sz="1000" dirty="0"/>
          </a:p>
        </p:txBody>
      </p:sp>
      <p:sp>
        <p:nvSpPr>
          <p:cNvPr id="82" name="Shape 80"/>
          <p:cNvSpPr/>
          <p:nvPr/>
        </p:nvSpPr>
        <p:spPr>
          <a:xfrm>
            <a:off x="4370832" y="4974336"/>
            <a:ext cx="3703320" cy="1280160"/>
          </a:xfrm>
          <a:prstGeom prst="roundRect">
            <a:avLst>
              <a:gd name="adj" fmla="val 8571"/>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83" name="Text 81"/>
          <p:cNvSpPr/>
          <p:nvPr/>
        </p:nvSpPr>
        <p:spPr>
          <a:xfrm>
            <a:off x="4517136" y="5120640"/>
            <a:ext cx="3429000" cy="932688"/>
          </a:xfrm>
          <a:prstGeom prst="rect">
            <a:avLst/>
          </a:prstGeom>
          <a:noFill/>
          <a:ln/>
        </p:spPr>
        <p:txBody>
          <a:bodyPr wrap="square" lIns="635" tIns="635" rIns="635" bIns="635" rtlCol="0" anchor="t">
            <a:normAutofit/>
          </a:bodyPr>
          <a:lstStyle/>
          <a:p>
            <a:pPr marL="0" indent="0">
              <a:buNone/>
            </a:pP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Strategy actions will be delivered over the long-term due to resourcing constraints which could lead to a delay in hearing from patients, particularly those that experience barriers to accessing health care.
</a:t>
            </a: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Limited funding for weight management service offer on a one-year basis</a:t>
            </a:r>
            <a:endParaRPr lang="en-US" sz="1000" dirty="0"/>
          </a:p>
        </p:txBody>
      </p:sp>
      <p:sp>
        <p:nvSpPr>
          <p:cNvPr id="84" name="Shape 82"/>
          <p:cNvSpPr/>
          <p:nvPr/>
        </p:nvSpPr>
        <p:spPr>
          <a:xfrm>
            <a:off x="8321040" y="4590288"/>
            <a:ext cx="3456432" cy="310896"/>
          </a:xfrm>
          <a:prstGeom prst="roundRect">
            <a:avLst>
              <a:gd name="adj" fmla="val 23529"/>
            </a:avLst>
          </a:prstGeom>
          <a:solidFill>
            <a:srgbClr val="F4B183"/>
          </a:solidFill>
          <a:ln w="9525">
            <a:solidFill>
              <a:srgbClr val="F4B183"/>
            </a:solidFill>
            <a:prstDash val="solid"/>
          </a:ln>
        </p:spPr>
        <p:txBody>
          <a:bodyPr/>
          <a:lstStyle/>
          <a:p>
            <a:endParaRPr lang="en-GB"/>
          </a:p>
        </p:txBody>
      </p:sp>
      <p:sp>
        <p:nvSpPr>
          <p:cNvPr id="85" name="Text 83"/>
          <p:cNvSpPr/>
          <p:nvPr/>
        </p:nvSpPr>
        <p:spPr>
          <a:xfrm>
            <a:off x="8430768" y="4636008"/>
            <a:ext cx="3236976"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Opportunities</a:t>
            </a:r>
            <a:endParaRPr lang="en-US" sz="1000" dirty="0"/>
          </a:p>
        </p:txBody>
      </p:sp>
      <p:sp>
        <p:nvSpPr>
          <p:cNvPr id="87" name="Shape 85"/>
          <p:cNvSpPr/>
          <p:nvPr/>
        </p:nvSpPr>
        <p:spPr>
          <a:xfrm>
            <a:off x="8321040" y="4974336"/>
            <a:ext cx="3456432" cy="1280160"/>
          </a:xfrm>
          <a:prstGeom prst="roundRect">
            <a:avLst>
              <a:gd name="adj" fmla="val 8571"/>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88" name="Text 86"/>
          <p:cNvSpPr/>
          <p:nvPr/>
        </p:nvSpPr>
        <p:spPr>
          <a:xfrm>
            <a:off x="8467344" y="5120640"/>
            <a:ext cx="3154680" cy="932688"/>
          </a:xfrm>
          <a:prstGeom prst="rect">
            <a:avLst/>
          </a:prstGeom>
          <a:noFill/>
          <a:ln/>
        </p:spPr>
        <p:txBody>
          <a:bodyPr wrap="square" lIns="635" tIns="635" rIns="635" bIns="635" rtlCol="0" anchor="t">
            <a:normAutofit/>
          </a:bodyPr>
          <a:lstStyle/>
          <a:p>
            <a:pPr marL="0" indent="0">
              <a:buNone/>
            </a:pP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Opportunity to work with third-sector partners to enhance our offer and draw in local expertise to ensure our population is heard. 
</a:t>
            </a: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System-wide learning beyond Perinatal Services.
</a:t>
            </a:r>
            <a:endParaRPr lang="en-US" sz="1000" dirty="0"/>
          </a:p>
        </p:txBody>
      </p:sp>
      <p:sp>
        <p:nvSpPr>
          <p:cNvPr id="89" name="Shape 87"/>
          <p:cNvSpPr/>
          <p:nvPr/>
        </p:nvSpPr>
        <p:spPr>
          <a:xfrm>
            <a:off x="0" y="6629400"/>
            <a:ext cx="12191695" cy="228600"/>
          </a:xfrm>
          <a:prstGeom prst="rect">
            <a:avLst/>
          </a:prstGeom>
          <a:solidFill>
            <a:srgbClr val="F7FAFC"/>
          </a:solidFill>
          <a:ln w="12700">
            <a:solidFill>
              <a:srgbClr val="F7FAFC"/>
            </a:solidFill>
            <a:prstDash val="solid"/>
          </a:ln>
        </p:spPr>
        <p:txBody>
          <a:bodyPr/>
          <a:lstStyle/>
          <a:p>
            <a:endParaRPr lang="en-GB"/>
          </a:p>
        </p:txBody>
      </p:sp>
      <p:sp>
        <p:nvSpPr>
          <p:cNvPr id="44" name="Text 63">
            <a:extLst>
              <a:ext uri="{FF2B5EF4-FFF2-40B4-BE49-F238E27FC236}">
                <a16:creationId xmlns:a16="http://schemas.microsoft.com/office/drawing/2014/main" id="{1544020B-686E-98C0-A531-B1A1C36F5F1D}"/>
              </a:ext>
            </a:extLst>
          </p:cNvPr>
          <p:cNvSpPr/>
          <p:nvPr/>
        </p:nvSpPr>
        <p:spPr>
          <a:xfrm>
            <a:off x="8183880" y="2020824"/>
            <a:ext cx="3456432" cy="146304"/>
          </a:xfrm>
          <a:prstGeom prst="rect">
            <a:avLst/>
          </a:prstGeom>
          <a:noFill/>
          <a:ln/>
        </p:spPr>
        <p:txBody>
          <a:bodyPr wrap="square" lIns="635" tIns="635" rIns="635" bIns="635" rtlCol="0" anchor="ctr">
            <a:normAutofit lnSpcReduction="10000"/>
          </a:bodyPr>
          <a:lstStyle/>
          <a:p>
            <a:pPr marL="0" indent="0" algn="l">
              <a:buNone/>
            </a:pPr>
            <a:r>
              <a:rPr lang="en-US" sz="1000" b="1" dirty="0">
                <a:solidFill>
                  <a:srgbClr val="263238"/>
                </a:solidFill>
                <a:latin typeface="Aptos" pitchFamily="34" charset="0"/>
                <a:ea typeface="Aptos" pitchFamily="34" charset="-122"/>
                <a:cs typeface="Aptos" pitchFamily="34" charset="-120"/>
              </a:rPr>
              <a:t>Women and families are heard</a:t>
            </a:r>
            <a:endParaRPr lang="en-US" sz="1000" dirty="0"/>
          </a:p>
        </p:txBody>
      </p:sp>
      <p:sp>
        <p:nvSpPr>
          <p:cNvPr id="92" name="Text 20">
            <a:extLst>
              <a:ext uri="{FF2B5EF4-FFF2-40B4-BE49-F238E27FC236}">
                <a16:creationId xmlns:a16="http://schemas.microsoft.com/office/drawing/2014/main" id="{65E9C00F-E74A-E51F-05A4-1FE7E8D1DBE1}"/>
              </a:ext>
            </a:extLst>
          </p:cNvPr>
          <p:cNvSpPr/>
          <p:nvPr/>
        </p:nvSpPr>
        <p:spPr>
          <a:xfrm>
            <a:off x="832104" y="3557016"/>
            <a:ext cx="2395728" cy="146304"/>
          </a:xfrm>
          <a:prstGeom prst="rect">
            <a:avLst/>
          </a:prstGeom>
          <a:noFill/>
          <a:ln/>
        </p:spPr>
        <p:txBody>
          <a:bodyPr wrap="square" lIns="635" tIns="635" rIns="635" bIns="635" rtlCol="0" anchor="ctr">
            <a:normAutofit lnSpcReduction="10000"/>
          </a:bodyPr>
          <a:lstStyle/>
          <a:p>
            <a:pPr marL="0" indent="0" algn="l">
              <a:buNone/>
            </a:pPr>
            <a:r>
              <a:rPr lang="en-US" sz="1000" b="1" dirty="0">
                <a:solidFill>
                  <a:srgbClr val="263238"/>
                </a:solidFill>
                <a:latin typeface="Aptos" pitchFamily="34" charset="0"/>
              </a:rPr>
              <a:t>Addressing health inequalities</a:t>
            </a:r>
            <a:endParaRPr lang="en-US" sz="1000" dirty="0"/>
          </a:p>
        </p:txBody>
      </p:sp>
      <p:sp>
        <p:nvSpPr>
          <p:cNvPr id="33" name="Text 3">
            <a:extLst>
              <a:ext uri="{FF2B5EF4-FFF2-40B4-BE49-F238E27FC236}">
                <a16:creationId xmlns:a16="http://schemas.microsoft.com/office/drawing/2014/main" id="{9319D6EC-E3A0-236C-E367-8F06CBE76F5C}"/>
              </a:ext>
            </a:extLst>
          </p:cNvPr>
          <p:cNvSpPr/>
          <p:nvPr/>
        </p:nvSpPr>
        <p:spPr>
          <a:xfrm>
            <a:off x="9258300" y="6455664"/>
            <a:ext cx="2606040" cy="201168"/>
          </a:xfrm>
          <a:prstGeom prst="rect">
            <a:avLst/>
          </a:prstGeom>
          <a:noFill/>
          <a:ln/>
        </p:spPr>
        <p:txBody>
          <a:bodyPr wrap="square" lIns="635" tIns="635" rIns="635" bIns="635" rtlCol="0" anchor="ctr">
            <a:normAutofit/>
          </a:bodyPr>
          <a:lstStyle/>
          <a:p>
            <a:pPr marL="0" indent="0" algn="r">
              <a:buNone/>
            </a:pPr>
            <a:r>
              <a:rPr lang="en-US" sz="750" dirty="0">
                <a:solidFill>
                  <a:srgbClr val="0070C0"/>
                </a:solidFill>
                <a:latin typeface="Aptos" pitchFamily="34" charset="0"/>
              </a:rPr>
              <a:t>*Data for July 2026 </a:t>
            </a:r>
            <a:endParaRPr lang="en-US" sz="750" dirty="0">
              <a:solidFill>
                <a:srgbClr val="0070C0"/>
              </a:solidFill>
            </a:endParaRPr>
          </a:p>
        </p:txBody>
      </p:sp>
      <p:pic>
        <p:nvPicPr>
          <p:cNvPr id="38" name="Picture 37">
            <a:extLst>
              <a:ext uri="{FF2B5EF4-FFF2-40B4-BE49-F238E27FC236}">
                <a16:creationId xmlns:a16="http://schemas.microsoft.com/office/drawing/2014/main" id="{76D03A14-E679-8D3F-348B-4D3048008C4D}"/>
              </a:ext>
            </a:extLst>
          </p:cNvPr>
          <p:cNvPicPr>
            <a:picLocks noChangeAspect="1"/>
          </p:cNvPicPr>
          <p:nvPr/>
        </p:nvPicPr>
        <p:blipFill>
          <a:blip r:embed="rId3"/>
          <a:stretch>
            <a:fillRect/>
          </a:stretch>
        </p:blipFill>
        <p:spPr>
          <a:xfrm>
            <a:off x="10520705" y="109771"/>
            <a:ext cx="1568051" cy="426101"/>
          </a:xfrm>
          <a:prstGeom prst="rect">
            <a:avLst/>
          </a:prstGeom>
        </p:spPr>
      </p:pic>
      <p:sp>
        <p:nvSpPr>
          <p:cNvPr id="12" name="Text 88">
            <a:extLst>
              <a:ext uri="{FF2B5EF4-FFF2-40B4-BE49-F238E27FC236}">
                <a16:creationId xmlns:a16="http://schemas.microsoft.com/office/drawing/2014/main" id="{FA391DCE-0D66-B8C1-A340-35D9EAFD7989}"/>
              </a:ext>
            </a:extLst>
          </p:cNvPr>
          <p:cNvSpPr/>
          <p:nvPr/>
        </p:nvSpPr>
        <p:spPr>
          <a:xfrm>
            <a:off x="554736" y="6704162"/>
            <a:ext cx="9601200" cy="109728"/>
          </a:xfrm>
          <a:prstGeom prst="rect">
            <a:avLst/>
          </a:prstGeom>
          <a:noFill/>
          <a:ln/>
        </p:spPr>
        <p:txBody>
          <a:bodyPr wrap="square" lIns="635" tIns="635" rIns="635" bIns="635" rtlCol="0" anchor="ctr">
            <a:normAutofit/>
          </a:bodyPr>
          <a:lstStyle/>
          <a:p>
            <a:pPr marL="0" indent="0" algn="l">
              <a:buNone/>
            </a:pPr>
            <a:r>
              <a:rPr lang="en-US" sz="650" dirty="0">
                <a:solidFill>
                  <a:srgbClr val="768692"/>
                </a:solidFill>
                <a:latin typeface="Aptos" pitchFamily="34" charset="0"/>
                <a:ea typeface="Aptos" pitchFamily="34" charset="-122"/>
                <a:cs typeface="Aptos" pitchFamily="34" charset="-120"/>
              </a:rPr>
              <a:t>Perinatal Improvement Plan | Workstream update</a:t>
            </a:r>
            <a:endParaRPr lang="en-US" sz="650" dirty="0"/>
          </a:p>
        </p:txBody>
      </p:sp>
      <p:sp>
        <p:nvSpPr>
          <p:cNvPr id="93" name="Overall Status Divider"/>
          <p:cNvSpPr/>
          <p:nvPr/>
        </p:nvSpPr>
        <p:spPr>
          <a:xfrm>
            <a:off x="6903720" y="91440"/>
            <a:ext cx="10972" cy="3657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4" name="Overall Status Label"/>
          <p:cNvSpPr txBox="1"/>
          <p:nvPr/>
        </p:nvSpPr>
        <p:spPr>
          <a:xfrm>
            <a:off x="7031736" y="68022"/>
            <a:ext cx="2226564" cy="115416"/>
          </a:xfrm>
          <a:prstGeom prst="rect">
            <a:avLst/>
          </a:prstGeom>
          <a:noFill/>
        </p:spPr>
        <p:txBody>
          <a:bodyPr wrap="square" lIns="0" tIns="0" rIns="0" bIns="0" anchor="ctr">
            <a:spAutoFit/>
          </a:bodyPr>
          <a:lstStyle/>
          <a:p>
            <a:pPr algn="l"/>
            <a:r>
              <a:rPr sz="750" b="1">
                <a:solidFill>
                  <a:srgbClr val="FFFFFF"/>
                </a:solidFill>
                <a:latin typeface="Aptos"/>
              </a:rPr>
              <a:t>OVERALL STATUS</a:t>
            </a:r>
          </a:p>
        </p:txBody>
      </p:sp>
      <p:sp>
        <p:nvSpPr>
          <p:cNvPr id="95" name="Overall Status Value"/>
          <p:cNvSpPr txBox="1"/>
          <p:nvPr/>
        </p:nvSpPr>
        <p:spPr>
          <a:xfrm>
            <a:off x="7178040" y="172520"/>
            <a:ext cx="3405654" cy="461665"/>
          </a:xfrm>
          <a:prstGeom prst="rect">
            <a:avLst/>
          </a:prstGeom>
          <a:noFill/>
        </p:spPr>
        <p:txBody>
          <a:bodyPr wrap="square" lIns="0" tIns="0" rIns="0" bIns="0" anchor="ctr">
            <a:spAutoFit/>
          </a:bodyPr>
          <a:lstStyle/>
          <a:p>
            <a:pPr algn="l"/>
            <a:r>
              <a:rPr lang="en-GB" sz="1000" b="1" dirty="0">
                <a:solidFill>
                  <a:srgbClr val="FFFFFF"/>
                </a:solidFill>
                <a:latin typeface="Aptos"/>
              </a:rPr>
              <a:t>AMBER — engagement structures and activity are established, but outcome measures, representative reach and systematic learning are not yet fully embedded.</a:t>
            </a:r>
            <a:endParaRPr sz="1000" b="1" dirty="0">
              <a:solidFill>
                <a:srgbClr val="FFFFFF"/>
              </a:solidFill>
              <a:latin typeface="Aptos"/>
            </a:endParaRPr>
          </a:p>
        </p:txBody>
      </p:sp>
      <p:sp>
        <p:nvSpPr>
          <p:cNvPr id="96" name="Overall Status Amber Dot"/>
          <p:cNvSpPr/>
          <p:nvPr/>
        </p:nvSpPr>
        <p:spPr>
          <a:xfrm>
            <a:off x="7031736" y="260603"/>
            <a:ext cx="86868" cy="86868"/>
          </a:xfrm>
          <a:prstGeom prst="ellipse">
            <a:avLst/>
          </a:prstGeom>
          <a:solidFill>
            <a:srgbClr val="F4B1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7FA"/>
        </a:solidFill>
        <a:effectLst/>
      </p:bgPr>
    </p:bg>
    <p:spTree>
      <p:nvGrpSpPr>
        <p:cNvPr id="1" name=""/>
        <p:cNvGrpSpPr/>
        <p:nvPr/>
      </p:nvGrpSpPr>
      <p:grpSpPr>
        <a:xfrm>
          <a:off x="0" y="0"/>
          <a:ext cx="1" cy="1"/>
          <a:chOff x="0" y="0"/>
          <a:chExt cx="1" cy="1"/>
        </a:xfrm>
      </p:grpSpPr>
      <p:sp>
        <p:nvSpPr>
          <p:cNvPr id="2" name="Shape 0"/>
          <p:cNvSpPr/>
          <p:nvPr/>
        </p:nvSpPr>
        <p:spPr>
          <a:xfrm>
            <a:off x="0" y="0"/>
            <a:ext cx="12191695" cy="658368"/>
          </a:xfrm>
          <a:prstGeom prst="rect">
            <a:avLst/>
          </a:prstGeom>
          <a:solidFill>
            <a:srgbClr val="17324D"/>
          </a:solidFill>
          <a:ln w="12700">
            <a:solidFill>
              <a:srgbClr val="17324D"/>
            </a:solidFill>
            <a:prstDash val="solid"/>
          </a:ln>
        </p:spPr>
        <p:txBody>
          <a:bodyPr/>
          <a:lstStyle/>
          <a:p>
            <a:endParaRPr lang="en-GB"/>
          </a:p>
        </p:txBody>
      </p:sp>
      <p:sp>
        <p:nvSpPr>
          <p:cNvPr id="3" name="Shape 1"/>
          <p:cNvSpPr/>
          <p:nvPr/>
        </p:nvSpPr>
        <p:spPr>
          <a:xfrm>
            <a:off x="0" y="658368"/>
            <a:ext cx="12191695" cy="73152"/>
          </a:xfrm>
          <a:prstGeom prst="rect">
            <a:avLst/>
          </a:prstGeom>
          <a:solidFill>
            <a:srgbClr val="2474A6"/>
          </a:solidFill>
          <a:ln w="12700">
            <a:solidFill>
              <a:srgbClr val="2474A6"/>
            </a:solidFill>
            <a:prstDash val="solid"/>
          </a:ln>
        </p:spPr>
        <p:txBody>
          <a:bodyPr/>
          <a:lstStyle/>
          <a:p>
            <a:endParaRPr lang="en-GB"/>
          </a:p>
        </p:txBody>
      </p:sp>
      <p:sp>
        <p:nvSpPr>
          <p:cNvPr id="4" name="Text 2"/>
          <p:cNvSpPr/>
          <p:nvPr/>
        </p:nvSpPr>
        <p:spPr>
          <a:xfrm>
            <a:off x="411480" y="137160"/>
            <a:ext cx="6400800" cy="347472"/>
          </a:xfrm>
          <a:prstGeom prst="rect">
            <a:avLst/>
          </a:prstGeom>
          <a:noFill/>
          <a:ln/>
        </p:spPr>
        <p:txBody>
          <a:bodyPr wrap="square" lIns="635" tIns="635" rIns="635" bIns="635" rtlCol="0" anchor="ctr">
            <a:normAutofit/>
          </a:bodyPr>
          <a:lstStyle/>
          <a:p>
            <a:pPr marL="0" indent="0" algn="l">
              <a:buNone/>
            </a:pPr>
            <a:r>
              <a:rPr lang="en-US" sz="1800" b="1">
                <a:solidFill>
                  <a:srgbClr val="FFFFFF"/>
                </a:solidFill>
                <a:latin typeface="Aptos Display" pitchFamily="34" charset="0"/>
                <a:ea typeface="Aptos Display" pitchFamily="34" charset="-122"/>
                <a:cs typeface="Aptos Display" pitchFamily="34" charset="-120"/>
              </a:rPr>
              <a:t>Workstream 3: Workforce, Leadership, Education and Training</a:t>
            </a:r>
            <a:endParaRPr lang="en-US" sz="2000" dirty="0"/>
          </a:p>
        </p:txBody>
      </p:sp>
      <p:sp>
        <p:nvSpPr>
          <p:cNvPr id="6" name="Shape 4"/>
          <p:cNvSpPr/>
          <p:nvPr/>
        </p:nvSpPr>
        <p:spPr>
          <a:xfrm>
            <a:off x="411480" y="868680"/>
            <a:ext cx="11365992" cy="530352"/>
          </a:xfrm>
          <a:prstGeom prst="roundRect">
            <a:avLst>
              <a:gd name="adj" fmla="val 24138"/>
            </a:avLst>
          </a:prstGeom>
          <a:solidFill>
            <a:srgbClr val="FFFFFF"/>
          </a:solidFill>
          <a:ln w="9525">
            <a:solidFill>
              <a:srgbClr val="CBD8E2"/>
            </a:solidFill>
            <a:prstDash val="solid"/>
          </a:ln>
          <a:effectLst>
            <a:outerShdw blurRad="12700" dist="50800" dir="2700000" algn="bl" rotWithShape="0">
              <a:srgbClr val="9AA8B2">
                <a:alpha val="13000"/>
              </a:srgbClr>
            </a:outerShdw>
          </a:effectLst>
        </p:spPr>
        <p:txBody>
          <a:bodyPr/>
          <a:lstStyle/>
          <a:p>
            <a:endParaRPr lang="en-GB"/>
          </a:p>
        </p:txBody>
      </p:sp>
      <p:sp>
        <p:nvSpPr>
          <p:cNvPr id="7" name="Shape 5"/>
          <p:cNvSpPr/>
          <p:nvPr/>
        </p:nvSpPr>
        <p:spPr>
          <a:xfrm>
            <a:off x="411480" y="868680"/>
            <a:ext cx="109728" cy="530352"/>
          </a:xfrm>
          <a:prstGeom prst="rect">
            <a:avLst/>
          </a:prstGeom>
          <a:solidFill>
            <a:srgbClr val="2474A6"/>
          </a:solidFill>
          <a:ln w="12700">
            <a:solidFill>
              <a:srgbClr val="2474A6"/>
            </a:solidFill>
            <a:prstDash val="solid"/>
          </a:ln>
        </p:spPr>
        <p:txBody>
          <a:bodyPr/>
          <a:lstStyle/>
          <a:p>
            <a:endParaRPr lang="en-GB"/>
          </a:p>
        </p:txBody>
      </p:sp>
      <p:sp>
        <p:nvSpPr>
          <p:cNvPr id="8" name="Text 6"/>
          <p:cNvSpPr/>
          <p:nvPr/>
        </p:nvSpPr>
        <p:spPr>
          <a:xfrm>
            <a:off x="603504" y="932688"/>
            <a:ext cx="2423160" cy="164592"/>
          </a:xfrm>
          <a:prstGeom prst="rect">
            <a:avLst/>
          </a:prstGeom>
          <a:noFill/>
          <a:ln/>
        </p:spPr>
        <p:txBody>
          <a:bodyPr wrap="square" lIns="635" tIns="635" rIns="635" bIns="635" rtlCol="0" anchor="ctr">
            <a:normAutofit/>
          </a:bodyPr>
          <a:lstStyle/>
          <a:p>
            <a:pPr marL="0" indent="0" algn="l">
              <a:buNone/>
            </a:pPr>
            <a:r>
              <a:rPr lang="en-US" sz="1000" b="1" dirty="0">
                <a:solidFill>
                  <a:srgbClr val="2474A6"/>
                </a:solidFill>
                <a:latin typeface="Aptos" pitchFamily="34" charset="0"/>
                <a:ea typeface="Aptos" pitchFamily="34" charset="-122"/>
                <a:cs typeface="Aptos" pitchFamily="34" charset="-120"/>
              </a:rPr>
              <a:t>What this workstream encompasses</a:t>
            </a:r>
            <a:endParaRPr lang="en-US" sz="1000" dirty="0"/>
          </a:p>
        </p:txBody>
      </p:sp>
      <p:sp>
        <p:nvSpPr>
          <p:cNvPr id="9" name="Text 7"/>
          <p:cNvSpPr/>
          <p:nvPr/>
        </p:nvSpPr>
        <p:spPr>
          <a:xfrm>
            <a:off x="603504" y="1115568"/>
            <a:ext cx="10881360" cy="256032"/>
          </a:xfrm>
          <a:prstGeom prst="rect">
            <a:avLst/>
          </a:prstGeom>
          <a:noFill/>
          <a:ln/>
        </p:spPr>
        <p:txBody>
          <a:bodyPr wrap="square" lIns="635" tIns="635" rIns="635" bIns="635" rtlCol="0" anchor="ctr">
            <a:normAutofit fontScale="92500" lnSpcReduction="10000"/>
          </a:bodyPr>
          <a:lstStyle/>
          <a:p>
            <a:pPr marL="0" indent="0" algn="l">
              <a:buNone/>
            </a:pPr>
            <a:r>
              <a:rPr lang="en-GB" sz="1000" dirty="0">
                <a:solidFill>
                  <a:srgbClr val="263238"/>
                </a:solidFill>
                <a:latin typeface="Aptos" pitchFamily="34" charset="0"/>
                <a:ea typeface="Aptos" pitchFamily="34" charset="-122"/>
                <a:cs typeface="Aptos" pitchFamily="34" charset="-120"/>
              </a:rPr>
              <a:t>Leadership &amp; Culture - Compassionate leadership/culture / behaviours; Cultural awareness for minority groups; Trauma informed care; Staff Retention, Wellbeing; Education and Training; Staff survey 2025 key themes; Perinatal Assessment key themes</a:t>
            </a:r>
            <a:r>
              <a:rPr lang="en-GB" sz="810" dirty="0">
                <a:solidFill>
                  <a:srgbClr val="263238"/>
                </a:solidFill>
                <a:latin typeface="Aptos" pitchFamily="34" charset="0"/>
                <a:ea typeface="Aptos" pitchFamily="34" charset="-122"/>
                <a:cs typeface="Aptos" pitchFamily="34" charset="-120"/>
              </a:rPr>
              <a:t> </a:t>
            </a:r>
            <a:endParaRPr lang="en-US" sz="810" dirty="0"/>
          </a:p>
        </p:txBody>
      </p:sp>
      <p:sp>
        <p:nvSpPr>
          <p:cNvPr id="10" name="Shape 8"/>
          <p:cNvSpPr/>
          <p:nvPr/>
        </p:nvSpPr>
        <p:spPr>
          <a:xfrm>
            <a:off x="411480" y="1591056"/>
            <a:ext cx="2926080" cy="310896"/>
          </a:xfrm>
          <a:prstGeom prst="roundRect">
            <a:avLst>
              <a:gd name="adj" fmla="val 23529"/>
            </a:avLst>
          </a:prstGeom>
          <a:solidFill>
            <a:srgbClr val="2474A6"/>
          </a:solidFill>
          <a:ln w="9525">
            <a:solidFill>
              <a:srgbClr val="2474A6"/>
            </a:solidFill>
            <a:prstDash val="solid"/>
          </a:ln>
        </p:spPr>
        <p:txBody>
          <a:bodyPr/>
          <a:lstStyle/>
          <a:p>
            <a:endParaRPr lang="en-GB"/>
          </a:p>
        </p:txBody>
      </p:sp>
      <p:sp>
        <p:nvSpPr>
          <p:cNvPr id="11" name="Text 9"/>
          <p:cNvSpPr/>
          <p:nvPr/>
        </p:nvSpPr>
        <p:spPr>
          <a:xfrm>
            <a:off x="521208" y="1636776"/>
            <a:ext cx="2706624"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Progress actions since last report</a:t>
            </a:r>
            <a:endParaRPr lang="en-US" sz="1000" dirty="0"/>
          </a:p>
        </p:txBody>
      </p:sp>
      <p:sp>
        <p:nvSpPr>
          <p:cNvPr id="13" name="Shape 11"/>
          <p:cNvSpPr/>
          <p:nvPr/>
        </p:nvSpPr>
        <p:spPr>
          <a:xfrm>
            <a:off x="411480" y="2011680"/>
            <a:ext cx="2926080" cy="685800"/>
          </a:xfrm>
          <a:prstGeom prst="roundRect">
            <a:avLst>
              <a:gd name="adj" fmla="val 19355"/>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14" name="Shape 12"/>
          <p:cNvSpPr/>
          <p:nvPr/>
        </p:nvSpPr>
        <p:spPr>
          <a:xfrm>
            <a:off x="512064" y="2199132"/>
            <a:ext cx="237744" cy="237744"/>
          </a:xfrm>
          <a:prstGeom prst="ellipse">
            <a:avLst/>
          </a:prstGeom>
          <a:solidFill>
            <a:srgbClr val="2474A6"/>
          </a:solidFill>
          <a:ln w="12700">
            <a:solidFill>
              <a:srgbClr val="2474A6"/>
            </a:solidFill>
            <a:prstDash val="solid"/>
          </a:ln>
        </p:spPr>
        <p:txBody>
          <a:bodyPr/>
          <a:lstStyle/>
          <a:p>
            <a:endParaRPr lang="en-GB"/>
          </a:p>
        </p:txBody>
      </p:sp>
      <p:sp>
        <p:nvSpPr>
          <p:cNvPr id="15" name="Text 13"/>
          <p:cNvSpPr/>
          <p:nvPr/>
        </p:nvSpPr>
        <p:spPr>
          <a:xfrm>
            <a:off x="512064" y="2235708"/>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1</a:t>
            </a:r>
            <a:endParaRPr lang="en-US" sz="630" dirty="0"/>
          </a:p>
        </p:txBody>
      </p:sp>
      <p:sp>
        <p:nvSpPr>
          <p:cNvPr id="16" name="Text 14"/>
          <p:cNvSpPr/>
          <p:nvPr/>
        </p:nvSpPr>
        <p:spPr>
          <a:xfrm>
            <a:off x="822960" y="2075688"/>
            <a:ext cx="2395728" cy="146304"/>
          </a:xfrm>
          <a:prstGeom prst="rect">
            <a:avLst/>
          </a:prstGeom>
          <a:noFill/>
          <a:ln/>
        </p:spPr>
        <p:txBody>
          <a:bodyPr wrap="square" lIns="635" tIns="635" rIns="635" bIns="635" rtlCol="0" anchor="ctr">
            <a:normAutofit lnSpcReduction="10000"/>
          </a:bodyPr>
          <a:lstStyle/>
          <a:p>
            <a:pPr marL="0" indent="0" algn="l">
              <a:buNone/>
            </a:pPr>
            <a:r>
              <a:rPr lang="en-GB" sz="1000" b="1" dirty="0">
                <a:solidFill>
                  <a:srgbClr val="263238"/>
                </a:solidFill>
                <a:latin typeface="Aptos" pitchFamily="34" charset="0"/>
                <a:ea typeface="Aptos" pitchFamily="34" charset="-122"/>
                <a:cs typeface="Aptos" pitchFamily="34" charset="-120"/>
              </a:rPr>
              <a:t>Trauma-informed perinatal care </a:t>
            </a:r>
          </a:p>
        </p:txBody>
      </p:sp>
      <p:sp>
        <p:nvSpPr>
          <p:cNvPr id="17" name="Text 15"/>
          <p:cNvSpPr/>
          <p:nvPr/>
        </p:nvSpPr>
        <p:spPr>
          <a:xfrm>
            <a:off x="822960" y="2199132"/>
            <a:ext cx="2395728" cy="470916"/>
          </a:xfrm>
          <a:prstGeom prst="rect">
            <a:avLst/>
          </a:prstGeom>
          <a:noFill/>
          <a:ln/>
        </p:spPr>
        <p:txBody>
          <a:bodyPr wrap="square" lIns="635" tIns="635" rIns="635" bIns="635" rtlCol="0" anchor="ctr">
            <a:normAutofit fontScale="85000" lnSpcReduction="20000"/>
          </a:bodyPr>
          <a:lstStyle/>
          <a:p>
            <a:r>
              <a:rPr lang="en-GB" sz="1000" dirty="0">
                <a:solidFill>
                  <a:srgbClr val="263238"/>
                </a:solidFill>
                <a:latin typeface="Aptos" pitchFamily="34" charset="0"/>
                <a:ea typeface="Aptos" pitchFamily="34" charset="-122"/>
                <a:cs typeface="Aptos" pitchFamily="34" charset="-120"/>
              </a:rPr>
              <a:t>Updated business case on development of embedded Maternity and Neonatal Psychology Led Therapeutic Service progressing through Service Group governance.</a:t>
            </a:r>
            <a:endParaRPr lang="en-US" sz="1000" dirty="0"/>
          </a:p>
        </p:txBody>
      </p:sp>
      <p:sp>
        <p:nvSpPr>
          <p:cNvPr id="18" name="Shape 16"/>
          <p:cNvSpPr/>
          <p:nvPr/>
        </p:nvSpPr>
        <p:spPr>
          <a:xfrm>
            <a:off x="3529584" y="2226564"/>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19" name="Shape 17"/>
          <p:cNvSpPr/>
          <p:nvPr/>
        </p:nvSpPr>
        <p:spPr>
          <a:xfrm>
            <a:off x="411480" y="2770632"/>
            <a:ext cx="2926080" cy="685800"/>
          </a:xfrm>
          <a:prstGeom prst="roundRect">
            <a:avLst>
              <a:gd name="adj" fmla="val 19355"/>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20" name="Shape 18"/>
          <p:cNvSpPr/>
          <p:nvPr/>
        </p:nvSpPr>
        <p:spPr>
          <a:xfrm>
            <a:off x="512064" y="2958084"/>
            <a:ext cx="237744" cy="237744"/>
          </a:xfrm>
          <a:prstGeom prst="ellipse">
            <a:avLst/>
          </a:prstGeom>
          <a:solidFill>
            <a:srgbClr val="2474A6"/>
          </a:solidFill>
          <a:ln w="12700">
            <a:solidFill>
              <a:srgbClr val="2474A6"/>
            </a:solidFill>
            <a:prstDash val="solid"/>
          </a:ln>
        </p:spPr>
        <p:txBody>
          <a:bodyPr/>
          <a:lstStyle/>
          <a:p>
            <a:endParaRPr lang="en-GB"/>
          </a:p>
        </p:txBody>
      </p:sp>
      <p:sp>
        <p:nvSpPr>
          <p:cNvPr id="21" name="Text 19"/>
          <p:cNvSpPr/>
          <p:nvPr/>
        </p:nvSpPr>
        <p:spPr>
          <a:xfrm>
            <a:off x="512064" y="2994660"/>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2</a:t>
            </a:r>
            <a:endParaRPr lang="en-US" sz="630" dirty="0"/>
          </a:p>
        </p:txBody>
      </p:sp>
      <p:sp>
        <p:nvSpPr>
          <p:cNvPr id="22" name="Text 20"/>
          <p:cNvSpPr/>
          <p:nvPr/>
        </p:nvSpPr>
        <p:spPr>
          <a:xfrm>
            <a:off x="800100" y="2724912"/>
            <a:ext cx="2606040" cy="310896"/>
          </a:xfrm>
          <a:prstGeom prst="rect">
            <a:avLst/>
          </a:prstGeom>
          <a:noFill/>
          <a:ln/>
        </p:spPr>
        <p:txBody>
          <a:bodyPr wrap="square" lIns="635" tIns="635" rIns="635" bIns="635" rtlCol="0" anchor="ctr">
            <a:normAutofit/>
          </a:bodyPr>
          <a:lstStyle/>
          <a:p>
            <a:pPr marL="0" indent="0" algn="l">
              <a:buNone/>
            </a:pPr>
            <a:r>
              <a:rPr lang="en-GB" sz="900" b="1" dirty="0">
                <a:solidFill>
                  <a:srgbClr val="263238"/>
                </a:solidFill>
                <a:latin typeface="Aptos" pitchFamily="34" charset="0"/>
                <a:ea typeface="Aptos" pitchFamily="34" charset="-122"/>
                <a:cs typeface="Aptos" pitchFamily="34" charset="-120"/>
              </a:rPr>
              <a:t>Education and Training Plan for Perinatal Services</a:t>
            </a:r>
            <a:endParaRPr lang="en-US" sz="900" dirty="0"/>
          </a:p>
        </p:txBody>
      </p:sp>
      <p:sp>
        <p:nvSpPr>
          <p:cNvPr id="23" name="Text 21"/>
          <p:cNvSpPr/>
          <p:nvPr/>
        </p:nvSpPr>
        <p:spPr>
          <a:xfrm>
            <a:off x="813816" y="2923794"/>
            <a:ext cx="2505456" cy="544068"/>
          </a:xfrm>
          <a:prstGeom prst="rect">
            <a:avLst/>
          </a:prstGeom>
          <a:noFill/>
          <a:ln/>
        </p:spPr>
        <p:txBody>
          <a:bodyPr wrap="square" lIns="635" tIns="635" rIns="635" bIns="635" rtlCol="0" anchor="ctr">
            <a:normAutofit fontScale="92500" lnSpcReduction="10000"/>
          </a:bodyPr>
          <a:lstStyle/>
          <a:p>
            <a:pPr marL="0" indent="0" algn="l">
              <a:buNone/>
            </a:pPr>
            <a:r>
              <a:rPr lang="en-GB" sz="1000" dirty="0">
                <a:solidFill>
                  <a:srgbClr val="5F6B73"/>
                </a:solidFill>
                <a:latin typeface="Aptos" pitchFamily="34" charset="0"/>
                <a:ea typeface="Aptos" pitchFamily="34" charset="-122"/>
                <a:cs typeface="Aptos" pitchFamily="34" charset="-120"/>
              </a:rPr>
              <a:t>I</a:t>
            </a:r>
            <a:r>
              <a:rPr lang="en-GB" sz="1000" dirty="0">
                <a:latin typeface="Aptos" pitchFamily="34" charset="0"/>
                <a:ea typeface="Aptos" pitchFamily="34" charset="-122"/>
                <a:cs typeface="Aptos" pitchFamily="34" charset="-120"/>
              </a:rPr>
              <a:t>ncludes 4 pillars of Mandatory &amp; Statutory Training; Essential to Role; Continuing Professional Development; Personal Development Offer. For all staff groups of Perinatal Services.</a:t>
            </a:r>
            <a:endParaRPr lang="en-US" sz="1000" dirty="0"/>
          </a:p>
        </p:txBody>
      </p:sp>
      <p:sp>
        <p:nvSpPr>
          <p:cNvPr id="24" name="Shape 22"/>
          <p:cNvSpPr/>
          <p:nvPr/>
        </p:nvSpPr>
        <p:spPr>
          <a:xfrm>
            <a:off x="3529584" y="2985516"/>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25" name="Shape 23"/>
          <p:cNvSpPr/>
          <p:nvPr/>
        </p:nvSpPr>
        <p:spPr>
          <a:xfrm>
            <a:off x="411480" y="3529584"/>
            <a:ext cx="2926080" cy="685800"/>
          </a:xfrm>
          <a:prstGeom prst="roundRect">
            <a:avLst>
              <a:gd name="adj" fmla="val 19355"/>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26" name="Shape 24"/>
          <p:cNvSpPr/>
          <p:nvPr/>
        </p:nvSpPr>
        <p:spPr>
          <a:xfrm>
            <a:off x="512064" y="3717036"/>
            <a:ext cx="237744" cy="237744"/>
          </a:xfrm>
          <a:prstGeom prst="ellipse">
            <a:avLst/>
          </a:prstGeom>
          <a:solidFill>
            <a:srgbClr val="2474A6"/>
          </a:solidFill>
          <a:ln w="12700">
            <a:solidFill>
              <a:srgbClr val="2474A6"/>
            </a:solidFill>
            <a:prstDash val="solid"/>
          </a:ln>
        </p:spPr>
        <p:txBody>
          <a:bodyPr/>
          <a:lstStyle/>
          <a:p>
            <a:endParaRPr lang="en-GB"/>
          </a:p>
        </p:txBody>
      </p:sp>
      <p:sp>
        <p:nvSpPr>
          <p:cNvPr id="27" name="Text 25"/>
          <p:cNvSpPr/>
          <p:nvPr/>
        </p:nvSpPr>
        <p:spPr>
          <a:xfrm>
            <a:off x="512064" y="3753612"/>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3</a:t>
            </a:r>
            <a:endParaRPr lang="en-US" sz="630" dirty="0"/>
          </a:p>
        </p:txBody>
      </p:sp>
      <p:sp>
        <p:nvSpPr>
          <p:cNvPr id="28" name="Text 26"/>
          <p:cNvSpPr/>
          <p:nvPr/>
        </p:nvSpPr>
        <p:spPr>
          <a:xfrm>
            <a:off x="822960" y="3593592"/>
            <a:ext cx="2395728" cy="146304"/>
          </a:xfrm>
          <a:prstGeom prst="rect">
            <a:avLst/>
          </a:prstGeom>
          <a:noFill/>
          <a:ln/>
        </p:spPr>
        <p:txBody>
          <a:bodyPr wrap="square" lIns="635" tIns="635" rIns="635" bIns="635" rtlCol="0" anchor="ctr">
            <a:normAutofit lnSpcReduction="10000"/>
          </a:bodyPr>
          <a:lstStyle/>
          <a:p>
            <a:pPr marL="0" indent="0" algn="l">
              <a:buNone/>
            </a:pPr>
            <a:r>
              <a:rPr lang="en-US" sz="1000" b="1" dirty="0">
                <a:solidFill>
                  <a:srgbClr val="263238"/>
                </a:solidFill>
                <a:latin typeface="Aptos" pitchFamily="34" charset="0"/>
                <a:ea typeface="Aptos" pitchFamily="34" charset="-122"/>
                <a:cs typeface="Aptos" pitchFamily="34" charset="-120"/>
              </a:rPr>
              <a:t>Rate my Shift pilot</a:t>
            </a:r>
            <a:endParaRPr lang="en-US" sz="1000" dirty="0"/>
          </a:p>
        </p:txBody>
      </p:sp>
      <p:sp>
        <p:nvSpPr>
          <p:cNvPr id="29" name="Text 27"/>
          <p:cNvSpPr/>
          <p:nvPr/>
        </p:nvSpPr>
        <p:spPr>
          <a:xfrm>
            <a:off x="822960" y="3694176"/>
            <a:ext cx="2395728" cy="566928"/>
          </a:xfrm>
          <a:prstGeom prst="rect">
            <a:avLst/>
          </a:prstGeom>
          <a:noFill/>
          <a:ln/>
        </p:spPr>
        <p:txBody>
          <a:bodyPr wrap="square" lIns="635" tIns="635" rIns="635" bIns="635" rtlCol="0" anchor="ctr">
            <a:normAutofit/>
          </a:bodyPr>
          <a:lstStyle/>
          <a:p>
            <a:pPr marL="0" indent="0" algn="l">
              <a:buNone/>
            </a:pPr>
            <a:r>
              <a:rPr lang="en-GB" sz="1000" dirty="0">
                <a:latin typeface="Aptos" pitchFamily="34" charset="0"/>
                <a:ea typeface="Aptos" pitchFamily="34" charset="-122"/>
                <a:cs typeface="Aptos" pitchFamily="34" charset="-120"/>
              </a:rPr>
              <a:t>Final specifics including training, coaching and comms for staff agreed for rollout in October. </a:t>
            </a:r>
            <a:endParaRPr lang="en-US" sz="1000" dirty="0"/>
          </a:p>
        </p:txBody>
      </p:sp>
      <p:sp>
        <p:nvSpPr>
          <p:cNvPr id="30" name="Shape 28"/>
          <p:cNvSpPr/>
          <p:nvPr/>
        </p:nvSpPr>
        <p:spPr>
          <a:xfrm>
            <a:off x="3529584" y="3744468"/>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31" name="Shape 29"/>
          <p:cNvSpPr/>
          <p:nvPr/>
        </p:nvSpPr>
        <p:spPr>
          <a:xfrm>
            <a:off x="4069080" y="1591056"/>
            <a:ext cx="2907792" cy="310896"/>
          </a:xfrm>
          <a:prstGeom prst="roundRect">
            <a:avLst>
              <a:gd name="adj" fmla="val 23529"/>
            </a:avLst>
          </a:prstGeom>
          <a:solidFill>
            <a:srgbClr val="008C95"/>
          </a:solidFill>
          <a:ln w="9525">
            <a:solidFill>
              <a:srgbClr val="008C95"/>
            </a:solidFill>
            <a:prstDash val="solid"/>
          </a:ln>
        </p:spPr>
        <p:txBody>
          <a:bodyPr/>
          <a:lstStyle/>
          <a:p>
            <a:endParaRPr lang="en-GB"/>
          </a:p>
        </p:txBody>
      </p:sp>
      <p:sp>
        <p:nvSpPr>
          <p:cNvPr id="32" name="Text 30"/>
          <p:cNvSpPr/>
          <p:nvPr/>
        </p:nvSpPr>
        <p:spPr>
          <a:xfrm>
            <a:off x="4178808" y="1636776"/>
            <a:ext cx="2688336"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Associated outcome measures*</a:t>
            </a:r>
            <a:endParaRPr lang="en-US" sz="1000" dirty="0"/>
          </a:p>
        </p:txBody>
      </p:sp>
      <p:sp>
        <p:nvSpPr>
          <p:cNvPr id="34" name="Shape 32"/>
          <p:cNvSpPr/>
          <p:nvPr/>
        </p:nvSpPr>
        <p:spPr>
          <a:xfrm>
            <a:off x="4069080" y="2011680"/>
            <a:ext cx="2907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35" name="Shape 33"/>
          <p:cNvSpPr/>
          <p:nvPr/>
        </p:nvSpPr>
        <p:spPr>
          <a:xfrm>
            <a:off x="4069080" y="2011680"/>
            <a:ext cx="64008" cy="685800"/>
          </a:xfrm>
          <a:prstGeom prst="rect">
            <a:avLst/>
          </a:prstGeom>
          <a:solidFill>
            <a:srgbClr val="008C95"/>
          </a:solidFill>
          <a:ln w="12700">
            <a:solidFill>
              <a:srgbClr val="008C95"/>
            </a:solidFill>
            <a:prstDash val="solid"/>
          </a:ln>
        </p:spPr>
        <p:txBody>
          <a:bodyPr/>
          <a:lstStyle/>
          <a:p>
            <a:endParaRPr lang="en-GB"/>
          </a:p>
        </p:txBody>
      </p:sp>
      <p:sp>
        <p:nvSpPr>
          <p:cNvPr id="37" name="Text 35"/>
          <p:cNvSpPr/>
          <p:nvPr/>
        </p:nvSpPr>
        <p:spPr>
          <a:xfrm>
            <a:off x="4078224" y="1975104"/>
            <a:ext cx="2916936" cy="772668"/>
          </a:xfrm>
          <a:prstGeom prst="rect">
            <a:avLst/>
          </a:prstGeom>
          <a:noFill/>
          <a:ln/>
        </p:spPr>
        <p:txBody>
          <a:bodyPr wrap="square" lIns="635" tIns="635" rIns="635" bIns="635" rtlCol="0" anchor="ctr">
            <a:normAutofit fontScale="77500" lnSpcReduction="20000"/>
          </a:bodyPr>
          <a:lstStyle/>
          <a:p>
            <a:pPr marL="171450" indent="-171450" algn="l">
              <a:buFont typeface="Arial" panose="020B0604020202020204" pitchFamily="34" charset="0"/>
              <a:buChar char="•"/>
            </a:pPr>
            <a:r>
              <a:rPr lang="en-GB" sz="1000" dirty="0">
                <a:latin typeface="Aptos" pitchFamily="34" charset="0"/>
                <a:ea typeface="Aptos" pitchFamily="34" charset="-122"/>
                <a:cs typeface="Aptos" pitchFamily="34" charset="-120"/>
              </a:rPr>
              <a:t>% of women reporting that they felt listened to and involved in decisions about their care, or describing care as compassionate, respectful and personalised.</a:t>
            </a:r>
          </a:p>
          <a:p>
            <a:pPr marL="171450" indent="-171450" algn="l">
              <a:buFont typeface="Arial" panose="020B0604020202020204" pitchFamily="34" charset="0"/>
              <a:buChar char="•"/>
            </a:pPr>
            <a:r>
              <a:rPr lang="en-GB" sz="1000" dirty="0">
                <a:latin typeface="Aptos" pitchFamily="34" charset="0"/>
                <a:ea typeface="Aptos" pitchFamily="34" charset="-122"/>
                <a:cs typeface="Aptos" pitchFamily="34" charset="-120"/>
              </a:rPr>
              <a:t>% reduction in concerns and complaints relating to communication, compassion and involvement in care.</a:t>
            </a:r>
          </a:p>
          <a:p>
            <a:pPr marL="171450" indent="-171450" algn="l">
              <a:buFont typeface="Arial" panose="020B0604020202020204" pitchFamily="34" charset="0"/>
              <a:buChar char="•"/>
            </a:pPr>
            <a:r>
              <a:rPr lang="en-GB" sz="1000" dirty="0">
                <a:latin typeface="Aptos" pitchFamily="34" charset="0"/>
                <a:ea typeface="Aptos" pitchFamily="34" charset="-122"/>
                <a:cs typeface="Aptos" pitchFamily="34" charset="-120"/>
              </a:rPr>
              <a:t>Improved staff perceptions of compassionate leadership and psychological safety.</a:t>
            </a:r>
          </a:p>
        </p:txBody>
      </p:sp>
      <p:sp>
        <p:nvSpPr>
          <p:cNvPr id="39" name="Shape 37"/>
          <p:cNvSpPr/>
          <p:nvPr/>
        </p:nvSpPr>
        <p:spPr>
          <a:xfrm>
            <a:off x="7178040" y="2253996"/>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40" name="Shape 38"/>
          <p:cNvSpPr/>
          <p:nvPr/>
        </p:nvSpPr>
        <p:spPr>
          <a:xfrm>
            <a:off x="4069080" y="2770632"/>
            <a:ext cx="2907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41" name="Shape 39"/>
          <p:cNvSpPr/>
          <p:nvPr/>
        </p:nvSpPr>
        <p:spPr>
          <a:xfrm>
            <a:off x="4069080" y="2770632"/>
            <a:ext cx="64008" cy="685800"/>
          </a:xfrm>
          <a:prstGeom prst="rect">
            <a:avLst/>
          </a:prstGeom>
          <a:solidFill>
            <a:srgbClr val="008C95"/>
          </a:solidFill>
          <a:ln w="12700">
            <a:solidFill>
              <a:srgbClr val="008C95"/>
            </a:solidFill>
            <a:prstDash val="solid"/>
          </a:ln>
        </p:spPr>
        <p:txBody>
          <a:bodyPr/>
          <a:lstStyle/>
          <a:p>
            <a:endParaRPr lang="en-GB"/>
          </a:p>
        </p:txBody>
      </p:sp>
      <p:sp>
        <p:nvSpPr>
          <p:cNvPr id="43" name="Text 41"/>
          <p:cNvSpPr/>
          <p:nvPr/>
        </p:nvSpPr>
        <p:spPr>
          <a:xfrm>
            <a:off x="4197096" y="2770632"/>
            <a:ext cx="2724912" cy="658368"/>
          </a:xfrm>
          <a:prstGeom prst="rect">
            <a:avLst/>
          </a:prstGeom>
          <a:noFill/>
          <a:ln/>
        </p:spPr>
        <p:txBody>
          <a:bodyPr wrap="square" lIns="635" tIns="635" rIns="635" bIns="635" rtlCol="0" anchor="ctr">
            <a:normAutofit fontScale="77500" lnSpcReduction="20000"/>
          </a:bodyPr>
          <a:lstStyle/>
          <a:p>
            <a:pPr marL="171450" indent="-171450">
              <a:buFont typeface="Arial" panose="020B0604020202020204" pitchFamily="34" charset="0"/>
              <a:buChar char="•"/>
            </a:pPr>
            <a:r>
              <a:rPr lang="en-GB" sz="1000" dirty="0"/>
              <a:t>Monthly Workforce Key Performance Indicators (KPI) Monitoring </a:t>
            </a:r>
            <a:r>
              <a:rPr lang="en-GB" sz="1000" dirty="0" err="1"/>
              <a:t>eg</a:t>
            </a:r>
            <a:r>
              <a:rPr lang="en-GB" sz="1000" dirty="0"/>
              <a:t> turnover; absence</a:t>
            </a:r>
          </a:p>
          <a:p>
            <a:pPr marL="171450" indent="-171450">
              <a:buFont typeface="Arial" panose="020B0604020202020204" pitchFamily="34" charset="0"/>
              <a:buChar char="•"/>
            </a:pPr>
            <a:r>
              <a:rPr lang="en-GB" sz="1000" dirty="0"/>
              <a:t>Qualitative Feedback through Staff Survey, Guardian Service. Reporting via Health Education and Improvement Wales / Health Inspectorate Wales Audits and Trade Union colleagues.</a:t>
            </a:r>
            <a:endParaRPr lang="en-US" sz="200" dirty="0"/>
          </a:p>
        </p:txBody>
      </p:sp>
      <p:sp>
        <p:nvSpPr>
          <p:cNvPr id="45" name="Shape 43"/>
          <p:cNvSpPr/>
          <p:nvPr/>
        </p:nvSpPr>
        <p:spPr>
          <a:xfrm>
            <a:off x="7178040" y="3012948"/>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46" name="Shape 44"/>
          <p:cNvSpPr/>
          <p:nvPr/>
        </p:nvSpPr>
        <p:spPr>
          <a:xfrm>
            <a:off x="4069080" y="3529584"/>
            <a:ext cx="2907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47" name="Shape 45"/>
          <p:cNvSpPr/>
          <p:nvPr/>
        </p:nvSpPr>
        <p:spPr>
          <a:xfrm>
            <a:off x="4069080" y="3529584"/>
            <a:ext cx="64008" cy="685800"/>
          </a:xfrm>
          <a:prstGeom prst="rect">
            <a:avLst/>
          </a:prstGeom>
          <a:solidFill>
            <a:srgbClr val="008C95"/>
          </a:solidFill>
          <a:ln w="12700">
            <a:solidFill>
              <a:srgbClr val="008C95"/>
            </a:solidFill>
            <a:prstDash val="solid"/>
          </a:ln>
        </p:spPr>
        <p:txBody>
          <a:bodyPr/>
          <a:lstStyle/>
          <a:p>
            <a:endParaRPr lang="en-GB"/>
          </a:p>
        </p:txBody>
      </p:sp>
      <p:sp>
        <p:nvSpPr>
          <p:cNvPr id="49" name="Text 47"/>
          <p:cNvSpPr/>
          <p:nvPr/>
        </p:nvSpPr>
        <p:spPr>
          <a:xfrm>
            <a:off x="4197096" y="3611880"/>
            <a:ext cx="2724912" cy="649224"/>
          </a:xfrm>
          <a:prstGeom prst="rect">
            <a:avLst/>
          </a:prstGeom>
          <a:noFill/>
          <a:ln/>
        </p:spPr>
        <p:txBody>
          <a:bodyPr wrap="square" lIns="635" tIns="635" rIns="635" bIns="635" rtlCol="0" anchor="ctr">
            <a:normAutofit/>
          </a:bodyPr>
          <a:lstStyle/>
          <a:p>
            <a:pPr marL="171450" indent="-171450" algn="l">
              <a:buFont typeface="Arial" panose="020B0604020202020204" pitchFamily="34" charset="0"/>
              <a:buChar char="•"/>
            </a:pPr>
            <a:r>
              <a:rPr lang="en-US" sz="1000" dirty="0">
                <a:latin typeface="Aptos" pitchFamily="34" charset="0"/>
                <a:ea typeface="Aptos" pitchFamily="34" charset="-122"/>
                <a:cs typeface="Aptos" pitchFamily="34" charset="-120"/>
              </a:rPr>
              <a:t>Real-time data on staff sentiment on shift.</a:t>
            </a:r>
            <a:r>
              <a:rPr lang="en-GB" sz="1000" dirty="0">
                <a:latin typeface="Aptos" pitchFamily="34" charset="0"/>
                <a:ea typeface="Aptos" pitchFamily="34" charset="-122"/>
                <a:cs typeface="Aptos" pitchFamily="34" charset="-120"/>
              </a:rPr>
              <a:t> </a:t>
            </a:r>
          </a:p>
          <a:p>
            <a:pPr marL="171450" indent="-171450" algn="l">
              <a:buFont typeface="Arial" panose="020B0604020202020204" pitchFamily="34" charset="0"/>
              <a:buChar char="•"/>
            </a:pPr>
            <a:r>
              <a:rPr lang="en-GB" sz="1000" dirty="0">
                <a:latin typeface="Aptos" pitchFamily="34" charset="0"/>
                <a:ea typeface="Aptos" pitchFamily="34" charset="-122"/>
                <a:cs typeface="Aptos" pitchFamily="34" charset="-120"/>
              </a:rPr>
              <a:t>Thematics on what made shift good and what impacted on a bad shift</a:t>
            </a:r>
          </a:p>
          <a:p>
            <a:pPr marL="171450" indent="-171450" algn="l">
              <a:buFont typeface="Arial" panose="020B0604020202020204" pitchFamily="34" charset="0"/>
              <a:buChar char="•"/>
            </a:pPr>
            <a:r>
              <a:rPr lang="en-GB" sz="1000" dirty="0">
                <a:latin typeface="Aptos" pitchFamily="34" charset="0"/>
                <a:ea typeface="Aptos" pitchFamily="34" charset="-122"/>
                <a:cs typeface="Aptos" pitchFamily="34" charset="-120"/>
              </a:rPr>
              <a:t>How responsive we were to staff concerns.</a:t>
            </a:r>
            <a:endParaRPr lang="en-US" sz="1000" dirty="0">
              <a:latin typeface="Aptos" pitchFamily="34" charset="0"/>
              <a:ea typeface="Aptos" pitchFamily="34" charset="-122"/>
              <a:cs typeface="Aptos" pitchFamily="34" charset="-120"/>
            </a:endParaRPr>
          </a:p>
          <a:p>
            <a:pPr algn="l"/>
            <a:endParaRPr lang="en-US" sz="1000" i="1" dirty="0"/>
          </a:p>
        </p:txBody>
      </p:sp>
      <p:sp>
        <p:nvSpPr>
          <p:cNvPr id="51" name="Shape 49"/>
          <p:cNvSpPr/>
          <p:nvPr/>
        </p:nvSpPr>
        <p:spPr>
          <a:xfrm>
            <a:off x="7178040" y="3771900"/>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52" name="Shape 50"/>
          <p:cNvSpPr/>
          <p:nvPr/>
        </p:nvSpPr>
        <p:spPr>
          <a:xfrm>
            <a:off x="7726680" y="1591056"/>
            <a:ext cx="4050792" cy="310896"/>
          </a:xfrm>
          <a:prstGeom prst="roundRect">
            <a:avLst>
              <a:gd name="adj" fmla="val 23529"/>
            </a:avLst>
          </a:prstGeom>
          <a:solidFill>
            <a:srgbClr val="6AA84F"/>
          </a:solidFill>
          <a:ln w="9525">
            <a:solidFill>
              <a:srgbClr val="6AA84F"/>
            </a:solidFill>
            <a:prstDash val="solid"/>
          </a:ln>
        </p:spPr>
        <p:txBody>
          <a:bodyPr/>
          <a:lstStyle/>
          <a:p>
            <a:endParaRPr lang="en-GB"/>
          </a:p>
        </p:txBody>
      </p:sp>
      <p:sp>
        <p:nvSpPr>
          <p:cNvPr id="53" name="Text 51"/>
          <p:cNvSpPr/>
          <p:nvPr/>
        </p:nvSpPr>
        <p:spPr>
          <a:xfrm>
            <a:off x="7836408" y="1636776"/>
            <a:ext cx="3831336"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Difference for women, babies and families and/or staff</a:t>
            </a:r>
            <a:endParaRPr lang="en-US" sz="1000" dirty="0"/>
          </a:p>
        </p:txBody>
      </p:sp>
      <p:sp>
        <p:nvSpPr>
          <p:cNvPr id="55" name="Shape 53"/>
          <p:cNvSpPr/>
          <p:nvPr/>
        </p:nvSpPr>
        <p:spPr>
          <a:xfrm>
            <a:off x="7726680" y="2011680"/>
            <a:ext cx="4050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56" name="Shape 54"/>
          <p:cNvSpPr/>
          <p:nvPr/>
        </p:nvSpPr>
        <p:spPr>
          <a:xfrm>
            <a:off x="7726680" y="2011680"/>
            <a:ext cx="64008" cy="685800"/>
          </a:xfrm>
          <a:prstGeom prst="rect">
            <a:avLst/>
          </a:prstGeom>
          <a:solidFill>
            <a:srgbClr val="6AA84F"/>
          </a:solidFill>
          <a:ln w="12700">
            <a:solidFill>
              <a:srgbClr val="6AA84F"/>
            </a:solidFill>
            <a:prstDash val="solid"/>
          </a:ln>
        </p:spPr>
        <p:txBody>
          <a:bodyPr/>
          <a:lstStyle/>
          <a:p>
            <a:endParaRPr lang="en-GB"/>
          </a:p>
        </p:txBody>
      </p:sp>
      <p:sp>
        <p:nvSpPr>
          <p:cNvPr id="57" name="Shape 55"/>
          <p:cNvSpPr/>
          <p:nvPr/>
        </p:nvSpPr>
        <p:spPr>
          <a:xfrm>
            <a:off x="7854696" y="2199132"/>
            <a:ext cx="237744" cy="237744"/>
          </a:xfrm>
          <a:prstGeom prst="ellipse">
            <a:avLst/>
          </a:prstGeom>
          <a:solidFill>
            <a:srgbClr val="6AA84F"/>
          </a:solidFill>
          <a:ln w="12700">
            <a:solidFill>
              <a:srgbClr val="6AA84F"/>
            </a:solidFill>
            <a:prstDash val="solid"/>
          </a:ln>
        </p:spPr>
        <p:txBody>
          <a:bodyPr/>
          <a:lstStyle/>
          <a:p>
            <a:endParaRPr lang="en-GB"/>
          </a:p>
        </p:txBody>
      </p:sp>
      <p:sp>
        <p:nvSpPr>
          <p:cNvPr id="58" name="Text 56"/>
          <p:cNvSpPr/>
          <p:nvPr/>
        </p:nvSpPr>
        <p:spPr>
          <a:xfrm>
            <a:off x="7854696" y="2235708"/>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1</a:t>
            </a:r>
            <a:endParaRPr lang="en-US" sz="630" dirty="0"/>
          </a:p>
        </p:txBody>
      </p:sp>
      <p:sp>
        <p:nvSpPr>
          <p:cNvPr id="59" name="Text 57"/>
          <p:cNvSpPr/>
          <p:nvPr/>
        </p:nvSpPr>
        <p:spPr>
          <a:xfrm>
            <a:off x="8183880" y="2084832"/>
            <a:ext cx="3456432" cy="146304"/>
          </a:xfrm>
          <a:prstGeom prst="rect">
            <a:avLst/>
          </a:prstGeom>
          <a:noFill/>
          <a:ln/>
        </p:spPr>
        <p:txBody>
          <a:bodyPr wrap="square" lIns="635" tIns="635" rIns="635" bIns="635" rtlCol="0" anchor="ctr">
            <a:normAutofit lnSpcReduction="10000"/>
          </a:bodyPr>
          <a:lstStyle/>
          <a:p>
            <a:pPr marL="0" indent="0" algn="l">
              <a:buNone/>
            </a:pPr>
            <a:r>
              <a:rPr lang="en-US" sz="1000" b="1" dirty="0">
                <a:solidFill>
                  <a:srgbClr val="263238"/>
                </a:solidFill>
                <a:latin typeface="Aptos" pitchFamily="34" charset="0"/>
                <a:ea typeface="Aptos" pitchFamily="34" charset="-122"/>
                <a:cs typeface="Aptos" pitchFamily="34" charset="-120"/>
              </a:rPr>
              <a:t>Women and staff feel emotionally safe in Perinatal Services</a:t>
            </a:r>
            <a:endParaRPr lang="en-US" sz="1000" dirty="0"/>
          </a:p>
        </p:txBody>
      </p:sp>
      <p:sp>
        <p:nvSpPr>
          <p:cNvPr id="60" name="Text 58"/>
          <p:cNvSpPr/>
          <p:nvPr/>
        </p:nvSpPr>
        <p:spPr>
          <a:xfrm>
            <a:off x="8183880" y="2199132"/>
            <a:ext cx="3456432" cy="498348"/>
          </a:xfrm>
          <a:prstGeom prst="rect">
            <a:avLst/>
          </a:prstGeom>
          <a:noFill/>
          <a:ln/>
        </p:spPr>
        <p:txBody>
          <a:bodyPr wrap="square" lIns="635" tIns="635" rIns="635" bIns="635" rtlCol="0" anchor="ctr">
            <a:normAutofit fontScale="92500"/>
          </a:bodyPr>
          <a:lstStyle/>
          <a:p>
            <a:pPr marL="0" indent="0" algn="l">
              <a:buNone/>
            </a:pPr>
            <a:r>
              <a:rPr lang="en-GB" sz="1000" dirty="0">
                <a:latin typeface="Aptos" pitchFamily="34" charset="0"/>
                <a:ea typeface="Aptos" pitchFamily="34" charset="-122"/>
                <a:cs typeface="Aptos" pitchFamily="34" charset="-120"/>
              </a:rPr>
              <a:t>Through a culture of openness, transparency and continuous learning, our staff will provide care that women and families feel is increasingly compassionate, personalised and responsive to their needs. </a:t>
            </a:r>
            <a:endParaRPr lang="en-US" sz="1000" dirty="0"/>
          </a:p>
        </p:txBody>
      </p:sp>
      <p:sp>
        <p:nvSpPr>
          <p:cNvPr id="61" name="Shape 59"/>
          <p:cNvSpPr/>
          <p:nvPr/>
        </p:nvSpPr>
        <p:spPr>
          <a:xfrm>
            <a:off x="7726680" y="2770632"/>
            <a:ext cx="4050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62" name="Shape 60"/>
          <p:cNvSpPr/>
          <p:nvPr/>
        </p:nvSpPr>
        <p:spPr>
          <a:xfrm>
            <a:off x="7726680" y="2770632"/>
            <a:ext cx="64008" cy="685800"/>
          </a:xfrm>
          <a:prstGeom prst="rect">
            <a:avLst/>
          </a:prstGeom>
          <a:solidFill>
            <a:srgbClr val="6AA84F"/>
          </a:solidFill>
          <a:ln w="12700">
            <a:solidFill>
              <a:srgbClr val="6AA84F"/>
            </a:solidFill>
            <a:prstDash val="solid"/>
          </a:ln>
        </p:spPr>
        <p:txBody>
          <a:bodyPr/>
          <a:lstStyle/>
          <a:p>
            <a:endParaRPr lang="en-GB"/>
          </a:p>
        </p:txBody>
      </p:sp>
      <p:sp>
        <p:nvSpPr>
          <p:cNvPr id="63" name="Shape 61"/>
          <p:cNvSpPr/>
          <p:nvPr/>
        </p:nvSpPr>
        <p:spPr>
          <a:xfrm>
            <a:off x="7854696" y="2958084"/>
            <a:ext cx="237744" cy="237744"/>
          </a:xfrm>
          <a:prstGeom prst="ellipse">
            <a:avLst/>
          </a:prstGeom>
          <a:solidFill>
            <a:srgbClr val="6AA84F"/>
          </a:solidFill>
          <a:ln w="12700">
            <a:solidFill>
              <a:srgbClr val="6AA84F"/>
            </a:solidFill>
            <a:prstDash val="solid"/>
          </a:ln>
        </p:spPr>
        <p:txBody>
          <a:bodyPr/>
          <a:lstStyle/>
          <a:p>
            <a:endParaRPr lang="en-GB"/>
          </a:p>
        </p:txBody>
      </p:sp>
      <p:sp>
        <p:nvSpPr>
          <p:cNvPr id="64" name="Text 62"/>
          <p:cNvSpPr/>
          <p:nvPr/>
        </p:nvSpPr>
        <p:spPr>
          <a:xfrm>
            <a:off x="7854696" y="2994660"/>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2</a:t>
            </a:r>
            <a:endParaRPr lang="en-US" sz="630" dirty="0"/>
          </a:p>
        </p:txBody>
      </p:sp>
      <p:sp>
        <p:nvSpPr>
          <p:cNvPr id="65" name="Text 63"/>
          <p:cNvSpPr/>
          <p:nvPr/>
        </p:nvSpPr>
        <p:spPr>
          <a:xfrm>
            <a:off x="8183880" y="2793492"/>
            <a:ext cx="3456432" cy="146304"/>
          </a:xfrm>
          <a:prstGeom prst="rect">
            <a:avLst/>
          </a:prstGeom>
          <a:noFill/>
          <a:ln/>
        </p:spPr>
        <p:txBody>
          <a:bodyPr wrap="square" lIns="635" tIns="635" rIns="635" bIns="635" rtlCol="0" anchor="ctr">
            <a:normAutofit fontScale="92500"/>
          </a:bodyPr>
          <a:lstStyle/>
          <a:p>
            <a:pPr marL="0" indent="0" algn="l">
              <a:buNone/>
            </a:pPr>
            <a:r>
              <a:rPr lang="en-US" sz="1000" b="1" dirty="0">
                <a:solidFill>
                  <a:srgbClr val="263238"/>
                </a:solidFill>
                <a:latin typeface="Aptos" pitchFamily="34" charset="0"/>
                <a:ea typeface="Aptos" pitchFamily="34" charset="-122"/>
                <a:cs typeface="Aptos" pitchFamily="34" charset="-120"/>
              </a:rPr>
              <a:t>A resilient, highly-skilled workforce delivering consistent care </a:t>
            </a:r>
            <a:endParaRPr lang="en-US" sz="1000" dirty="0"/>
          </a:p>
        </p:txBody>
      </p:sp>
      <p:sp>
        <p:nvSpPr>
          <p:cNvPr id="66" name="Text 64"/>
          <p:cNvSpPr/>
          <p:nvPr/>
        </p:nvSpPr>
        <p:spPr>
          <a:xfrm>
            <a:off x="8183880" y="2898648"/>
            <a:ext cx="3657600" cy="635508"/>
          </a:xfrm>
          <a:prstGeom prst="rect">
            <a:avLst/>
          </a:prstGeom>
          <a:noFill/>
          <a:ln/>
        </p:spPr>
        <p:txBody>
          <a:bodyPr wrap="square" lIns="635" tIns="635" rIns="635" bIns="635" rtlCol="0" anchor="ctr">
            <a:normAutofit/>
          </a:bodyPr>
          <a:lstStyle/>
          <a:p>
            <a:pPr marL="0" indent="0" algn="l">
              <a:buNone/>
            </a:pPr>
            <a:r>
              <a:rPr lang="en-GB" sz="900" dirty="0">
                <a:latin typeface="Aptos" pitchFamily="34" charset="0"/>
                <a:ea typeface="Aptos" pitchFamily="34" charset="-122"/>
                <a:cs typeface="Aptos" pitchFamily="34" charset="-120"/>
              </a:rPr>
              <a:t>Women, babies and their families will benefit from more consistent standards of care, improved clinical decision-making, and greater assurance that staff are competent in the safety-critical aspects of their role.</a:t>
            </a:r>
            <a:endParaRPr lang="en-US" sz="900" dirty="0"/>
          </a:p>
        </p:txBody>
      </p:sp>
      <p:sp>
        <p:nvSpPr>
          <p:cNvPr id="67" name="Shape 65"/>
          <p:cNvSpPr/>
          <p:nvPr/>
        </p:nvSpPr>
        <p:spPr>
          <a:xfrm>
            <a:off x="7726680" y="3529584"/>
            <a:ext cx="4050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68" name="Shape 66"/>
          <p:cNvSpPr/>
          <p:nvPr/>
        </p:nvSpPr>
        <p:spPr>
          <a:xfrm>
            <a:off x="7726680" y="3529584"/>
            <a:ext cx="64008" cy="685800"/>
          </a:xfrm>
          <a:prstGeom prst="rect">
            <a:avLst/>
          </a:prstGeom>
          <a:solidFill>
            <a:srgbClr val="6AA84F"/>
          </a:solidFill>
          <a:ln w="12700">
            <a:solidFill>
              <a:srgbClr val="6AA84F"/>
            </a:solidFill>
            <a:prstDash val="solid"/>
          </a:ln>
        </p:spPr>
        <p:txBody>
          <a:bodyPr/>
          <a:lstStyle/>
          <a:p>
            <a:endParaRPr lang="en-GB"/>
          </a:p>
        </p:txBody>
      </p:sp>
      <p:sp>
        <p:nvSpPr>
          <p:cNvPr id="69" name="Shape 67"/>
          <p:cNvSpPr/>
          <p:nvPr/>
        </p:nvSpPr>
        <p:spPr>
          <a:xfrm>
            <a:off x="7854696" y="3717036"/>
            <a:ext cx="237744" cy="237744"/>
          </a:xfrm>
          <a:prstGeom prst="ellipse">
            <a:avLst/>
          </a:prstGeom>
          <a:solidFill>
            <a:srgbClr val="6AA84F"/>
          </a:solidFill>
          <a:ln w="12700">
            <a:solidFill>
              <a:srgbClr val="6AA84F"/>
            </a:solidFill>
            <a:prstDash val="solid"/>
          </a:ln>
        </p:spPr>
        <p:txBody>
          <a:bodyPr/>
          <a:lstStyle/>
          <a:p>
            <a:endParaRPr lang="en-GB"/>
          </a:p>
        </p:txBody>
      </p:sp>
      <p:sp>
        <p:nvSpPr>
          <p:cNvPr id="70" name="Text 68"/>
          <p:cNvSpPr/>
          <p:nvPr/>
        </p:nvSpPr>
        <p:spPr>
          <a:xfrm>
            <a:off x="7854696" y="3753612"/>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3</a:t>
            </a:r>
            <a:endParaRPr lang="en-US" sz="630" dirty="0"/>
          </a:p>
        </p:txBody>
      </p:sp>
      <p:sp>
        <p:nvSpPr>
          <p:cNvPr id="71" name="Text 69"/>
          <p:cNvSpPr/>
          <p:nvPr/>
        </p:nvSpPr>
        <p:spPr>
          <a:xfrm>
            <a:off x="8183880" y="3511296"/>
            <a:ext cx="3776472" cy="237744"/>
          </a:xfrm>
          <a:prstGeom prst="rect">
            <a:avLst/>
          </a:prstGeom>
          <a:noFill/>
          <a:ln/>
        </p:spPr>
        <p:txBody>
          <a:bodyPr wrap="square" lIns="635" tIns="635" rIns="635" bIns="635" rtlCol="0" anchor="ctr">
            <a:normAutofit fontScale="92500"/>
          </a:bodyPr>
          <a:lstStyle/>
          <a:p>
            <a:pPr marL="0" indent="0" algn="l">
              <a:buNone/>
            </a:pPr>
            <a:r>
              <a:rPr lang="en-US" sz="1000" b="1" dirty="0">
                <a:solidFill>
                  <a:srgbClr val="263238"/>
                </a:solidFill>
                <a:latin typeface="Aptos" pitchFamily="34" charset="0"/>
              </a:rPr>
              <a:t>Real-time feedback, building our intelligence of workforce challenges</a:t>
            </a:r>
            <a:endParaRPr lang="en-US" sz="1000" dirty="0"/>
          </a:p>
        </p:txBody>
      </p:sp>
      <p:sp>
        <p:nvSpPr>
          <p:cNvPr id="72" name="Text 70"/>
          <p:cNvSpPr/>
          <p:nvPr/>
        </p:nvSpPr>
        <p:spPr>
          <a:xfrm>
            <a:off x="8183880" y="3717036"/>
            <a:ext cx="3456432" cy="544068"/>
          </a:xfrm>
          <a:prstGeom prst="rect">
            <a:avLst/>
          </a:prstGeom>
          <a:noFill/>
          <a:ln/>
        </p:spPr>
        <p:txBody>
          <a:bodyPr wrap="square" lIns="635" tIns="635" rIns="635" bIns="635" rtlCol="0" anchor="ctr">
            <a:normAutofit fontScale="92500" lnSpcReduction="10000"/>
          </a:bodyPr>
          <a:lstStyle/>
          <a:p>
            <a:pPr marL="0" indent="0" algn="l">
              <a:buNone/>
            </a:pPr>
            <a:r>
              <a:rPr lang="en-US" sz="1000" dirty="0">
                <a:latin typeface="Aptos" pitchFamily="34" charset="0"/>
              </a:rPr>
              <a:t>Our staff feel safe to speak up, allowing us to map feedback against data, such as ward acuity, absence, peak demand. We will be able to build an informed picture of challenges and respond and support our teams.</a:t>
            </a:r>
            <a:endParaRPr lang="en-US" sz="1000" dirty="0"/>
          </a:p>
        </p:txBody>
      </p:sp>
      <p:sp>
        <p:nvSpPr>
          <p:cNvPr id="74" name="Shape 72"/>
          <p:cNvSpPr/>
          <p:nvPr/>
        </p:nvSpPr>
        <p:spPr>
          <a:xfrm>
            <a:off x="411480" y="4590288"/>
            <a:ext cx="3703320" cy="310896"/>
          </a:xfrm>
          <a:prstGeom prst="roundRect">
            <a:avLst>
              <a:gd name="adj" fmla="val 23529"/>
            </a:avLst>
          </a:prstGeom>
          <a:solidFill>
            <a:srgbClr val="2474A6"/>
          </a:solidFill>
          <a:ln w="9525">
            <a:solidFill>
              <a:srgbClr val="2474A6"/>
            </a:solidFill>
            <a:prstDash val="solid"/>
          </a:ln>
        </p:spPr>
        <p:txBody>
          <a:bodyPr/>
          <a:lstStyle/>
          <a:p>
            <a:endParaRPr lang="en-GB"/>
          </a:p>
        </p:txBody>
      </p:sp>
      <p:sp>
        <p:nvSpPr>
          <p:cNvPr id="75" name="Text 73"/>
          <p:cNvSpPr/>
          <p:nvPr/>
        </p:nvSpPr>
        <p:spPr>
          <a:xfrm>
            <a:off x="521208" y="4636008"/>
            <a:ext cx="3483864" cy="164592"/>
          </a:xfrm>
          <a:prstGeom prst="rect">
            <a:avLst/>
          </a:prstGeom>
          <a:noFill/>
          <a:ln/>
        </p:spPr>
        <p:txBody>
          <a:bodyPr wrap="square" lIns="635" tIns="635" rIns="635" bIns="635" rtlCol="0" anchor="ctr">
            <a:normAutofit/>
          </a:bodyPr>
          <a:lstStyle/>
          <a:p>
            <a:r>
              <a:rPr lang="en-US" sz="1000" b="1" dirty="0">
                <a:solidFill>
                  <a:srgbClr val="FFFFFF"/>
                </a:solidFill>
                <a:latin typeface="Aptos" pitchFamily="34" charset="0"/>
                <a:ea typeface="Aptos" pitchFamily="34" charset="-122"/>
                <a:cs typeface="Aptos" pitchFamily="34" charset="-120"/>
              </a:rPr>
              <a:t>Next steps for Workstream</a:t>
            </a:r>
            <a:endParaRPr lang="en-US" sz="1000" dirty="0"/>
          </a:p>
        </p:txBody>
      </p:sp>
      <p:sp>
        <p:nvSpPr>
          <p:cNvPr id="77" name="Shape 75"/>
          <p:cNvSpPr/>
          <p:nvPr/>
        </p:nvSpPr>
        <p:spPr>
          <a:xfrm>
            <a:off x="411480" y="4974336"/>
            <a:ext cx="3703320" cy="1280160"/>
          </a:xfrm>
          <a:prstGeom prst="roundRect">
            <a:avLst>
              <a:gd name="adj" fmla="val 8571"/>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78" name="Text 76"/>
          <p:cNvSpPr/>
          <p:nvPr/>
        </p:nvSpPr>
        <p:spPr>
          <a:xfrm>
            <a:off x="557784" y="5120640"/>
            <a:ext cx="3429000" cy="932688"/>
          </a:xfrm>
          <a:prstGeom prst="rect">
            <a:avLst/>
          </a:prstGeom>
          <a:noFill/>
          <a:ln/>
        </p:spPr>
        <p:txBody>
          <a:bodyPr wrap="square" lIns="635" tIns="635" rIns="635" bIns="635" rtlCol="0" anchor="t">
            <a:normAutofit/>
          </a:bodyPr>
          <a:lstStyle/>
          <a:p>
            <a:pPr marL="0" indent="0">
              <a:buNone/>
            </a:pP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Pending Service Group Governance, business case for therapeutic led service will progress.
</a:t>
            </a: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Conclusion of in-depth evaluation of </a:t>
            </a:r>
            <a:r>
              <a:rPr lang="en-GB" sz="1000" dirty="0">
                <a:solidFill>
                  <a:srgbClr val="263238"/>
                </a:solidFill>
                <a:latin typeface="Aptos" pitchFamily="34" charset="0"/>
                <a:ea typeface="Aptos" pitchFamily="34" charset="-122"/>
                <a:cs typeface="Aptos" pitchFamily="34" charset="-120"/>
              </a:rPr>
              <a:t>of Multidisciplinary Team Development Programme delivered in Q1. </a:t>
            </a:r>
            <a:r>
              <a:rPr lang="en-US" sz="1000" dirty="0">
                <a:solidFill>
                  <a:srgbClr val="263238"/>
                </a:solidFill>
                <a:latin typeface="Aptos" pitchFamily="34" charset="0"/>
                <a:ea typeface="Aptos" pitchFamily="34" charset="-122"/>
                <a:cs typeface="Aptos" pitchFamily="34" charset="-120"/>
              </a:rPr>
              <a:t>
</a:t>
            </a: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T</a:t>
            </a:r>
            <a:r>
              <a:rPr lang="en-GB" sz="1000" dirty="0">
                <a:solidFill>
                  <a:srgbClr val="263238"/>
                </a:solidFill>
                <a:latin typeface="Aptos" pitchFamily="34" charset="0"/>
                <a:ea typeface="Aptos" pitchFamily="34" charset="-122"/>
                <a:cs typeface="Aptos" pitchFamily="34" charset="-120"/>
              </a:rPr>
              <a:t>est initial Training Plan and review in line with feedback and service demands – Q3 2026/27</a:t>
            </a:r>
          </a:p>
          <a:p>
            <a:endParaRPr lang="en-US" sz="1000" dirty="0"/>
          </a:p>
        </p:txBody>
      </p:sp>
      <p:sp>
        <p:nvSpPr>
          <p:cNvPr id="79" name="Shape 77"/>
          <p:cNvSpPr/>
          <p:nvPr/>
        </p:nvSpPr>
        <p:spPr>
          <a:xfrm>
            <a:off x="4370832" y="4590288"/>
            <a:ext cx="3703320" cy="310896"/>
          </a:xfrm>
          <a:prstGeom prst="roundRect">
            <a:avLst>
              <a:gd name="adj" fmla="val 23529"/>
            </a:avLst>
          </a:prstGeom>
          <a:solidFill>
            <a:srgbClr val="D65F5F"/>
          </a:solidFill>
          <a:ln w="9525">
            <a:solidFill>
              <a:srgbClr val="D65F5F"/>
            </a:solidFill>
            <a:prstDash val="solid"/>
          </a:ln>
        </p:spPr>
        <p:txBody>
          <a:bodyPr/>
          <a:lstStyle/>
          <a:p>
            <a:endParaRPr lang="en-GB"/>
          </a:p>
        </p:txBody>
      </p:sp>
      <p:sp>
        <p:nvSpPr>
          <p:cNvPr id="80" name="Text 78"/>
          <p:cNvSpPr/>
          <p:nvPr/>
        </p:nvSpPr>
        <p:spPr>
          <a:xfrm>
            <a:off x="4480560" y="4636008"/>
            <a:ext cx="3483864"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Risks</a:t>
            </a:r>
            <a:endParaRPr lang="en-US" sz="1000" dirty="0"/>
          </a:p>
        </p:txBody>
      </p:sp>
      <p:sp>
        <p:nvSpPr>
          <p:cNvPr id="82" name="Shape 80"/>
          <p:cNvSpPr/>
          <p:nvPr/>
        </p:nvSpPr>
        <p:spPr>
          <a:xfrm>
            <a:off x="4370832" y="4974336"/>
            <a:ext cx="3703320" cy="1280160"/>
          </a:xfrm>
          <a:prstGeom prst="roundRect">
            <a:avLst>
              <a:gd name="adj" fmla="val 8571"/>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83" name="Text 81"/>
          <p:cNvSpPr/>
          <p:nvPr/>
        </p:nvSpPr>
        <p:spPr>
          <a:xfrm>
            <a:off x="4517136" y="5120640"/>
            <a:ext cx="3429000" cy="932688"/>
          </a:xfrm>
          <a:prstGeom prst="rect">
            <a:avLst/>
          </a:prstGeom>
          <a:noFill/>
          <a:ln/>
        </p:spPr>
        <p:txBody>
          <a:bodyPr wrap="square" lIns="635" tIns="635" rIns="635" bIns="635" rtlCol="0" anchor="t">
            <a:normAutofit/>
          </a:bodyPr>
          <a:lstStyle/>
          <a:p>
            <a:r>
              <a:rPr lang="en-US" sz="1000" b="1" dirty="0">
                <a:solidFill>
                  <a:srgbClr val="263238"/>
                </a:solidFill>
                <a:latin typeface="Aptos" pitchFamily="34" charset="0"/>
                <a:ea typeface="Aptos" pitchFamily="34" charset="-122"/>
                <a:cs typeface="Aptos" pitchFamily="34" charset="-120"/>
              </a:rPr>
              <a:t>• </a:t>
            </a:r>
            <a:r>
              <a:rPr lang="en-GB" sz="1000" dirty="0">
                <a:solidFill>
                  <a:srgbClr val="263238"/>
                </a:solidFill>
                <a:latin typeface="Aptos" pitchFamily="34" charset="0"/>
                <a:ea typeface="Aptos" pitchFamily="34" charset="-122"/>
                <a:cs typeface="Aptos" pitchFamily="34" charset="-120"/>
              </a:rPr>
              <a:t>Ensuring a balance between release of key staff for training while maintaining appropriate coverage in the service, particularly in times of high demand (known as high acuity)</a:t>
            </a:r>
            <a:r>
              <a:rPr lang="en-US" sz="1000" dirty="0">
                <a:solidFill>
                  <a:srgbClr val="263238"/>
                </a:solidFill>
                <a:latin typeface="Aptos" pitchFamily="34" charset="0"/>
                <a:ea typeface="Aptos" pitchFamily="34" charset="-122"/>
                <a:cs typeface="Aptos" pitchFamily="34" charset="-120"/>
              </a:rPr>
              <a:t>
</a:t>
            </a: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Potential lack of specialist skills and resource to deliver full breadth of to provide Psychology Led Therapeutic Service. </a:t>
            </a:r>
            <a:endParaRPr lang="en-US" sz="1000" dirty="0"/>
          </a:p>
        </p:txBody>
      </p:sp>
      <p:sp>
        <p:nvSpPr>
          <p:cNvPr id="84" name="Shape 82"/>
          <p:cNvSpPr/>
          <p:nvPr/>
        </p:nvSpPr>
        <p:spPr>
          <a:xfrm>
            <a:off x="8321040" y="4590288"/>
            <a:ext cx="3456432" cy="310896"/>
          </a:xfrm>
          <a:prstGeom prst="roundRect">
            <a:avLst>
              <a:gd name="adj" fmla="val 23529"/>
            </a:avLst>
          </a:prstGeom>
          <a:solidFill>
            <a:srgbClr val="F4B183"/>
          </a:solidFill>
          <a:ln w="9525">
            <a:solidFill>
              <a:srgbClr val="F4B183"/>
            </a:solidFill>
            <a:prstDash val="solid"/>
          </a:ln>
        </p:spPr>
        <p:txBody>
          <a:bodyPr/>
          <a:lstStyle/>
          <a:p>
            <a:endParaRPr lang="en-GB"/>
          </a:p>
        </p:txBody>
      </p:sp>
      <p:sp>
        <p:nvSpPr>
          <p:cNvPr id="85" name="Text 83"/>
          <p:cNvSpPr/>
          <p:nvPr/>
        </p:nvSpPr>
        <p:spPr>
          <a:xfrm>
            <a:off x="8430768" y="4636008"/>
            <a:ext cx="3236976"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Opportunities</a:t>
            </a:r>
            <a:endParaRPr lang="en-US" sz="1000" dirty="0"/>
          </a:p>
        </p:txBody>
      </p:sp>
      <p:sp>
        <p:nvSpPr>
          <p:cNvPr id="87" name="Shape 85"/>
          <p:cNvSpPr/>
          <p:nvPr/>
        </p:nvSpPr>
        <p:spPr>
          <a:xfrm>
            <a:off x="8321040" y="4974336"/>
            <a:ext cx="3456432" cy="1280160"/>
          </a:xfrm>
          <a:prstGeom prst="roundRect">
            <a:avLst>
              <a:gd name="adj" fmla="val 8571"/>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88" name="Text 86"/>
          <p:cNvSpPr/>
          <p:nvPr/>
        </p:nvSpPr>
        <p:spPr>
          <a:xfrm>
            <a:off x="8467344" y="5120640"/>
            <a:ext cx="3154680" cy="932688"/>
          </a:xfrm>
          <a:prstGeom prst="rect">
            <a:avLst/>
          </a:prstGeom>
          <a:noFill/>
          <a:ln/>
        </p:spPr>
        <p:txBody>
          <a:bodyPr wrap="square" lIns="635" tIns="635" rIns="635" bIns="635" rtlCol="0" anchor="t">
            <a:normAutofit/>
          </a:bodyPr>
          <a:lstStyle/>
          <a:p>
            <a:pPr marL="0" indent="0">
              <a:buNone/>
            </a:pP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Listening to women and their families </a:t>
            </a:r>
            <a:r>
              <a:rPr lang="en-GB" sz="1000" dirty="0">
                <a:solidFill>
                  <a:srgbClr val="263238"/>
                </a:solidFill>
                <a:latin typeface="Aptos" pitchFamily="34" charset="0"/>
                <a:ea typeface="Aptos" pitchFamily="34" charset="-122"/>
                <a:cs typeface="Aptos" pitchFamily="34" charset="-120"/>
              </a:rPr>
              <a:t>going beyond on an inclusive provision, but one that is actively anti-discrimination.</a:t>
            </a:r>
          </a:p>
          <a:p>
            <a:pPr marL="0" indent="0">
              <a:buNone/>
            </a:pP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Become an employer of choice for Perinatal Services in Wales 
</a:t>
            </a:r>
            <a:endParaRPr lang="en-US" sz="1000" dirty="0"/>
          </a:p>
        </p:txBody>
      </p:sp>
      <p:sp>
        <p:nvSpPr>
          <p:cNvPr id="89" name="Shape 87"/>
          <p:cNvSpPr/>
          <p:nvPr/>
        </p:nvSpPr>
        <p:spPr>
          <a:xfrm>
            <a:off x="0" y="6629400"/>
            <a:ext cx="12191695" cy="228600"/>
          </a:xfrm>
          <a:prstGeom prst="rect">
            <a:avLst/>
          </a:prstGeom>
          <a:solidFill>
            <a:srgbClr val="F7FAFC"/>
          </a:solidFill>
          <a:ln w="12700">
            <a:solidFill>
              <a:srgbClr val="F7FAFC"/>
            </a:solidFill>
            <a:prstDash val="solid"/>
          </a:ln>
        </p:spPr>
        <p:txBody>
          <a:bodyPr/>
          <a:lstStyle/>
          <a:p>
            <a:endParaRPr lang="en-GB"/>
          </a:p>
        </p:txBody>
      </p:sp>
      <p:sp>
        <p:nvSpPr>
          <p:cNvPr id="90" name="Text 88"/>
          <p:cNvSpPr/>
          <p:nvPr/>
        </p:nvSpPr>
        <p:spPr>
          <a:xfrm>
            <a:off x="402336" y="6665976"/>
            <a:ext cx="9601200" cy="109728"/>
          </a:xfrm>
          <a:prstGeom prst="rect">
            <a:avLst/>
          </a:prstGeom>
          <a:noFill/>
          <a:ln/>
        </p:spPr>
        <p:txBody>
          <a:bodyPr wrap="square" lIns="635" tIns="635" rIns="635" bIns="635" rtlCol="0" anchor="ctr">
            <a:normAutofit/>
          </a:bodyPr>
          <a:lstStyle/>
          <a:p>
            <a:pPr marL="0" indent="0" algn="l">
              <a:buNone/>
            </a:pPr>
            <a:r>
              <a:rPr lang="en-US" sz="650" dirty="0">
                <a:solidFill>
                  <a:srgbClr val="768692"/>
                </a:solidFill>
                <a:latin typeface="Aptos" pitchFamily="34" charset="0"/>
                <a:ea typeface="Aptos" pitchFamily="34" charset="-122"/>
                <a:cs typeface="Aptos" pitchFamily="34" charset="-120"/>
              </a:rPr>
              <a:t>Perinatal Improvement Plan | Workstream update</a:t>
            </a:r>
            <a:endParaRPr lang="en-US" sz="650" dirty="0"/>
          </a:p>
        </p:txBody>
      </p:sp>
      <p:sp>
        <p:nvSpPr>
          <p:cNvPr id="33" name="Text 3">
            <a:extLst>
              <a:ext uri="{FF2B5EF4-FFF2-40B4-BE49-F238E27FC236}">
                <a16:creationId xmlns:a16="http://schemas.microsoft.com/office/drawing/2014/main" id="{2B54662B-3938-9243-4D92-2010C0C3D8B7}"/>
              </a:ext>
            </a:extLst>
          </p:cNvPr>
          <p:cNvSpPr/>
          <p:nvPr/>
        </p:nvSpPr>
        <p:spPr>
          <a:xfrm>
            <a:off x="9258300" y="6455664"/>
            <a:ext cx="2606040" cy="201168"/>
          </a:xfrm>
          <a:prstGeom prst="rect">
            <a:avLst/>
          </a:prstGeom>
          <a:noFill/>
          <a:ln/>
        </p:spPr>
        <p:txBody>
          <a:bodyPr wrap="square" lIns="635" tIns="635" rIns="635" bIns="635" rtlCol="0" anchor="ctr">
            <a:normAutofit/>
          </a:bodyPr>
          <a:lstStyle/>
          <a:p>
            <a:pPr marL="0" indent="0" algn="r">
              <a:buNone/>
            </a:pPr>
            <a:r>
              <a:rPr lang="en-US" sz="750" dirty="0">
                <a:solidFill>
                  <a:srgbClr val="0070C0"/>
                </a:solidFill>
                <a:latin typeface="Aptos" pitchFamily="34" charset="0"/>
              </a:rPr>
              <a:t>*Data for July 2026 </a:t>
            </a:r>
            <a:endParaRPr lang="en-US" sz="750" dirty="0">
              <a:solidFill>
                <a:srgbClr val="0070C0"/>
              </a:solidFill>
            </a:endParaRPr>
          </a:p>
        </p:txBody>
      </p:sp>
      <p:pic>
        <p:nvPicPr>
          <p:cNvPr id="38" name="Picture 37">
            <a:extLst>
              <a:ext uri="{FF2B5EF4-FFF2-40B4-BE49-F238E27FC236}">
                <a16:creationId xmlns:a16="http://schemas.microsoft.com/office/drawing/2014/main" id="{27B2DB19-7E9D-3BE2-74E7-6AC917942A18}"/>
              </a:ext>
            </a:extLst>
          </p:cNvPr>
          <p:cNvPicPr>
            <a:picLocks noChangeAspect="1"/>
          </p:cNvPicPr>
          <p:nvPr/>
        </p:nvPicPr>
        <p:blipFill>
          <a:blip r:embed="rId3"/>
          <a:stretch>
            <a:fillRect/>
          </a:stretch>
        </p:blipFill>
        <p:spPr>
          <a:xfrm>
            <a:off x="10402235" y="67160"/>
            <a:ext cx="1705978" cy="463581"/>
          </a:xfrm>
          <a:prstGeom prst="rect">
            <a:avLst/>
          </a:prstGeom>
        </p:spPr>
      </p:pic>
      <p:sp>
        <p:nvSpPr>
          <p:cNvPr id="91" name="Overall Status Divider"/>
          <p:cNvSpPr/>
          <p:nvPr/>
        </p:nvSpPr>
        <p:spPr>
          <a:xfrm>
            <a:off x="6903720" y="91440"/>
            <a:ext cx="10972" cy="3657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2" name="Overall Status Label"/>
          <p:cNvSpPr txBox="1"/>
          <p:nvPr/>
        </p:nvSpPr>
        <p:spPr>
          <a:xfrm>
            <a:off x="7031736" y="68022"/>
            <a:ext cx="2226564" cy="115416"/>
          </a:xfrm>
          <a:prstGeom prst="rect">
            <a:avLst/>
          </a:prstGeom>
          <a:noFill/>
        </p:spPr>
        <p:txBody>
          <a:bodyPr wrap="square" lIns="0" tIns="0" rIns="0" bIns="0" anchor="ctr">
            <a:spAutoFit/>
          </a:bodyPr>
          <a:lstStyle/>
          <a:p>
            <a:pPr algn="l"/>
            <a:r>
              <a:rPr sz="750" b="1">
                <a:solidFill>
                  <a:srgbClr val="FFFFFF"/>
                </a:solidFill>
                <a:latin typeface="Aptos"/>
              </a:rPr>
              <a:t>OVERALL STATUS</a:t>
            </a:r>
          </a:p>
        </p:txBody>
      </p:sp>
      <p:sp>
        <p:nvSpPr>
          <p:cNvPr id="93" name="Overall Status Value"/>
          <p:cNvSpPr txBox="1"/>
          <p:nvPr/>
        </p:nvSpPr>
        <p:spPr>
          <a:xfrm>
            <a:off x="7178039" y="172520"/>
            <a:ext cx="3140713" cy="461665"/>
          </a:xfrm>
          <a:prstGeom prst="rect">
            <a:avLst/>
          </a:prstGeom>
          <a:noFill/>
        </p:spPr>
        <p:txBody>
          <a:bodyPr wrap="square" lIns="0" tIns="0" rIns="0" bIns="0" anchor="ctr">
            <a:spAutoFit/>
          </a:bodyPr>
          <a:lstStyle/>
          <a:p>
            <a:pPr algn="l"/>
            <a:r>
              <a:rPr sz="1000" b="1" dirty="0">
                <a:solidFill>
                  <a:srgbClr val="FFFFFF"/>
                </a:solidFill>
                <a:latin typeface="Aptos"/>
              </a:rPr>
              <a:t>AMBER </a:t>
            </a:r>
            <a:r>
              <a:rPr lang="en-GB" sz="1000" b="1" dirty="0">
                <a:solidFill>
                  <a:srgbClr val="FFFFFF"/>
                </a:solidFill>
                <a:latin typeface="Aptos"/>
              </a:rPr>
              <a:t> - core plans and pilots are established, but implementation, evaluation and evidence of impact remain outstanding</a:t>
            </a:r>
            <a:endParaRPr sz="1000" b="1" dirty="0">
              <a:solidFill>
                <a:srgbClr val="FFFFFF"/>
              </a:solidFill>
              <a:latin typeface="Aptos"/>
            </a:endParaRPr>
          </a:p>
        </p:txBody>
      </p:sp>
      <p:sp>
        <p:nvSpPr>
          <p:cNvPr id="94" name="Overall Status Amber Dot"/>
          <p:cNvSpPr/>
          <p:nvPr/>
        </p:nvSpPr>
        <p:spPr>
          <a:xfrm>
            <a:off x="7031736" y="260603"/>
            <a:ext cx="86868" cy="86868"/>
          </a:xfrm>
          <a:prstGeom prst="ellipse">
            <a:avLst/>
          </a:prstGeom>
          <a:solidFill>
            <a:srgbClr val="F4B1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7FA"/>
        </a:solidFill>
        <a:effectLst/>
      </p:bgPr>
    </p:bg>
    <p:spTree>
      <p:nvGrpSpPr>
        <p:cNvPr id="1" name=""/>
        <p:cNvGrpSpPr/>
        <p:nvPr/>
      </p:nvGrpSpPr>
      <p:grpSpPr>
        <a:xfrm>
          <a:off x="0" y="0"/>
          <a:ext cx="1" cy="1"/>
          <a:chOff x="0" y="0"/>
          <a:chExt cx="1" cy="1"/>
        </a:xfrm>
      </p:grpSpPr>
      <p:sp>
        <p:nvSpPr>
          <p:cNvPr id="2" name="Shape 0"/>
          <p:cNvSpPr/>
          <p:nvPr/>
        </p:nvSpPr>
        <p:spPr>
          <a:xfrm>
            <a:off x="0" y="0"/>
            <a:ext cx="12191695" cy="658368"/>
          </a:xfrm>
          <a:prstGeom prst="rect">
            <a:avLst/>
          </a:prstGeom>
          <a:solidFill>
            <a:srgbClr val="17324D"/>
          </a:solidFill>
          <a:ln w="12700">
            <a:solidFill>
              <a:srgbClr val="17324D"/>
            </a:solidFill>
            <a:prstDash val="solid"/>
          </a:ln>
        </p:spPr>
        <p:txBody>
          <a:bodyPr/>
          <a:lstStyle/>
          <a:p>
            <a:endParaRPr lang="en-GB"/>
          </a:p>
        </p:txBody>
      </p:sp>
      <p:sp>
        <p:nvSpPr>
          <p:cNvPr id="3" name="Shape 1"/>
          <p:cNvSpPr/>
          <p:nvPr/>
        </p:nvSpPr>
        <p:spPr>
          <a:xfrm>
            <a:off x="0" y="658368"/>
            <a:ext cx="12191695" cy="73152"/>
          </a:xfrm>
          <a:prstGeom prst="rect">
            <a:avLst/>
          </a:prstGeom>
          <a:solidFill>
            <a:srgbClr val="2474A6"/>
          </a:solidFill>
          <a:ln w="12700">
            <a:solidFill>
              <a:srgbClr val="2474A6"/>
            </a:solidFill>
            <a:prstDash val="solid"/>
          </a:ln>
        </p:spPr>
        <p:txBody>
          <a:bodyPr/>
          <a:lstStyle/>
          <a:p>
            <a:endParaRPr lang="en-GB"/>
          </a:p>
        </p:txBody>
      </p:sp>
      <p:sp>
        <p:nvSpPr>
          <p:cNvPr id="4" name="Text 2"/>
          <p:cNvSpPr/>
          <p:nvPr/>
        </p:nvSpPr>
        <p:spPr>
          <a:xfrm>
            <a:off x="411480" y="137160"/>
            <a:ext cx="9052560" cy="347472"/>
          </a:xfrm>
          <a:prstGeom prst="rect">
            <a:avLst/>
          </a:prstGeom>
          <a:noFill/>
          <a:ln/>
        </p:spPr>
        <p:txBody>
          <a:bodyPr wrap="square" lIns="635" tIns="635" rIns="635" bIns="635" rtlCol="0" anchor="ctr">
            <a:normAutofit/>
          </a:bodyPr>
          <a:lstStyle/>
          <a:p>
            <a:pPr marL="0" indent="0" algn="l">
              <a:buNone/>
            </a:pPr>
            <a:r>
              <a:rPr lang="en-US" sz="2000" b="1" dirty="0">
                <a:solidFill>
                  <a:srgbClr val="FFFFFF"/>
                </a:solidFill>
                <a:latin typeface="Aptos Display" pitchFamily="34" charset="0"/>
                <a:ea typeface="Aptos Display" pitchFamily="34" charset="-122"/>
                <a:cs typeface="Aptos Display" pitchFamily="34" charset="-120"/>
              </a:rPr>
              <a:t>Workstream 4: Governance</a:t>
            </a:r>
            <a:endParaRPr lang="en-US" sz="2000" dirty="0"/>
          </a:p>
        </p:txBody>
      </p:sp>
      <p:sp>
        <p:nvSpPr>
          <p:cNvPr id="6" name="Shape 4"/>
          <p:cNvSpPr/>
          <p:nvPr/>
        </p:nvSpPr>
        <p:spPr>
          <a:xfrm>
            <a:off x="411480" y="868680"/>
            <a:ext cx="11365992" cy="530352"/>
          </a:xfrm>
          <a:prstGeom prst="roundRect">
            <a:avLst>
              <a:gd name="adj" fmla="val 24138"/>
            </a:avLst>
          </a:prstGeom>
          <a:solidFill>
            <a:srgbClr val="FFFFFF"/>
          </a:solidFill>
          <a:ln w="9525">
            <a:solidFill>
              <a:srgbClr val="CBD8E2"/>
            </a:solidFill>
            <a:prstDash val="solid"/>
          </a:ln>
          <a:effectLst>
            <a:outerShdw blurRad="12700" dist="50800" dir="2700000" algn="bl" rotWithShape="0">
              <a:srgbClr val="9AA8B2">
                <a:alpha val="13000"/>
              </a:srgbClr>
            </a:outerShdw>
          </a:effectLst>
        </p:spPr>
        <p:txBody>
          <a:bodyPr/>
          <a:lstStyle/>
          <a:p>
            <a:endParaRPr lang="en-GB"/>
          </a:p>
        </p:txBody>
      </p:sp>
      <p:sp>
        <p:nvSpPr>
          <p:cNvPr id="7" name="Shape 5"/>
          <p:cNvSpPr/>
          <p:nvPr/>
        </p:nvSpPr>
        <p:spPr>
          <a:xfrm>
            <a:off x="411480" y="868680"/>
            <a:ext cx="109728" cy="530352"/>
          </a:xfrm>
          <a:prstGeom prst="rect">
            <a:avLst/>
          </a:prstGeom>
          <a:solidFill>
            <a:srgbClr val="2474A6"/>
          </a:solidFill>
          <a:ln w="12700">
            <a:solidFill>
              <a:srgbClr val="2474A6"/>
            </a:solidFill>
            <a:prstDash val="solid"/>
          </a:ln>
        </p:spPr>
        <p:txBody>
          <a:bodyPr/>
          <a:lstStyle/>
          <a:p>
            <a:endParaRPr lang="en-GB"/>
          </a:p>
        </p:txBody>
      </p:sp>
      <p:sp>
        <p:nvSpPr>
          <p:cNvPr id="8" name="Text 6"/>
          <p:cNvSpPr/>
          <p:nvPr/>
        </p:nvSpPr>
        <p:spPr>
          <a:xfrm>
            <a:off x="603504" y="932688"/>
            <a:ext cx="2423160" cy="164592"/>
          </a:xfrm>
          <a:prstGeom prst="rect">
            <a:avLst/>
          </a:prstGeom>
          <a:noFill/>
          <a:ln/>
        </p:spPr>
        <p:txBody>
          <a:bodyPr wrap="square" lIns="635" tIns="635" rIns="635" bIns="635" rtlCol="0" anchor="ctr">
            <a:normAutofit/>
          </a:bodyPr>
          <a:lstStyle/>
          <a:p>
            <a:pPr marL="0" indent="0" algn="l">
              <a:buNone/>
            </a:pPr>
            <a:r>
              <a:rPr lang="en-US" sz="1000" b="1" dirty="0">
                <a:solidFill>
                  <a:srgbClr val="2474A6"/>
                </a:solidFill>
                <a:latin typeface="Aptos" pitchFamily="34" charset="0"/>
                <a:ea typeface="Aptos" pitchFamily="34" charset="-122"/>
                <a:cs typeface="Aptos" pitchFamily="34" charset="-120"/>
              </a:rPr>
              <a:t>What this workstream encompasses</a:t>
            </a:r>
            <a:endParaRPr lang="en-US" sz="1000" dirty="0"/>
          </a:p>
        </p:txBody>
      </p:sp>
      <p:sp>
        <p:nvSpPr>
          <p:cNvPr id="9" name="Text 7"/>
          <p:cNvSpPr/>
          <p:nvPr/>
        </p:nvSpPr>
        <p:spPr>
          <a:xfrm>
            <a:off x="603504" y="1115568"/>
            <a:ext cx="10881360" cy="164592"/>
          </a:xfrm>
          <a:prstGeom prst="rect">
            <a:avLst/>
          </a:prstGeom>
          <a:noFill/>
          <a:ln/>
        </p:spPr>
        <p:txBody>
          <a:bodyPr wrap="square" lIns="635" tIns="635" rIns="635" bIns="635" rtlCol="0" anchor="ctr">
            <a:normAutofit/>
          </a:bodyPr>
          <a:lstStyle/>
          <a:p>
            <a:pPr marL="0" indent="0" algn="l">
              <a:buNone/>
            </a:pPr>
            <a:r>
              <a:rPr lang="en-US" sz="810" dirty="0">
                <a:solidFill>
                  <a:srgbClr val="263238"/>
                </a:solidFill>
                <a:latin typeface="Aptos" pitchFamily="34" charset="0"/>
                <a:ea typeface="Aptos" pitchFamily="34" charset="-122"/>
                <a:cs typeface="Aptos" pitchFamily="34" charset="-120"/>
              </a:rPr>
              <a:t>Board reporting, governance routes, risk management, complaints, incidents, claims, clinical guidelines, assurance and external reporting.</a:t>
            </a:r>
            <a:endParaRPr lang="en-US" sz="810" dirty="0"/>
          </a:p>
        </p:txBody>
      </p:sp>
      <p:sp>
        <p:nvSpPr>
          <p:cNvPr id="10" name="Shape 8"/>
          <p:cNvSpPr/>
          <p:nvPr/>
        </p:nvSpPr>
        <p:spPr>
          <a:xfrm>
            <a:off x="411480" y="1591056"/>
            <a:ext cx="2926080" cy="310896"/>
          </a:xfrm>
          <a:prstGeom prst="roundRect">
            <a:avLst>
              <a:gd name="adj" fmla="val 23529"/>
            </a:avLst>
          </a:prstGeom>
          <a:solidFill>
            <a:srgbClr val="2474A6"/>
          </a:solidFill>
          <a:ln w="9525">
            <a:solidFill>
              <a:srgbClr val="2474A6"/>
            </a:solidFill>
            <a:prstDash val="solid"/>
          </a:ln>
        </p:spPr>
        <p:txBody>
          <a:bodyPr/>
          <a:lstStyle/>
          <a:p>
            <a:endParaRPr lang="en-GB"/>
          </a:p>
        </p:txBody>
      </p:sp>
      <p:sp>
        <p:nvSpPr>
          <p:cNvPr id="11" name="Text 9"/>
          <p:cNvSpPr/>
          <p:nvPr/>
        </p:nvSpPr>
        <p:spPr>
          <a:xfrm>
            <a:off x="521208" y="1636776"/>
            <a:ext cx="2706624"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Progress actions since last report</a:t>
            </a:r>
            <a:endParaRPr lang="en-US" sz="1000" dirty="0"/>
          </a:p>
        </p:txBody>
      </p:sp>
      <p:sp>
        <p:nvSpPr>
          <p:cNvPr id="13" name="Shape 11"/>
          <p:cNvSpPr/>
          <p:nvPr/>
        </p:nvSpPr>
        <p:spPr>
          <a:xfrm>
            <a:off x="411480" y="2011680"/>
            <a:ext cx="2926080" cy="685800"/>
          </a:xfrm>
          <a:prstGeom prst="roundRect">
            <a:avLst>
              <a:gd name="adj" fmla="val 19355"/>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14" name="Shape 12"/>
          <p:cNvSpPr/>
          <p:nvPr/>
        </p:nvSpPr>
        <p:spPr>
          <a:xfrm>
            <a:off x="512064" y="2199132"/>
            <a:ext cx="237744" cy="237744"/>
          </a:xfrm>
          <a:prstGeom prst="ellipse">
            <a:avLst/>
          </a:prstGeom>
          <a:solidFill>
            <a:srgbClr val="2474A6"/>
          </a:solidFill>
          <a:ln w="12700">
            <a:solidFill>
              <a:srgbClr val="2474A6"/>
            </a:solidFill>
            <a:prstDash val="solid"/>
          </a:ln>
        </p:spPr>
        <p:txBody>
          <a:bodyPr/>
          <a:lstStyle/>
          <a:p>
            <a:endParaRPr lang="en-GB"/>
          </a:p>
        </p:txBody>
      </p:sp>
      <p:sp>
        <p:nvSpPr>
          <p:cNvPr id="15" name="Text 13"/>
          <p:cNvSpPr/>
          <p:nvPr/>
        </p:nvSpPr>
        <p:spPr>
          <a:xfrm>
            <a:off x="512064" y="2235708"/>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1</a:t>
            </a:r>
            <a:endParaRPr lang="en-US" sz="630" dirty="0"/>
          </a:p>
        </p:txBody>
      </p:sp>
      <p:sp>
        <p:nvSpPr>
          <p:cNvPr id="16" name="Text 14"/>
          <p:cNvSpPr/>
          <p:nvPr/>
        </p:nvSpPr>
        <p:spPr>
          <a:xfrm>
            <a:off x="822960" y="2075688"/>
            <a:ext cx="2395728" cy="146304"/>
          </a:xfrm>
          <a:prstGeom prst="rect">
            <a:avLst/>
          </a:prstGeom>
          <a:noFill/>
          <a:ln/>
        </p:spPr>
        <p:txBody>
          <a:bodyPr wrap="square" lIns="635" tIns="635" rIns="635" bIns="635" rtlCol="0" anchor="ctr">
            <a:normAutofit lnSpcReduction="10000"/>
          </a:bodyPr>
          <a:lstStyle/>
          <a:p>
            <a:pPr marL="0" indent="0" algn="l">
              <a:buNone/>
            </a:pPr>
            <a:r>
              <a:rPr lang="en-US" sz="1000" b="1" dirty="0">
                <a:solidFill>
                  <a:srgbClr val="263238"/>
                </a:solidFill>
                <a:latin typeface="Aptos" pitchFamily="34" charset="0"/>
                <a:ea typeface="Aptos" pitchFamily="34" charset="-122"/>
                <a:cs typeface="Aptos" pitchFamily="34" charset="-120"/>
              </a:rPr>
              <a:t>Quality of investigations</a:t>
            </a:r>
            <a:endParaRPr lang="en-US" sz="1000" dirty="0"/>
          </a:p>
        </p:txBody>
      </p:sp>
      <p:sp>
        <p:nvSpPr>
          <p:cNvPr id="17" name="Text 15"/>
          <p:cNvSpPr/>
          <p:nvPr/>
        </p:nvSpPr>
        <p:spPr>
          <a:xfrm>
            <a:off x="822960" y="2135124"/>
            <a:ext cx="2395728" cy="708660"/>
          </a:xfrm>
          <a:prstGeom prst="rect">
            <a:avLst/>
          </a:prstGeom>
          <a:noFill/>
          <a:ln/>
        </p:spPr>
        <p:txBody>
          <a:bodyPr wrap="square" lIns="635" tIns="635" rIns="635" bIns="635" rtlCol="0" anchor="ctr">
            <a:normAutofit/>
          </a:bodyPr>
          <a:lstStyle/>
          <a:p>
            <a:pPr marL="0" indent="0" algn="l">
              <a:buNone/>
            </a:pPr>
            <a:r>
              <a:rPr lang="en-GB" sz="1000" dirty="0">
                <a:latin typeface="Aptos" pitchFamily="34" charset="0"/>
                <a:ea typeface="Aptos" pitchFamily="34" charset="-122"/>
                <a:cs typeface="Aptos" pitchFamily="34" charset="-120"/>
              </a:rPr>
              <a:t>Development of additional opportunities for families to share their experience of how we have handled their concerns.	</a:t>
            </a:r>
          </a:p>
        </p:txBody>
      </p:sp>
      <p:sp>
        <p:nvSpPr>
          <p:cNvPr id="18" name="Shape 16"/>
          <p:cNvSpPr/>
          <p:nvPr/>
        </p:nvSpPr>
        <p:spPr>
          <a:xfrm>
            <a:off x="3529584" y="2226564"/>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19" name="Shape 17"/>
          <p:cNvSpPr/>
          <p:nvPr/>
        </p:nvSpPr>
        <p:spPr>
          <a:xfrm>
            <a:off x="411480" y="2770632"/>
            <a:ext cx="2926080" cy="685800"/>
          </a:xfrm>
          <a:prstGeom prst="roundRect">
            <a:avLst>
              <a:gd name="adj" fmla="val 19355"/>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20" name="Shape 18"/>
          <p:cNvSpPr/>
          <p:nvPr/>
        </p:nvSpPr>
        <p:spPr>
          <a:xfrm>
            <a:off x="512064" y="2958084"/>
            <a:ext cx="237744" cy="237744"/>
          </a:xfrm>
          <a:prstGeom prst="ellipse">
            <a:avLst/>
          </a:prstGeom>
          <a:solidFill>
            <a:srgbClr val="2474A6"/>
          </a:solidFill>
          <a:ln w="12700">
            <a:solidFill>
              <a:srgbClr val="2474A6"/>
            </a:solidFill>
            <a:prstDash val="solid"/>
          </a:ln>
        </p:spPr>
        <p:txBody>
          <a:bodyPr/>
          <a:lstStyle/>
          <a:p>
            <a:endParaRPr lang="en-GB"/>
          </a:p>
        </p:txBody>
      </p:sp>
      <p:sp>
        <p:nvSpPr>
          <p:cNvPr id="21" name="Text 19"/>
          <p:cNvSpPr/>
          <p:nvPr/>
        </p:nvSpPr>
        <p:spPr>
          <a:xfrm>
            <a:off x="512064" y="2994660"/>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2</a:t>
            </a:r>
            <a:endParaRPr lang="en-US" sz="630" dirty="0"/>
          </a:p>
        </p:txBody>
      </p:sp>
      <p:sp>
        <p:nvSpPr>
          <p:cNvPr id="22" name="Text 20"/>
          <p:cNvSpPr/>
          <p:nvPr/>
        </p:nvSpPr>
        <p:spPr>
          <a:xfrm>
            <a:off x="822960" y="2834640"/>
            <a:ext cx="2395728" cy="146304"/>
          </a:xfrm>
          <a:prstGeom prst="rect">
            <a:avLst/>
          </a:prstGeom>
          <a:noFill/>
          <a:ln/>
        </p:spPr>
        <p:txBody>
          <a:bodyPr wrap="square" lIns="635" tIns="635" rIns="635" bIns="635" rtlCol="0" anchor="ctr">
            <a:normAutofit lnSpcReduction="10000"/>
          </a:bodyPr>
          <a:lstStyle/>
          <a:p>
            <a:pPr marL="0" indent="0" algn="l">
              <a:buNone/>
            </a:pPr>
            <a:r>
              <a:rPr lang="en-US" sz="1000" b="1" dirty="0">
                <a:solidFill>
                  <a:srgbClr val="263238"/>
                </a:solidFill>
                <a:latin typeface="Aptos" pitchFamily="34" charset="0"/>
                <a:ea typeface="Aptos" pitchFamily="34" charset="-122"/>
                <a:cs typeface="Aptos" pitchFamily="34" charset="-120"/>
              </a:rPr>
              <a:t>Guidelines tracker </a:t>
            </a:r>
            <a:endParaRPr lang="en-US" sz="1000" dirty="0"/>
          </a:p>
        </p:txBody>
      </p:sp>
      <p:sp>
        <p:nvSpPr>
          <p:cNvPr id="23" name="Text 21"/>
          <p:cNvSpPr/>
          <p:nvPr/>
        </p:nvSpPr>
        <p:spPr>
          <a:xfrm>
            <a:off x="822960" y="2894076"/>
            <a:ext cx="2395728" cy="548640"/>
          </a:xfrm>
          <a:prstGeom prst="rect">
            <a:avLst/>
          </a:prstGeom>
          <a:noFill/>
          <a:ln/>
        </p:spPr>
        <p:txBody>
          <a:bodyPr wrap="square" lIns="635" tIns="635" rIns="635" bIns="635" rtlCol="0" anchor="ctr">
            <a:normAutofit/>
          </a:bodyPr>
          <a:lstStyle/>
          <a:p>
            <a:pPr marL="0" indent="0" algn="l">
              <a:buNone/>
            </a:pPr>
            <a:r>
              <a:rPr lang="en-US" sz="1000" dirty="0">
                <a:latin typeface="Aptos" pitchFamily="34" charset="0"/>
                <a:ea typeface="Aptos" pitchFamily="34" charset="-122"/>
                <a:cs typeface="Aptos" pitchFamily="34" charset="-120"/>
              </a:rPr>
              <a:t>Resolution confirmed for outstanding architecture issues</a:t>
            </a:r>
            <a:endParaRPr lang="en-US" sz="1000" dirty="0"/>
          </a:p>
        </p:txBody>
      </p:sp>
      <p:sp>
        <p:nvSpPr>
          <p:cNvPr id="24" name="Shape 22"/>
          <p:cNvSpPr/>
          <p:nvPr/>
        </p:nvSpPr>
        <p:spPr>
          <a:xfrm>
            <a:off x="3529584" y="2985516"/>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25" name="Shape 23"/>
          <p:cNvSpPr/>
          <p:nvPr/>
        </p:nvSpPr>
        <p:spPr>
          <a:xfrm>
            <a:off x="411480" y="3529584"/>
            <a:ext cx="2926080" cy="685800"/>
          </a:xfrm>
          <a:prstGeom prst="roundRect">
            <a:avLst>
              <a:gd name="adj" fmla="val 19355"/>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26" name="Shape 24"/>
          <p:cNvSpPr/>
          <p:nvPr/>
        </p:nvSpPr>
        <p:spPr>
          <a:xfrm>
            <a:off x="512064" y="3717036"/>
            <a:ext cx="237744" cy="237744"/>
          </a:xfrm>
          <a:prstGeom prst="ellipse">
            <a:avLst/>
          </a:prstGeom>
          <a:solidFill>
            <a:srgbClr val="2474A6"/>
          </a:solidFill>
          <a:ln w="12700">
            <a:solidFill>
              <a:srgbClr val="2474A6"/>
            </a:solidFill>
            <a:prstDash val="solid"/>
          </a:ln>
        </p:spPr>
        <p:txBody>
          <a:bodyPr/>
          <a:lstStyle/>
          <a:p>
            <a:endParaRPr lang="en-GB"/>
          </a:p>
        </p:txBody>
      </p:sp>
      <p:sp>
        <p:nvSpPr>
          <p:cNvPr id="27" name="Text 25"/>
          <p:cNvSpPr/>
          <p:nvPr/>
        </p:nvSpPr>
        <p:spPr>
          <a:xfrm>
            <a:off x="512064" y="3753612"/>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3</a:t>
            </a:r>
            <a:endParaRPr lang="en-US" sz="630" dirty="0"/>
          </a:p>
        </p:txBody>
      </p:sp>
      <p:sp>
        <p:nvSpPr>
          <p:cNvPr id="28" name="Text 26"/>
          <p:cNvSpPr/>
          <p:nvPr/>
        </p:nvSpPr>
        <p:spPr>
          <a:xfrm>
            <a:off x="822960" y="3552444"/>
            <a:ext cx="2395728" cy="329184"/>
          </a:xfrm>
          <a:prstGeom prst="rect">
            <a:avLst/>
          </a:prstGeom>
          <a:noFill/>
          <a:ln/>
        </p:spPr>
        <p:txBody>
          <a:bodyPr wrap="square" lIns="635" tIns="635" rIns="635" bIns="635" rtlCol="0" anchor="ctr">
            <a:normAutofit/>
          </a:bodyPr>
          <a:lstStyle/>
          <a:p>
            <a:pPr marL="0" indent="0" algn="l">
              <a:buNone/>
            </a:pPr>
            <a:r>
              <a:rPr lang="en-US" sz="1000" b="1" dirty="0">
                <a:solidFill>
                  <a:srgbClr val="263238"/>
                </a:solidFill>
                <a:latin typeface="Aptos" pitchFamily="34" charset="0"/>
                <a:ea typeface="Aptos" pitchFamily="34" charset="-122"/>
                <a:cs typeface="Aptos" pitchFamily="34" charset="-120"/>
              </a:rPr>
              <a:t>Trigger process for independent reviews into investigations and concerns</a:t>
            </a:r>
            <a:endParaRPr lang="en-US" sz="1000" dirty="0"/>
          </a:p>
        </p:txBody>
      </p:sp>
      <p:sp>
        <p:nvSpPr>
          <p:cNvPr id="29" name="Text 27"/>
          <p:cNvSpPr/>
          <p:nvPr/>
        </p:nvSpPr>
        <p:spPr>
          <a:xfrm>
            <a:off x="822960" y="3717036"/>
            <a:ext cx="2395728" cy="621792"/>
          </a:xfrm>
          <a:prstGeom prst="rect">
            <a:avLst/>
          </a:prstGeom>
          <a:noFill/>
          <a:ln/>
        </p:spPr>
        <p:txBody>
          <a:bodyPr wrap="square" lIns="635" tIns="635" rIns="635" bIns="635" rtlCol="0" anchor="ctr">
            <a:normAutofit/>
          </a:bodyPr>
          <a:lstStyle/>
          <a:p>
            <a:pPr marL="0" indent="0" algn="l">
              <a:buNone/>
            </a:pPr>
            <a:r>
              <a:rPr lang="en-GB" sz="1000" dirty="0">
                <a:latin typeface="Aptos" pitchFamily="34" charset="0"/>
                <a:ea typeface="Aptos" pitchFamily="34" charset="-122"/>
                <a:cs typeface="Aptos" pitchFamily="34" charset="-120"/>
              </a:rPr>
              <a:t>Mapping document setting out triggers and associated process developed. </a:t>
            </a:r>
            <a:endParaRPr lang="en-US" sz="1000" dirty="0"/>
          </a:p>
        </p:txBody>
      </p:sp>
      <p:sp>
        <p:nvSpPr>
          <p:cNvPr id="30" name="Shape 28"/>
          <p:cNvSpPr/>
          <p:nvPr/>
        </p:nvSpPr>
        <p:spPr>
          <a:xfrm>
            <a:off x="3529584" y="3744468"/>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31" name="Shape 29"/>
          <p:cNvSpPr/>
          <p:nvPr/>
        </p:nvSpPr>
        <p:spPr>
          <a:xfrm>
            <a:off x="4069080" y="1591056"/>
            <a:ext cx="2907792" cy="310896"/>
          </a:xfrm>
          <a:prstGeom prst="roundRect">
            <a:avLst>
              <a:gd name="adj" fmla="val 23529"/>
            </a:avLst>
          </a:prstGeom>
          <a:solidFill>
            <a:srgbClr val="008C95"/>
          </a:solidFill>
          <a:ln w="9525">
            <a:solidFill>
              <a:srgbClr val="008C95"/>
            </a:solidFill>
            <a:prstDash val="solid"/>
          </a:ln>
        </p:spPr>
        <p:txBody>
          <a:bodyPr/>
          <a:lstStyle/>
          <a:p>
            <a:endParaRPr lang="en-GB"/>
          </a:p>
        </p:txBody>
      </p:sp>
      <p:sp>
        <p:nvSpPr>
          <p:cNvPr id="32" name="Text 30"/>
          <p:cNvSpPr/>
          <p:nvPr/>
        </p:nvSpPr>
        <p:spPr>
          <a:xfrm>
            <a:off x="4178808" y="1636776"/>
            <a:ext cx="2688336"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Associated outcome measures*</a:t>
            </a:r>
            <a:endParaRPr lang="en-US" sz="1000" dirty="0"/>
          </a:p>
        </p:txBody>
      </p:sp>
      <p:sp>
        <p:nvSpPr>
          <p:cNvPr id="34" name="Shape 32"/>
          <p:cNvSpPr/>
          <p:nvPr/>
        </p:nvSpPr>
        <p:spPr>
          <a:xfrm>
            <a:off x="4069080" y="2011680"/>
            <a:ext cx="2907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35" name="Shape 33"/>
          <p:cNvSpPr/>
          <p:nvPr/>
        </p:nvSpPr>
        <p:spPr>
          <a:xfrm>
            <a:off x="4069080" y="2011680"/>
            <a:ext cx="64008" cy="685800"/>
          </a:xfrm>
          <a:prstGeom prst="rect">
            <a:avLst/>
          </a:prstGeom>
          <a:solidFill>
            <a:srgbClr val="008C95"/>
          </a:solidFill>
          <a:ln w="12700">
            <a:solidFill>
              <a:srgbClr val="008C95"/>
            </a:solidFill>
            <a:prstDash val="solid"/>
          </a:ln>
        </p:spPr>
        <p:txBody>
          <a:bodyPr/>
          <a:lstStyle/>
          <a:p>
            <a:endParaRPr lang="en-GB"/>
          </a:p>
        </p:txBody>
      </p:sp>
      <p:sp>
        <p:nvSpPr>
          <p:cNvPr id="37" name="Text 35"/>
          <p:cNvSpPr/>
          <p:nvPr/>
        </p:nvSpPr>
        <p:spPr>
          <a:xfrm>
            <a:off x="4169664" y="1931670"/>
            <a:ext cx="2752344" cy="838962"/>
          </a:xfrm>
          <a:prstGeom prst="rect">
            <a:avLst/>
          </a:prstGeom>
          <a:noFill/>
          <a:ln/>
        </p:spPr>
        <p:txBody>
          <a:bodyPr wrap="square" lIns="635" tIns="635" rIns="635" bIns="635" rtlCol="0" anchor="ctr">
            <a:normAutofit/>
          </a:bodyPr>
          <a:lstStyle/>
          <a:p>
            <a:pPr marL="171450" indent="-171450" algn="l">
              <a:buFont typeface="Arial" panose="020B0604020202020204" pitchFamily="34" charset="0"/>
              <a:buChar char="•"/>
            </a:pPr>
            <a:r>
              <a:rPr lang="en-GB" sz="900" dirty="0">
                <a:latin typeface="Aptos" pitchFamily="34" charset="0"/>
                <a:ea typeface="Aptos" pitchFamily="34" charset="-122"/>
                <a:cs typeface="Aptos" pitchFamily="34" charset="-120"/>
              </a:rPr>
              <a:t>100% Investigations/reviews completed by Multidisciplinary Team (last 12 months)</a:t>
            </a:r>
          </a:p>
          <a:p>
            <a:pPr marL="171450" indent="-171450">
              <a:buFont typeface="Arial" panose="020B0604020202020204" pitchFamily="34" charset="0"/>
              <a:buChar char="•"/>
            </a:pPr>
            <a:r>
              <a:rPr lang="en-GB" sz="900" dirty="0">
                <a:latin typeface="Aptos" pitchFamily="34" charset="0"/>
                <a:ea typeface="Aptos" pitchFamily="34" charset="-122"/>
                <a:cs typeface="Aptos" pitchFamily="34" charset="-120"/>
              </a:rPr>
              <a:t>41% of investigations that exceeded agreed timescale for completion (30, 60, 120 days) Team (last 12 months)</a:t>
            </a:r>
          </a:p>
        </p:txBody>
      </p:sp>
      <p:sp>
        <p:nvSpPr>
          <p:cNvPr id="39" name="Shape 37"/>
          <p:cNvSpPr/>
          <p:nvPr/>
        </p:nvSpPr>
        <p:spPr>
          <a:xfrm>
            <a:off x="7178040" y="2253996"/>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40" name="Shape 38"/>
          <p:cNvSpPr/>
          <p:nvPr/>
        </p:nvSpPr>
        <p:spPr>
          <a:xfrm>
            <a:off x="4069080" y="2770632"/>
            <a:ext cx="2907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41" name="Shape 39"/>
          <p:cNvSpPr/>
          <p:nvPr/>
        </p:nvSpPr>
        <p:spPr>
          <a:xfrm>
            <a:off x="4069080" y="2770632"/>
            <a:ext cx="64008" cy="685800"/>
          </a:xfrm>
          <a:prstGeom prst="rect">
            <a:avLst/>
          </a:prstGeom>
          <a:solidFill>
            <a:srgbClr val="008C95"/>
          </a:solidFill>
          <a:ln w="12700">
            <a:solidFill>
              <a:srgbClr val="008C95"/>
            </a:solidFill>
            <a:prstDash val="solid"/>
          </a:ln>
        </p:spPr>
        <p:txBody>
          <a:bodyPr/>
          <a:lstStyle/>
          <a:p>
            <a:endParaRPr lang="en-GB"/>
          </a:p>
        </p:txBody>
      </p:sp>
      <p:sp>
        <p:nvSpPr>
          <p:cNvPr id="43" name="Text 41"/>
          <p:cNvSpPr/>
          <p:nvPr/>
        </p:nvSpPr>
        <p:spPr>
          <a:xfrm>
            <a:off x="4169664" y="2727198"/>
            <a:ext cx="2724912" cy="809244"/>
          </a:xfrm>
          <a:prstGeom prst="rect">
            <a:avLst/>
          </a:prstGeom>
          <a:noFill/>
          <a:ln/>
        </p:spPr>
        <p:txBody>
          <a:bodyPr wrap="square" lIns="635" tIns="635" rIns="635" bIns="635" rtlCol="0" anchor="ctr">
            <a:normAutofit/>
          </a:bodyPr>
          <a:lstStyle/>
          <a:p>
            <a:pPr marL="171450" indent="-171450" algn="l">
              <a:buFont typeface="Arial" panose="020B0604020202020204" pitchFamily="34" charset="0"/>
              <a:buChar char="•"/>
            </a:pPr>
            <a:r>
              <a:rPr lang="en-GB" sz="900" dirty="0">
                <a:latin typeface="Aptos" pitchFamily="34" charset="0"/>
                <a:ea typeface="Aptos" pitchFamily="34" charset="-122"/>
                <a:cs typeface="Aptos" pitchFamily="34" charset="-120"/>
              </a:rPr>
              <a:t>81.3% of locally owned maternity guidelines in date.</a:t>
            </a:r>
          </a:p>
          <a:p>
            <a:pPr marL="171450" indent="-171450" algn="l">
              <a:buFont typeface="Arial" panose="020B0604020202020204" pitchFamily="34" charset="0"/>
              <a:buChar char="•"/>
            </a:pPr>
            <a:r>
              <a:rPr lang="en-GB" sz="900" dirty="0">
                <a:latin typeface="Aptos" pitchFamily="34" charset="0"/>
                <a:ea typeface="Aptos" pitchFamily="34" charset="-122"/>
                <a:cs typeface="Aptos" pitchFamily="34" charset="-120"/>
              </a:rPr>
              <a:t>84% of locally owned neonatal guidelines in date.</a:t>
            </a:r>
          </a:p>
          <a:p>
            <a:pPr marL="171450" indent="-171450" algn="l">
              <a:buFont typeface="Arial" panose="020B0604020202020204" pitchFamily="34" charset="0"/>
              <a:buChar char="•"/>
            </a:pPr>
            <a:r>
              <a:rPr lang="en-GB" sz="900" dirty="0">
                <a:latin typeface="Aptos" pitchFamily="34" charset="0"/>
                <a:ea typeface="Aptos" pitchFamily="34" charset="-122"/>
                <a:cs typeface="Aptos" pitchFamily="34" charset="-120"/>
              </a:rPr>
              <a:t>% of national guidelines adopted and embedded – </a:t>
            </a:r>
            <a:r>
              <a:rPr lang="en-GB" sz="900" i="1" dirty="0">
                <a:latin typeface="Aptos" pitchFamily="34" charset="0"/>
                <a:ea typeface="Aptos" pitchFamily="34" charset="-122"/>
                <a:cs typeface="Aptos" pitchFamily="34" charset="-120"/>
              </a:rPr>
              <a:t>will be included in the digital solution.</a:t>
            </a:r>
          </a:p>
        </p:txBody>
      </p:sp>
      <p:sp>
        <p:nvSpPr>
          <p:cNvPr id="45" name="Shape 43"/>
          <p:cNvSpPr/>
          <p:nvPr/>
        </p:nvSpPr>
        <p:spPr>
          <a:xfrm>
            <a:off x="7178040" y="3012948"/>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46" name="Shape 44"/>
          <p:cNvSpPr/>
          <p:nvPr/>
        </p:nvSpPr>
        <p:spPr>
          <a:xfrm>
            <a:off x="4050792" y="3577209"/>
            <a:ext cx="2907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47" name="Shape 45"/>
          <p:cNvSpPr/>
          <p:nvPr/>
        </p:nvSpPr>
        <p:spPr>
          <a:xfrm>
            <a:off x="4069080" y="3529584"/>
            <a:ext cx="64008" cy="685800"/>
          </a:xfrm>
          <a:prstGeom prst="rect">
            <a:avLst/>
          </a:prstGeom>
          <a:solidFill>
            <a:srgbClr val="008C95"/>
          </a:solidFill>
          <a:ln w="12700">
            <a:solidFill>
              <a:srgbClr val="008C95"/>
            </a:solidFill>
            <a:prstDash val="solid"/>
          </a:ln>
        </p:spPr>
        <p:txBody>
          <a:bodyPr/>
          <a:lstStyle/>
          <a:p>
            <a:endParaRPr lang="en-GB"/>
          </a:p>
        </p:txBody>
      </p:sp>
      <p:sp>
        <p:nvSpPr>
          <p:cNvPr id="49" name="Text 47"/>
          <p:cNvSpPr/>
          <p:nvPr/>
        </p:nvSpPr>
        <p:spPr>
          <a:xfrm>
            <a:off x="4206240" y="3635311"/>
            <a:ext cx="2724912" cy="688467"/>
          </a:xfrm>
          <a:prstGeom prst="rect">
            <a:avLst/>
          </a:prstGeom>
          <a:noFill/>
          <a:ln/>
        </p:spPr>
        <p:txBody>
          <a:bodyPr wrap="square" lIns="635" tIns="635" rIns="635" bIns="635" rtlCol="0" anchor="ctr">
            <a:normAutofit lnSpcReduction="10000"/>
          </a:bodyPr>
          <a:lstStyle/>
          <a:p>
            <a:pPr marL="171450" indent="-171450">
              <a:buFont typeface="Arial" panose="020B0604020202020204" pitchFamily="34" charset="0"/>
              <a:buChar char="•"/>
            </a:pPr>
            <a:r>
              <a:rPr lang="en-US" sz="1000" dirty="0">
                <a:latin typeface="Aptos" pitchFamily="34" charset="0"/>
                <a:ea typeface="Aptos" pitchFamily="34" charset="-122"/>
                <a:cs typeface="Aptos" pitchFamily="34" charset="-120"/>
              </a:rPr>
              <a:t>N</a:t>
            </a:r>
            <a:r>
              <a:rPr lang="en-GB" sz="1000" dirty="0">
                <a:latin typeface="Aptos" pitchFamily="34" charset="0"/>
                <a:ea typeface="Aptos" pitchFamily="34" charset="-122"/>
                <a:cs typeface="Aptos" pitchFamily="34" charset="-120"/>
              </a:rPr>
              <a:t>umber of open investigations </a:t>
            </a:r>
          </a:p>
          <a:p>
            <a:pPr marL="171450" indent="-171450" algn="l">
              <a:buFont typeface="Arial" panose="020B0604020202020204" pitchFamily="34" charset="0"/>
              <a:buChar char="•"/>
            </a:pPr>
            <a:r>
              <a:rPr lang="en-GB" sz="1000" dirty="0">
                <a:latin typeface="Aptos" pitchFamily="34" charset="0"/>
                <a:ea typeface="Aptos" pitchFamily="34" charset="-122"/>
                <a:cs typeface="Aptos" pitchFamily="34" charset="-120"/>
              </a:rPr>
              <a:t>Number of open external reviews </a:t>
            </a:r>
          </a:p>
          <a:p>
            <a:pPr marL="171450" indent="-171450" algn="l">
              <a:buFont typeface="Arial" panose="020B0604020202020204" pitchFamily="34" charset="0"/>
              <a:buChar char="•"/>
            </a:pPr>
            <a:r>
              <a:rPr lang="en-GB" sz="1000" dirty="0">
                <a:latin typeface="Aptos" pitchFamily="34" charset="0"/>
                <a:ea typeface="Aptos" pitchFamily="34" charset="-122"/>
                <a:cs typeface="Aptos" pitchFamily="34" charset="-120"/>
              </a:rPr>
              <a:t>Number of PMRT reviews outstanding </a:t>
            </a:r>
          </a:p>
          <a:p>
            <a:pPr marL="171450" indent="-171450" algn="l">
              <a:buFont typeface="Arial" panose="020B0604020202020204" pitchFamily="34" charset="0"/>
              <a:buChar char="•"/>
            </a:pPr>
            <a:r>
              <a:rPr lang="en-GB" sz="1000" dirty="0">
                <a:latin typeface="Aptos" pitchFamily="34" charset="0"/>
                <a:ea typeface="Aptos" pitchFamily="34" charset="-122"/>
                <a:cs typeface="Aptos" pitchFamily="34" charset="-120"/>
              </a:rPr>
              <a:t>Reviews completed within timescale </a:t>
            </a:r>
          </a:p>
          <a:p>
            <a:pPr marL="171450" indent="-171450" algn="l">
              <a:buFont typeface="Arial" panose="020B0604020202020204" pitchFamily="34" charset="0"/>
              <a:buChar char="•"/>
            </a:pPr>
            <a:r>
              <a:rPr lang="en-GB" sz="1000" dirty="0">
                <a:latin typeface="Aptos" pitchFamily="34" charset="0"/>
                <a:ea typeface="Aptos" pitchFamily="34" charset="-122"/>
                <a:cs typeface="Aptos" pitchFamily="34" charset="-120"/>
              </a:rPr>
              <a:t>Overdue reviews </a:t>
            </a:r>
          </a:p>
          <a:p>
            <a:pPr marL="0" indent="0" algn="l">
              <a:buNone/>
            </a:pPr>
            <a:endParaRPr lang="en-US" sz="1000" dirty="0"/>
          </a:p>
        </p:txBody>
      </p:sp>
      <p:sp>
        <p:nvSpPr>
          <p:cNvPr id="51" name="Shape 49"/>
          <p:cNvSpPr/>
          <p:nvPr/>
        </p:nvSpPr>
        <p:spPr>
          <a:xfrm>
            <a:off x="7178040" y="3771900"/>
            <a:ext cx="365760" cy="201168"/>
          </a:xfrm>
          <a:prstGeom prst="rightArrow">
            <a:avLst/>
          </a:prstGeom>
          <a:solidFill>
            <a:srgbClr val="EAF4FB"/>
          </a:solidFill>
          <a:ln w="12700">
            <a:solidFill>
              <a:srgbClr val="2474A6"/>
            </a:solidFill>
            <a:prstDash val="solid"/>
          </a:ln>
        </p:spPr>
        <p:txBody>
          <a:bodyPr/>
          <a:lstStyle/>
          <a:p>
            <a:endParaRPr lang="en-GB"/>
          </a:p>
        </p:txBody>
      </p:sp>
      <p:sp>
        <p:nvSpPr>
          <p:cNvPr id="52" name="Shape 50"/>
          <p:cNvSpPr/>
          <p:nvPr/>
        </p:nvSpPr>
        <p:spPr>
          <a:xfrm>
            <a:off x="7726680" y="1591056"/>
            <a:ext cx="4050792" cy="310896"/>
          </a:xfrm>
          <a:prstGeom prst="roundRect">
            <a:avLst>
              <a:gd name="adj" fmla="val 23529"/>
            </a:avLst>
          </a:prstGeom>
          <a:solidFill>
            <a:srgbClr val="6AA84F"/>
          </a:solidFill>
          <a:ln w="9525">
            <a:solidFill>
              <a:srgbClr val="6AA84F"/>
            </a:solidFill>
            <a:prstDash val="solid"/>
          </a:ln>
        </p:spPr>
        <p:txBody>
          <a:bodyPr/>
          <a:lstStyle/>
          <a:p>
            <a:endParaRPr lang="en-GB"/>
          </a:p>
        </p:txBody>
      </p:sp>
      <p:sp>
        <p:nvSpPr>
          <p:cNvPr id="53" name="Text 51"/>
          <p:cNvSpPr/>
          <p:nvPr/>
        </p:nvSpPr>
        <p:spPr>
          <a:xfrm>
            <a:off x="7836408" y="1636776"/>
            <a:ext cx="3831336"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Difference for women, babies and families and/or staff</a:t>
            </a:r>
            <a:endParaRPr lang="en-US" sz="1000" dirty="0"/>
          </a:p>
        </p:txBody>
      </p:sp>
      <p:sp>
        <p:nvSpPr>
          <p:cNvPr id="55" name="Shape 53"/>
          <p:cNvSpPr/>
          <p:nvPr/>
        </p:nvSpPr>
        <p:spPr>
          <a:xfrm>
            <a:off x="7726680" y="2011680"/>
            <a:ext cx="4050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56" name="Shape 54"/>
          <p:cNvSpPr/>
          <p:nvPr/>
        </p:nvSpPr>
        <p:spPr>
          <a:xfrm>
            <a:off x="7726680" y="2011680"/>
            <a:ext cx="64008" cy="685800"/>
          </a:xfrm>
          <a:prstGeom prst="rect">
            <a:avLst/>
          </a:prstGeom>
          <a:solidFill>
            <a:srgbClr val="6AA84F"/>
          </a:solidFill>
          <a:ln w="12700">
            <a:solidFill>
              <a:srgbClr val="6AA84F"/>
            </a:solidFill>
            <a:prstDash val="solid"/>
          </a:ln>
        </p:spPr>
        <p:txBody>
          <a:bodyPr/>
          <a:lstStyle/>
          <a:p>
            <a:endParaRPr lang="en-GB"/>
          </a:p>
        </p:txBody>
      </p:sp>
      <p:sp>
        <p:nvSpPr>
          <p:cNvPr id="57" name="Shape 55"/>
          <p:cNvSpPr/>
          <p:nvPr/>
        </p:nvSpPr>
        <p:spPr>
          <a:xfrm>
            <a:off x="7854696" y="2199132"/>
            <a:ext cx="237744" cy="237744"/>
          </a:xfrm>
          <a:prstGeom prst="ellipse">
            <a:avLst/>
          </a:prstGeom>
          <a:solidFill>
            <a:srgbClr val="6AA84F"/>
          </a:solidFill>
          <a:ln w="12700">
            <a:solidFill>
              <a:srgbClr val="6AA84F"/>
            </a:solidFill>
            <a:prstDash val="solid"/>
          </a:ln>
        </p:spPr>
        <p:txBody>
          <a:bodyPr/>
          <a:lstStyle/>
          <a:p>
            <a:endParaRPr lang="en-GB"/>
          </a:p>
        </p:txBody>
      </p:sp>
      <p:sp>
        <p:nvSpPr>
          <p:cNvPr id="58" name="Text 56"/>
          <p:cNvSpPr/>
          <p:nvPr/>
        </p:nvSpPr>
        <p:spPr>
          <a:xfrm>
            <a:off x="7854696" y="2235708"/>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1</a:t>
            </a:r>
            <a:endParaRPr lang="en-US" sz="630" dirty="0"/>
          </a:p>
        </p:txBody>
      </p:sp>
      <p:sp>
        <p:nvSpPr>
          <p:cNvPr id="59" name="Text 57"/>
          <p:cNvSpPr/>
          <p:nvPr/>
        </p:nvSpPr>
        <p:spPr>
          <a:xfrm>
            <a:off x="8183880" y="2002536"/>
            <a:ext cx="3456432" cy="324612"/>
          </a:xfrm>
          <a:prstGeom prst="rect">
            <a:avLst/>
          </a:prstGeom>
          <a:noFill/>
          <a:ln/>
        </p:spPr>
        <p:txBody>
          <a:bodyPr wrap="square" lIns="635" tIns="635" rIns="635" bIns="635" rtlCol="0" anchor="ctr">
            <a:normAutofit fontScale="92500"/>
          </a:bodyPr>
          <a:lstStyle/>
          <a:p>
            <a:pPr marL="0" indent="0" algn="l">
              <a:buNone/>
            </a:pPr>
            <a:r>
              <a:rPr lang="en-GB" sz="1000" b="1" dirty="0">
                <a:solidFill>
                  <a:srgbClr val="263238"/>
                </a:solidFill>
                <a:latin typeface="Aptos" pitchFamily="34" charset="0"/>
                <a:ea typeface="Aptos" pitchFamily="34" charset="-122"/>
                <a:cs typeface="Aptos" pitchFamily="34" charset="-120"/>
              </a:rPr>
              <a:t>A system where women and their families can be heard, have answers and understand about what happened during their care</a:t>
            </a:r>
            <a:endParaRPr lang="en-US" sz="1000" dirty="0"/>
          </a:p>
        </p:txBody>
      </p:sp>
      <p:sp>
        <p:nvSpPr>
          <p:cNvPr id="60" name="Text 58"/>
          <p:cNvSpPr/>
          <p:nvPr/>
        </p:nvSpPr>
        <p:spPr>
          <a:xfrm>
            <a:off x="8183880" y="2235708"/>
            <a:ext cx="3456432" cy="566928"/>
          </a:xfrm>
          <a:prstGeom prst="rect">
            <a:avLst/>
          </a:prstGeom>
          <a:noFill/>
          <a:ln/>
        </p:spPr>
        <p:txBody>
          <a:bodyPr wrap="square" lIns="635" tIns="635" rIns="635" bIns="635" rtlCol="0" anchor="ctr">
            <a:normAutofit/>
          </a:bodyPr>
          <a:lstStyle/>
          <a:p>
            <a:pPr marL="0" indent="0" algn="l">
              <a:buNone/>
            </a:pPr>
            <a:r>
              <a:rPr lang="en-GB" sz="1000" dirty="0">
                <a:latin typeface="Aptos" pitchFamily="34" charset="0"/>
                <a:ea typeface="Aptos" pitchFamily="34" charset="-122"/>
                <a:cs typeface="Aptos" pitchFamily="34" charset="-120"/>
              </a:rPr>
              <a:t>Families will be more involved in learning and improvement, concerns will be identified and addressed. Thematic learning and lived experience will inform the way we work.</a:t>
            </a:r>
            <a:endParaRPr lang="en-US" sz="1000" dirty="0"/>
          </a:p>
        </p:txBody>
      </p:sp>
      <p:sp>
        <p:nvSpPr>
          <p:cNvPr id="61" name="Shape 59"/>
          <p:cNvSpPr/>
          <p:nvPr/>
        </p:nvSpPr>
        <p:spPr>
          <a:xfrm>
            <a:off x="7726680" y="2770632"/>
            <a:ext cx="4050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62" name="Shape 60"/>
          <p:cNvSpPr/>
          <p:nvPr/>
        </p:nvSpPr>
        <p:spPr>
          <a:xfrm>
            <a:off x="7726680" y="2770632"/>
            <a:ext cx="64008" cy="685800"/>
          </a:xfrm>
          <a:prstGeom prst="rect">
            <a:avLst/>
          </a:prstGeom>
          <a:solidFill>
            <a:srgbClr val="6AA84F"/>
          </a:solidFill>
          <a:ln w="12700">
            <a:solidFill>
              <a:srgbClr val="6AA84F"/>
            </a:solidFill>
            <a:prstDash val="solid"/>
          </a:ln>
        </p:spPr>
        <p:txBody>
          <a:bodyPr/>
          <a:lstStyle/>
          <a:p>
            <a:endParaRPr lang="en-GB"/>
          </a:p>
        </p:txBody>
      </p:sp>
      <p:sp>
        <p:nvSpPr>
          <p:cNvPr id="63" name="Shape 61"/>
          <p:cNvSpPr/>
          <p:nvPr/>
        </p:nvSpPr>
        <p:spPr>
          <a:xfrm>
            <a:off x="7854696" y="2958084"/>
            <a:ext cx="237744" cy="237744"/>
          </a:xfrm>
          <a:prstGeom prst="ellipse">
            <a:avLst/>
          </a:prstGeom>
          <a:solidFill>
            <a:srgbClr val="6AA84F"/>
          </a:solidFill>
          <a:ln w="12700">
            <a:solidFill>
              <a:srgbClr val="6AA84F"/>
            </a:solidFill>
            <a:prstDash val="solid"/>
          </a:ln>
        </p:spPr>
        <p:txBody>
          <a:bodyPr/>
          <a:lstStyle/>
          <a:p>
            <a:endParaRPr lang="en-GB"/>
          </a:p>
        </p:txBody>
      </p:sp>
      <p:sp>
        <p:nvSpPr>
          <p:cNvPr id="64" name="Text 62"/>
          <p:cNvSpPr/>
          <p:nvPr/>
        </p:nvSpPr>
        <p:spPr>
          <a:xfrm>
            <a:off x="7854696" y="2994660"/>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2</a:t>
            </a:r>
            <a:endParaRPr lang="en-US" sz="630" dirty="0"/>
          </a:p>
        </p:txBody>
      </p:sp>
      <p:sp>
        <p:nvSpPr>
          <p:cNvPr id="65" name="Text 63"/>
          <p:cNvSpPr/>
          <p:nvPr/>
        </p:nvSpPr>
        <p:spPr>
          <a:xfrm>
            <a:off x="8165592" y="2811780"/>
            <a:ext cx="3456432" cy="146304"/>
          </a:xfrm>
          <a:prstGeom prst="rect">
            <a:avLst/>
          </a:prstGeom>
          <a:noFill/>
          <a:ln/>
        </p:spPr>
        <p:txBody>
          <a:bodyPr wrap="square" lIns="635" tIns="635" rIns="635" bIns="635" rtlCol="0" anchor="ctr">
            <a:normAutofit lnSpcReduction="10000"/>
          </a:bodyPr>
          <a:lstStyle/>
          <a:p>
            <a:pPr marL="0" indent="0" algn="l">
              <a:buNone/>
            </a:pPr>
            <a:r>
              <a:rPr lang="en-US" sz="1000" b="1" dirty="0">
                <a:solidFill>
                  <a:srgbClr val="263238"/>
                </a:solidFill>
                <a:latin typeface="Aptos" pitchFamily="34" charset="0"/>
                <a:ea typeface="Aptos" pitchFamily="34" charset="-122"/>
                <a:cs typeface="Aptos" pitchFamily="34" charset="-120"/>
              </a:rPr>
              <a:t>Best practice in line with national standards </a:t>
            </a:r>
            <a:endParaRPr lang="en-US" sz="1000" dirty="0"/>
          </a:p>
        </p:txBody>
      </p:sp>
      <p:sp>
        <p:nvSpPr>
          <p:cNvPr id="66" name="Text 64"/>
          <p:cNvSpPr/>
          <p:nvPr/>
        </p:nvSpPr>
        <p:spPr>
          <a:xfrm>
            <a:off x="8165592" y="3003804"/>
            <a:ext cx="3456432" cy="534924"/>
          </a:xfrm>
          <a:prstGeom prst="rect">
            <a:avLst/>
          </a:prstGeom>
          <a:noFill/>
          <a:ln/>
        </p:spPr>
        <p:txBody>
          <a:bodyPr wrap="square" lIns="635" tIns="635" rIns="635" bIns="635" rtlCol="0" anchor="ctr">
            <a:normAutofit fontScale="92500" lnSpcReduction="10000"/>
          </a:bodyPr>
          <a:lstStyle/>
          <a:p>
            <a:pPr marL="0" indent="0" algn="l">
              <a:buNone/>
            </a:pPr>
            <a:r>
              <a:rPr lang="en-GB" sz="1000" dirty="0">
                <a:latin typeface="Aptos" pitchFamily="34" charset="0"/>
                <a:ea typeface="Aptos" pitchFamily="34" charset="-122"/>
                <a:cs typeface="Aptos" pitchFamily="34" charset="-120"/>
              </a:rPr>
              <a:t>Women and their families with confidence that our service is working consistently in line with best practice and national standards. Staff are provided with consistent, up-to-date guidance on working practices.</a:t>
            </a:r>
          </a:p>
          <a:p>
            <a:pPr marL="0" indent="0" algn="l">
              <a:buNone/>
            </a:pPr>
            <a:endParaRPr lang="en-US" sz="1000" dirty="0"/>
          </a:p>
        </p:txBody>
      </p:sp>
      <p:sp>
        <p:nvSpPr>
          <p:cNvPr id="67" name="Shape 65"/>
          <p:cNvSpPr/>
          <p:nvPr/>
        </p:nvSpPr>
        <p:spPr>
          <a:xfrm>
            <a:off x="7726680" y="3529584"/>
            <a:ext cx="4050792" cy="685800"/>
          </a:xfrm>
          <a:prstGeom prst="roundRect">
            <a:avLst>
              <a:gd name="adj" fmla="val 16129"/>
            </a:avLst>
          </a:prstGeom>
          <a:solidFill>
            <a:srgbClr val="FFFFFF"/>
          </a:solidFill>
          <a:ln w="9525">
            <a:solidFill>
              <a:srgbClr val="D8E1E8"/>
            </a:solidFill>
            <a:prstDash val="solid"/>
          </a:ln>
        </p:spPr>
        <p:txBody>
          <a:bodyPr/>
          <a:lstStyle/>
          <a:p>
            <a:endParaRPr lang="en-GB"/>
          </a:p>
        </p:txBody>
      </p:sp>
      <p:sp>
        <p:nvSpPr>
          <p:cNvPr id="68" name="Shape 66"/>
          <p:cNvSpPr/>
          <p:nvPr/>
        </p:nvSpPr>
        <p:spPr>
          <a:xfrm>
            <a:off x="7726680" y="3529584"/>
            <a:ext cx="64008" cy="685800"/>
          </a:xfrm>
          <a:prstGeom prst="rect">
            <a:avLst/>
          </a:prstGeom>
          <a:solidFill>
            <a:srgbClr val="6AA84F"/>
          </a:solidFill>
          <a:ln w="12700">
            <a:solidFill>
              <a:srgbClr val="6AA84F"/>
            </a:solidFill>
            <a:prstDash val="solid"/>
          </a:ln>
        </p:spPr>
        <p:txBody>
          <a:bodyPr/>
          <a:lstStyle/>
          <a:p>
            <a:endParaRPr lang="en-GB"/>
          </a:p>
        </p:txBody>
      </p:sp>
      <p:sp>
        <p:nvSpPr>
          <p:cNvPr id="69" name="Shape 67"/>
          <p:cNvSpPr/>
          <p:nvPr/>
        </p:nvSpPr>
        <p:spPr>
          <a:xfrm>
            <a:off x="7854696" y="3717036"/>
            <a:ext cx="237744" cy="237744"/>
          </a:xfrm>
          <a:prstGeom prst="ellipse">
            <a:avLst/>
          </a:prstGeom>
          <a:solidFill>
            <a:srgbClr val="6AA84F"/>
          </a:solidFill>
          <a:ln w="12700">
            <a:solidFill>
              <a:srgbClr val="6AA84F"/>
            </a:solidFill>
            <a:prstDash val="solid"/>
          </a:ln>
        </p:spPr>
        <p:txBody>
          <a:bodyPr/>
          <a:lstStyle/>
          <a:p>
            <a:endParaRPr lang="en-GB"/>
          </a:p>
        </p:txBody>
      </p:sp>
      <p:sp>
        <p:nvSpPr>
          <p:cNvPr id="70" name="Text 68"/>
          <p:cNvSpPr/>
          <p:nvPr/>
        </p:nvSpPr>
        <p:spPr>
          <a:xfrm>
            <a:off x="7854696" y="3753612"/>
            <a:ext cx="237744" cy="82296"/>
          </a:xfrm>
          <a:prstGeom prst="rect">
            <a:avLst/>
          </a:prstGeom>
          <a:noFill/>
          <a:ln/>
        </p:spPr>
        <p:txBody>
          <a:bodyPr wrap="square" lIns="635" tIns="635" rIns="635" bIns="635" rtlCol="0" anchor="ctr">
            <a:normAutofit fontScale="92500" lnSpcReduction="20000"/>
          </a:bodyPr>
          <a:lstStyle/>
          <a:p>
            <a:pPr marL="0" indent="0" algn="ctr">
              <a:buNone/>
            </a:pPr>
            <a:r>
              <a:rPr lang="en-US" sz="630" b="1" dirty="0">
                <a:solidFill>
                  <a:srgbClr val="FFFFFF"/>
                </a:solidFill>
                <a:latin typeface="Aptos" pitchFamily="34" charset="0"/>
                <a:ea typeface="Aptos" pitchFamily="34" charset="-122"/>
                <a:cs typeface="Aptos" pitchFamily="34" charset="-120"/>
              </a:rPr>
              <a:t>3</a:t>
            </a:r>
            <a:endParaRPr lang="en-US" sz="630" dirty="0"/>
          </a:p>
        </p:txBody>
      </p:sp>
      <p:sp>
        <p:nvSpPr>
          <p:cNvPr id="71" name="Text 69"/>
          <p:cNvSpPr/>
          <p:nvPr/>
        </p:nvSpPr>
        <p:spPr>
          <a:xfrm>
            <a:off x="8183880" y="3602736"/>
            <a:ext cx="3456432" cy="146304"/>
          </a:xfrm>
          <a:prstGeom prst="rect">
            <a:avLst/>
          </a:prstGeom>
          <a:noFill/>
          <a:ln/>
        </p:spPr>
        <p:txBody>
          <a:bodyPr wrap="square" lIns="635" tIns="635" rIns="635" bIns="635" rtlCol="0" anchor="ctr">
            <a:normAutofit lnSpcReduction="10000"/>
          </a:bodyPr>
          <a:lstStyle/>
          <a:p>
            <a:pPr marL="0" indent="0" algn="l">
              <a:buNone/>
            </a:pPr>
            <a:r>
              <a:rPr lang="en-US" sz="1000" b="1" dirty="0">
                <a:solidFill>
                  <a:srgbClr val="263238"/>
                </a:solidFill>
                <a:latin typeface="Aptos" pitchFamily="34" charset="0"/>
                <a:ea typeface="Aptos" pitchFamily="34" charset="-122"/>
                <a:cs typeface="Aptos" pitchFamily="34" charset="-120"/>
              </a:rPr>
              <a:t>Clarity and a strengthened process </a:t>
            </a:r>
            <a:endParaRPr lang="en-US" sz="1000" dirty="0"/>
          </a:p>
        </p:txBody>
      </p:sp>
      <p:sp>
        <p:nvSpPr>
          <p:cNvPr id="72" name="Text 70"/>
          <p:cNvSpPr/>
          <p:nvPr/>
        </p:nvSpPr>
        <p:spPr>
          <a:xfrm>
            <a:off x="8183880" y="3753612"/>
            <a:ext cx="3456432" cy="507492"/>
          </a:xfrm>
          <a:prstGeom prst="rect">
            <a:avLst/>
          </a:prstGeom>
          <a:noFill/>
          <a:ln/>
        </p:spPr>
        <p:txBody>
          <a:bodyPr wrap="square" lIns="635" tIns="635" rIns="635" bIns="635" rtlCol="0" anchor="ctr">
            <a:normAutofit/>
          </a:bodyPr>
          <a:lstStyle/>
          <a:p>
            <a:pPr marL="0" indent="0" algn="l">
              <a:buNone/>
            </a:pPr>
            <a:r>
              <a:rPr lang="en-US" sz="1000" dirty="0">
                <a:latin typeface="Aptos" pitchFamily="34" charset="0"/>
                <a:ea typeface="Aptos" pitchFamily="34" charset="-122"/>
                <a:cs typeface="Aptos" pitchFamily="34" charset="-120"/>
              </a:rPr>
              <a:t>Staff understand and know how and when to refer and escalate concerns and incidents; women and families concerns are listened to, escalate and promptly resolved. </a:t>
            </a:r>
            <a:endParaRPr lang="en-US" sz="1000" dirty="0"/>
          </a:p>
        </p:txBody>
      </p:sp>
      <p:sp>
        <p:nvSpPr>
          <p:cNvPr id="74" name="Shape 72"/>
          <p:cNvSpPr/>
          <p:nvPr/>
        </p:nvSpPr>
        <p:spPr>
          <a:xfrm>
            <a:off x="411480" y="4590288"/>
            <a:ext cx="3703320" cy="310896"/>
          </a:xfrm>
          <a:prstGeom prst="roundRect">
            <a:avLst>
              <a:gd name="adj" fmla="val 23529"/>
            </a:avLst>
          </a:prstGeom>
          <a:solidFill>
            <a:srgbClr val="2474A6"/>
          </a:solidFill>
          <a:ln w="9525">
            <a:solidFill>
              <a:srgbClr val="2474A6"/>
            </a:solidFill>
            <a:prstDash val="solid"/>
          </a:ln>
        </p:spPr>
        <p:txBody>
          <a:bodyPr/>
          <a:lstStyle/>
          <a:p>
            <a:endParaRPr lang="en-GB"/>
          </a:p>
        </p:txBody>
      </p:sp>
      <p:sp>
        <p:nvSpPr>
          <p:cNvPr id="75" name="Text 73"/>
          <p:cNvSpPr/>
          <p:nvPr/>
        </p:nvSpPr>
        <p:spPr>
          <a:xfrm>
            <a:off x="521208" y="4636008"/>
            <a:ext cx="3483864" cy="164592"/>
          </a:xfrm>
          <a:prstGeom prst="rect">
            <a:avLst/>
          </a:prstGeom>
          <a:noFill/>
          <a:ln/>
        </p:spPr>
        <p:txBody>
          <a:bodyPr wrap="square" lIns="635" tIns="635" rIns="635" bIns="635" rtlCol="0" anchor="ctr">
            <a:normAutofit/>
          </a:bodyPr>
          <a:lstStyle/>
          <a:p>
            <a:r>
              <a:rPr lang="en-US" sz="1000" b="1" dirty="0">
                <a:solidFill>
                  <a:srgbClr val="FFFFFF"/>
                </a:solidFill>
                <a:latin typeface="Aptos" pitchFamily="34" charset="0"/>
                <a:ea typeface="Aptos" pitchFamily="34" charset="-122"/>
                <a:cs typeface="Aptos" pitchFamily="34" charset="-120"/>
              </a:rPr>
              <a:t>Next steps for Workstream</a:t>
            </a:r>
            <a:endParaRPr lang="en-US" sz="1000" dirty="0"/>
          </a:p>
        </p:txBody>
      </p:sp>
      <p:sp>
        <p:nvSpPr>
          <p:cNvPr id="77" name="Shape 75"/>
          <p:cNvSpPr/>
          <p:nvPr/>
        </p:nvSpPr>
        <p:spPr>
          <a:xfrm>
            <a:off x="411480" y="4974336"/>
            <a:ext cx="3703320" cy="1280160"/>
          </a:xfrm>
          <a:prstGeom prst="roundRect">
            <a:avLst>
              <a:gd name="adj" fmla="val 8571"/>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78" name="Text 76"/>
          <p:cNvSpPr/>
          <p:nvPr/>
        </p:nvSpPr>
        <p:spPr>
          <a:xfrm>
            <a:off x="557784" y="5006340"/>
            <a:ext cx="3429000" cy="1193292"/>
          </a:xfrm>
          <a:prstGeom prst="rect">
            <a:avLst/>
          </a:prstGeom>
          <a:noFill/>
          <a:ln/>
        </p:spPr>
        <p:txBody>
          <a:bodyPr wrap="square" lIns="635" tIns="635" rIns="635" bIns="635" rtlCol="0" anchor="t">
            <a:normAutofit lnSpcReduction="10000"/>
          </a:bodyPr>
          <a:lstStyle/>
          <a:p>
            <a:pPr marL="0" indent="0">
              <a:buNone/>
            </a:pPr>
            <a:r>
              <a:rPr lang="en-US" sz="1000" b="1" dirty="0">
                <a:solidFill>
                  <a:srgbClr val="263238"/>
                </a:solidFill>
                <a:latin typeface="Aptos" pitchFamily="34" charset="0"/>
                <a:ea typeface="Aptos" pitchFamily="34" charset="-122"/>
                <a:cs typeface="Aptos" pitchFamily="34" charset="-120"/>
              </a:rPr>
              <a:t>• </a:t>
            </a:r>
            <a:r>
              <a:rPr lang="en-GB" sz="1000" dirty="0">
                <a:solidFill>
                  <a:srgbClr val="263238"/>
                </a:solidFill>
                <a:latin typeface="Aptos" pitchFamily="34" charset="0"/>
                <a:ea typeface="Aptos" pitchFamily="34" charset="-122"/>
                <a:cs typeface="Aptos" pitchFamily="34" charset="-120"/>
              </a:rPr>
              <a:t>Formal reviews of governance arrangements for the Perinatal Improvement Plan in October 2026 </a:t>
            </a:r>
            <a:r>
              <a:rPr lang="en-US" sz="1000" dirty="0">
                <a:solidFill>
                  <a:srgbClr val="263238"/>
                </a:solidFill>
                <a:latin typeface="Aptos" pitchFamily="34" charset="0"/>
                <a:ea typeface="Aptos" pitchFamily="34" charset="-122"/>
                <a:cs typeface="Aptos" pitchFamily="34" charset="-120"/>
              </a:rPr>
              <a:t>
</a:t>
            </a: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Alignment of Perinatal reporting, including metrics and outcomes measures and removal of duplication between reporting formats to be tested Q3 2026/27
</a:t>
            </a: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Trial of collection of satisfaction with the way investigations were handled </a:t>
            </a:r>
            <a:r>
              <a:rPr lang="en-GB" sz="1000" dirty="0">
                <a:solidFill>
                  <a:srgbClr val="263238"/>
                </a:solidFill>
                <a:latin typeface="Aptos" pitchFamily="34" charset="0"/>
                <a:ea typeface="Aptos" pitchFamily="34" charset="-122"/>
                <a:cs typeface="Aptos" pitchFamily="34" charset="-120"/>
              </a:rPr>
              <a:t>for stillbirths and unexpected neonatal deaths from September 2026.</a:t>
            </a:r>
            <a:endParaRPr lang="en-US" sz="1000" dirty="0"/>
          </a:p>
        </p:txBody>
      </p:sp>
      <p:sp>
        <p:nvSpPr>
          <p:cNvPr id="79" name="Shape 77"/>
          <p:cNvSpPr/>
          <p:nvPr/>
        </p:nvSpPr>
        <p:spPr>
          <a:xfrm>
            <a:off x="4370832" y="4590288"/>
            <a:ext cx="3703320" cy="310896"/>
          </a:xfrm>
          <a:prstGeom prst="roundRect">
            <a:avLst>
              <a:gd name="adj" fmla="val 23529"/>
            </a:avLst>
          </a:prstGeom>
          <a:solidFill>
            <a:srgbClr val="D65F5F"/>
          </a:solidFill>
          <a:ln w="9525">
            <a:solidFill>
              <a:srgbClr val="D65F5F"/>
            </a:solidFill>
            <a:prstDash val="solid"/>
          </a:ln>
        </p:spPr>
        <p:txBody>
          <a:bodyPr/>
          <a:lstStyle/>
          <a:p>
            <a:endParaRPr lang="en-GB"/>
          </a:p>
        </p:txBody>
      </p:sp>
      <p:sp>
        <p:nvSpPr>
          <p:cNvPr id="80" name="Text 78"/>
          <p:cNvSpPr/>
          <p:nvPr/>
        </p:nvSpPr>
        <p:spPr>
          <a:xfrm>
            <a:off x="4480560" y="4636008"/>
            <a:ext cx="3483864"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Risks</a:t>
            </a:r>
            <a:endParaRPr lang="en-US" sz="1000" dirty="0"/>
          </a:p>
        </p:txBody>
      </p:sp>
      <p:sp>
        <p:nvSpPr>
          <p:cNvPr id="82" name="Shape 80"/>
          <p:cNvSpPr/>
          <p:nvPr/>
        </p:nvSpPr>
        <p:spPr>
          <a:xfrm>
            <a:off x="4370832" y="4974336"/>
            <a:ext cx="3703320" cy="1280160"/>
          </a:xfrm>
          <a:prstGeom prst="roundRect">
            <a:avLst>
              <a:gd name="adj" fmla="val 8571"/>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83" name="Text 81"/>
          <p:cNvSpPr/>
          <p:nvPr/>
        </p:nvSpPr>
        <p:spPr>
          <a:xfrm>
            <a:off x="4517136" y="5102353"/>
            <a:ext cx="3429000" cy="1136522"/>
          </a:xfrm>
          <a:prstGeom prst="rect">
            <a:avLst/>
          </a:prstGeom>
          <a:noFill/>
          <a:ln/>
        </p:spPr>
        <p:txBody>
          <a:bodyPr wrap="square" lIns="635" tIns="635" rIns="635" bIns="635" rtlCol="0" anchor="t">
            <a:normAutofit/>
          </a:bodyPr>
          <a:lstStyle/>
          <a:p>
            <a:pPr marL="0" indent="0">
              <a:buNone/>
            </a:pP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Availability of specialist independent experts to support investigations – scoping meetings with </a:t>
            </a:r>
            <a:r>
              <a:rPr lang="en-GB" sz="1000" dirty="0">
                <a:solidFill>
                  <a:srgbClr val="263238"/>
                </a:solidFill>
                <a:latin typeface="Aptos" pitchFamily="34" charset="0"/>
                <a:ea typeface="Aptos" pitchFamily="34" charset="-122"/>
                <a:cs typeface="Aptos" pitchFamily="34" charset="-120"/>
              </a:rPr>
              <a:t>additional providers to discuss capacity to support</a:t>
            </a:r>
            <a:r>
              <a:rPr lang="en-US" sz="1000" dirty="0">
                <a:solidFill>
                  <a:srgbClr val="263238"/>
                </a:solidFill>
                <a:latin typeface="Aptos" pitchFamily="34" charset="0"/>
                <a:ea typeface="Aptos" pitchFamily="34" charset="-122"/>
                <a:cs typeface="Aptos" pitchFamily="34" charset="-120"/>
              </a:rPr>
              <a:t>
</a:t>
            </a:r>
            <a:r>
              <a:rPr lang="en-US" sz="1000" b="1" dirty="0">
                <a:solidFill>
                  <a:srgbClr val="263238"/>
                </a:solidFill>
                <a:latin typeface="Aptos" pitchFamily="34" charset="0"/>
                <a:ea typeface="Aptos" pitchFamily="34" charset="-122"/>
                <a:cs typeface="Aptos" pitchFamily="34" charset="-120"/>
              </a:rPr>
              <a:t>•</a:t>
            </a:r>
            <a:r>
              <a:rPr lang="en-US" sz="1000" dirty="0">
                <a:solidFill>
                  <a:srgbClr val="263238"/>
                </a:solidFill>
                <a:latin typeface="Aptos" pitchFamily="34" charset="0"/>
                <a:ea typeface="Aptos" pitchFamily="34" charset="-122"/>
                <a:cs typeface="Aptos" pitchFamily="34" charset="-120"/>
              </a:rPr>
              <a:t>Parity of offer on governance training and awareness of Floor-to-Board arrangements across staff groups; to be strengthened with Workstream 3 via Training and Education Plan but in next financial year.</a:t>
            </a:r>
            <a:endParaRPr lang="en-US" sz="1000" dirty="0"/>
          </a:p>
        </p:txBody>
      </p:sp>
      <p:sp>
        <p:nvSpPr>
          <p:cNvPr id="84" name="Shape 82"/>
          <p:cNvSpPr/>
          <p:nvPr/>
        </p:nvSpPr>
        <p:spPr>
          <a:xfrm>
            <a:off x="8321040" y="4590288"/>
            <a:ext cx="3456432" cy="310896"/>
          </a:xfrm>
          <a:prstGeom prst="roundRect">
            <a:avLst>
              <a:gd name="adj" fmla="val 23529"/>
            </a:avLst>
          </a:prstGeom>
          <a:solidFill>
            <a:srgbClr val="F4B183"/>
          </a:solidFill>
          <a:ln w="9525">
            <a:solidFill>
              <a:srgbClr val="F4B183"/>
            </a:solidFill>
            <a:prstDash val="solid"/>
          </a:ln>
        </p:spPr>
        <p:txBody>
          <a:bodyPr/>
          <a:lstStyle/>
          <a:p>
            <a:endParaRPr lang="en-GB"/>
          </a:p>
        </p:txBody>
      </p:sp>
      <p:sp>
        <p:nvSpPr>
          <p:cNvPr id="85" name="Text 83"/>
          <p:cNvSpPr/>
          <p:nvPr/>
        </p:nvSpPr>
        <p:spPr>
          <a:xfrm>
            <a:off x="8430768" y="4636008"/>
            <a:ext cx="3236976" cy="164592"/>
          </a:xfrm>
          <a:prstGeom prst="rect">
            <a:avLst/>
          </a:prstGeom>
          <a:noFill/>
          <a:ln/>
        </p:spPr>
        <p:txBody>
          <a:bodyPr wrap="square" lIns="635" tIns="635" rIns="635" bIns="635" rtlCol="0" anchor="ctr">
            <a:normAutofit/>
          </a:bodyPr>
          <a:lstStyle/>
          <a:p>
            <a:pPr marL="0" indent="0" algn="l">
              <a:buNone/>
            </a:pPr>
            <a:r>
              <a:rPr lang="en-US" sz="1000" b="1" dirty="0">
                <a:solidFill>
                  <a:srgbClr val="FFFFFF"/>
                </a:solidFill>
                <a:latin typeface="Aptos" pitchFamily="34" charset="0"/>
                <a:ea typeface="Aptos" pitchFamily="34" charset="-122"/>
                <a:cs typeface="Aptos" pitchFamily="34" charset="-120"/>
              </a:rPr>
              <a:t>Opportunities</a:t>
            </a:r>
            <a:endParaRPr lang="en-US" sz="1000" dirty="0"/>
          </a:p>
        </p:txBody>
      </p:sp>
      <p:sp>
        <p:nvSpPr>
          <p:cNvPr id="87" name="Shape 85"/>
          <p:cNvSpPr/>
          <p:nvPr/>
        </p:nvSpPr>
        <p:spPr>
          <a:xfrm>
            <a:off x="8321040" y="4974336"/>
            <a:ext cx="3456432" cy="1280160"/>
          </a:xfrm>
          <a:prstGeom prst="roundRect">
            <a:avLst>
              <a:gd name="adj" fmla="val 8571"/>
            </a:avLst>
          </a:prstGeom>
          <a:solidFill>
            <a:srgbClr val="FFFFFF"/>
          </a:solidFill>
          <a:ln w="9525">
            <a:solidFill>
              <a:srgbClr val="D8E1E8"/>
            </a:solidFill>
            <a:prstDash val="solid"/>
          </a:ln>
          <a:effectLst>
            <a:outerShdw blurRad="12700" dist="50800" dir="2700000" algn="bl" rotWithShape="0">
              <a:srgbClr val="9AA8B2">
                <a:alpha val="13000"/>
              </a:srgbClr>
            </a:outerShdw>
          </a:effectLst>
        </p:spPr>
        <p:txBody>
          <a:bodyPr/>
          <a:lstStyle/>
          <a:p>
            <a:endParaRPr lang="en-GB"/>
          </a:p>
        </p:txBody>
      </p:sp>
      <p:sp>
        <p:nvSpPr>
          <p:cNvPr id="88" name="Text 86"/>
          <p:cNvSpPr/>
          <p:nvPr/>
        </p:nvSpPr>
        <p:spPr>
          <a:xfrm>
            <a:off x="8467344" y="5120639"/>
            <a:ext cx="3154680" cy="1031367"/>
          </a:xfrm>
          <a:prstGeom prst="rect">
            <a:avLst/>
          </a:prstGeom>
          <a:noFill/>
          <a:ln/>
        </p:spPr>
        <p:txBody>
          <a:bodyPr wrap="square" lIns="635" tIns="635" rIns="635" bIns="635" rtlCol="0" anchor="t">
            <a:normAutofit/>
          </a:bodyPr>
          <a:lstStyle/>
          <a:p>
            <a:pPr marL="0" indent="0">
              <a:buNone/>
            </a:pPr>
            <a:r>
              <a:rPr lang="en-US" sz="1000" b="1" dirty="0">
                <a:solidFill>
                  <a:srgbClr val="263238"/>
                </a:solidFill>
                <a:latin typeface="Aptos" pitchFamily="34" charset="0"/>
                <a:ea typeface="Aptos" pitchFamily="34" charset="-122"/>
                <a:cs typeface="Aptos" pitchFamily="34" charset="-120"/>
              </a:rPr>
              <a:t>• </a:t>
            </a:r>
            <a:r>
              <a:rPr lang="en-GB" sz="1000" dirty="0">
                <a:solidFill>
                  <a:srgbClr val="263238"/>
                </a:solidFill>
                <a:latin typeface="Aptos" pitchFamily="34" charset="0"/>
                <a:ea typeface="Aptos" pitchFamily="34" charset="-122"/>
                <a:cs typeface="Aptos" pitchFamily="34" charset="-120"/>
              </a:rPr>
              <a:t>Families will be more involved in learning and improvement</a:t>
            </a:r>
            <a:r>
              <a:rPr lang="en-US" sz="1000" dirty="0">
                <a:solidFill>
                  <a:srgbClr val="263238"/>
                </a:solidFill>
                <a:latin typeface="Aptos" pitchFamily="34" charset="0"/>
                <a:ea typeface="Aptos" pitchFamily="34" charset="-122"/>
                <a:cs typeface="Aptos" pitchFamily="34" charset="-120"/>
              </a:rPr>
              <a:t>
</a:t>
            </a: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C</a:t>
            </a:r>
            <a:r>
              <a:rPr lang="en-GB" sz="1000" dirty="0" err="1">
                <a:solidFill>
                  <a:srgbClr val="263238"/>
                </a:solidFill>
                <a:latin typeface="Aptos" pitchFamily="34" charset="0"/>
                <a:ea typeface="Aptos" pitchFamily="34" charset="-122"/>
                <a:cs typeface="Aptos" pitchFamily="34" charset="-120"/>
              </a:rPr>
              <a:t>oncerns</a:t>
            </a:r>
            <a:r>
              <a:rPr lang="en-GB" sz="1000" dirty="0">
                <a:solidFill>
                  <a:srgbClr val="263238"/>
                </a:solidFill>
                <a:latin typeface="Aptos" pitchFamily="34" charset="0"/>
                <a:ea typeface="Aptos" pitchFamily="34" charset="-122"/>
                <a:cs typeface="Aptos" pitchFamily="34" charset="-120"/>
              </a:rPr>
              <a:t> will be identified and addressed more quickly</a:t>
            </a:r>
            <a:r>
              <a:rPr lang="en-US" sz="1000" dirty="0">
                <a:solidFill>
                  <a:srgbClr val="263238"/>
                </a:solidFill>
                <a:latin typeface="Aptos" pitchFamily="34" charset="0"/>
                <a:ea typeface="Aptos" pitchFamily="34" charset="-122"/>
                <a:cs typeface="Aptos" pitchFamily="34" charset="-120"/>
              </a:rPr>
              <a:t>
</a:t>
            </a:r>
            <a:r>
              <a:rPr lang="en-US" sz="1000" b="1" dirty="0">
                <a:solidFill>
                  <a:srgbClr val="263238"/>
                </a:solidFill>
                <a:latin typeface="Aptos" pitchFamily="34" charset="0"/>
                <a:ea typeface="Aptos" pitchFamily="34" charset="-122"/>
                <a:cs typeface="Aptos" pitchFamily="34" charset="-120"/>
              </a:rPr>
              <a:t>• </a:t>
            </a:r>
            <a:r>
              <a:rPr lang="en-US" sz="1000" dirty="0">
                <a:solidFill>
                  <a:srgbClr val="263238"/>
                </a:solidFill>
                <a:latin typeface="Aptos" pitchFamily="34" charset="0"/>
                <a:ea typeface="Aptos" pitchFamily="34" charset="-122"/>
                <a:cs typeface="Aptos" pitchFamily="34" charset="-120"/>
              </a:rPr>
              <a:t>H</a:t>
            </a:r>
            <a:r>
              <a:rPr lang="en-GB" sz="1000" dirty="0" err="1">
                <a:solidFill>
                  <a:srgbClr val="263238"/>
                </a:solidFill>
                <a:latin typeface="Aptos" pitchFamily="34" charset="0"/>
                <a:ea typeface="Aptos" pitchFamily="34" charset="-122"/>
                <a:cs typeface="Aptos" pitchFamily="34" charset="-120"/>
              </a:rPr>
              <a:t>igh</a:t>
            </a:r>
            <a:r>
              <a:rPr lang="en-GB" sz="1000" dirty="0">
                <a:solidFill>
                  <a:srgbClr val="263238"/>
                </a:solidFill>
                <a:latin typeface="Aptos" pitchFamily="34" charset="0"/>
                <a:ea typeface="Aptos" pitchFamily="34" charset="-122"/>
                <a:cs typeface="Aptos" pitchFamily="34" charset="-120"/>
              </a:rPr>
              <a:t>-quality care informed by evidence, learning and lived experience</a:t>
            </a:r>
            <a:endParaRPr lang="en-US" sz="1000" dirty="0"/>
          </a:p>
        </p:txBody>
      </p:sp>
      <p:sp>
        <p:nvSpPr>
          <p:cNvPr id="44" name="Text 3">
            <a:extLst>
              <a:ext uri="{FF2B5EF4-FFF2-40B4-BE49-F238E27FC236}">
                <a16:creationId xmlns:a16="http://schemas.microsoft.com/office/drawing/2014/main" id="{B6FD58FD-BCAD-B1D1-0716-F4EB8C41DEF5}"/>
              </a:ext>
            </a:extLst>
          </p:cNvPr>
          <p:cNvSpPr/>
          <p:nvPr/>
        </p:nvSpPr>
        <p:spPr>
          <a:xfrm>
            <a:off x="9258300" y="6455664"/>
            <a:ext cx="2606040" cy="201168"/>
          </a:xfrm>
          <a:prstGeom prst="rect">
            <a:avLst/>
          </a:prstGeom>
          <a:noFill/>
          <a:ln/>
        </p:spPr>
        <p:txBody>
          <a:bodyPr wrap="square" lIns="635" tIns="635" rIns="635" bIns="635" rtlCol="0" anchor="ctr">
            <a:normAutofit/>
          </a:bodyPr>
          <a:lstStyle/>
          <a:p>
            <a:pPr marL="0" indent="0" algn="r">
              <a:buNone/>
            </a:pPr>
            <a:r>
              <a:rPr lang="en-US" sz="750" dirty="0">
                <a:solidFill>
                  <a:srgbClr val="0070C0"/>
                </a:solidFill>
                <a:latin typeface="Aptos" pitchFamily="34" charset="0"/>
              </a:rPr>
              <a:t>*Data for July 2026 </a:t>
            </a:r>
            <a:endParaRPr lang="en-US" sz="750" dirty="0">
              <a:solidFill>
                <a:srgbClr val="0070C0"/>
              </a:solidFill>
            </a:endParaRPr>
          </a:p>
        </p:txBody>
      </p:sp>
      <p:pic>
        <p:nvPicPr>
          <p:cNvPr id="96" name="Picture 95">
            <a:extLst>
              <a:ext uri="{FF2B5EF4-FFF2-40B4-BE49-F238E27FC236}">
                <a16:creationId xmlns:a16="http://schemas.microsoft.com/office/drawing/2014/main" id="{226BAC33-0AE2-5562-77B9-966D2D7814BA}"/>
              </a:ext>
            </a:extLst>
          </p:cNvPr>
          <p:cNvPicPr>
            <a:picLocks noChangeAspect="1"/>
          </p:cNvPicPr>
          <p:nvPr/>
        </p:nvPicPr>
        <p:blipFill>
          <a:blip r:embed="rId3"/>
          <a:stretch>
            <a:fillRect/>
          </a:stretch>
        </p:blipFill>
        <p:spPr>
          <a:xfrm>
            <a:off x="10302327" y="68022"/>
            <a:ext cx="1689153" cy="459009"/>
          </a:xfrm>
          <a:prstGeom prst="rect">
            <a:avLst/>
          </a:prstGeom>
        </p:spPr>
      </p:pic>
      <p:sp>
        <p:nvSpPr>
          <p:cNvPr id="12" name="Text 88">
            <a:extLst>
              <a:ext uri="{FF2B5EF4-FFF2-40B4-BE49-F238E27FC236}">
                <a16:creationId xmlns:a16="http://schemas.microsoft.com/office/drawing/2014/main" id="{08729036-ADEE-83FE-5026-FAB8DE6DC837}"/>
              </a:ext>
            </a:extLst>
          </p:cNvPr>
          <p:cNvSpPr/>
          <p:nvPr/>
        </p:nvSpPr>
        <p:spPr>
          <a:xfrm>
            <a:off x="402336" y="6665976"/>
            <a:ext cx="9601200" cy="109728"/>
          </a:xfrm>
          <a:prstGeom prst="rect">
            <a:avLst/>
          </a:prstGeom>
          <a:noFill/>
          <a:ln/>
        </p:spPr>
        <p:txBody>
          <a:bodyPr wrap="square" lIns="635" tIns="635" rIns="635" bIns="635" rtlCol="0" anchor="ctr">
            <a:normAutofit/>
          </a:bodyPr>
          <a:lstStyle/>
          <a:p>
            <a:pPr marL="0" indent="0" algn="l">
              <a:buNone/>
            </a:pPr>
            <a:r>
              <a:rPr lang="en-US" sz="650" dirty="0">
                <a:solidFill>
                  <a:srgbClr val="768692"/>
                </a:solidFill>
                <a:latin typeface="Aptos" pitchFamily="34" charset="0"/>
                <a:ea typeface="Aptos" pitchFamily="34" charset="-122"/>
                <a:cs typeface="Aptos" pitchFamily="34" charset="-120"/>
              </a:rPr>
              <a:t>Perinatal Improvement Plan | Workstream update</a:t>
            </a:r>
            <a:endParaRPr lang="en-US" sz="650" dirty="0"/>
          </a:p>
        </p:txBody>
      </p:sp>
      <p:sp>
        <p:nvSpPr>
          <p:cNvPr id="97" name="Overall Status Divider"/>
          <p:cNvSpPr/>
          <p:nvPr/>
        </p:nvSpPr>
        <p:spPr>
          <a:xfrm>
            <a:off x="6903720" y="91440"/>
            <a:ext cx="10972" cy="3657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8" name="Overall Status Label"/>
          <p:cNvSpPr txBox="1"/>
          <p:nvPr/>
        </p:nvSpPr>
        <p:spPr>
          <a:xfrm>
            <a:off x="7031736" y="68022"/>
            <a:ext cx="2226564" cy="115416"/>
          </a:xfrm>
          <a:prstGeom prst="rect">
            <a:avLst/>
          </a:prstGeom>
          <a:noFill/>
        </p:spPr>
        <p:txBody>
          <a:bodyPr wrap="square" lIns="0" tIns="0" rIns="0" bIns="0" anchor="ctr">
            <a:spAutoFit/>
          </a:bodyPr>
          <a:lstStyle/>
          <a:p>
            <a:pPr algn="l"/>
            <a:r>
              <a:rPr sz="750" b="1">
                <a:solidFill>
                  <a:srgbClr val="FFFFFF"/>
                </a:solidFill>
                <a:latin typeface="Aptos"/>
              </a:rPr>
              <a:t>OVERALL STATUS</a:t>
            </a:r>
          </a:p>
        </p:txBody>
      </p:sp>
      <p:sp>
        <p:nvSpPr>
          <p:cNvPr id="99" name="Overall Status Value"/>
          <p:cNvSpPr txBox="1"/>
          <p:nvPr/>
        </p:nvSpPr>
        <p:spPr>
          <a:xfrm>
            <a:off x="7178040" y="172520"/>
            <a:ext cx="3211100" cy="461665"/>
          </a:xfrm>
          <a:prstGeom prst="rect">
            <a:avLst/>
          </a:prstGeom>
          <a:noFill/>
        </p:spPr>
        <p:txBody>
          <a:bodyPr wrap="square" lIns="0" tIns="0" rIns="0" bIns="0" anchor="ctr">
            <a:spAutoFit/>
          </a:bodyPr>
          <a:lstStyle/>
          <a:p>
            <a:pPr algn="l"/>
            <a:r>
              <a:rPr lang="en-GB" sz="1000" b="1" dirty="0">
                <a:solidFill>
                  <a:srgbClr val="FFFFFF"/>
                </a:solidFill>
                <a:latin typeface="Aptos"/>
              </a:rPr>
              <a:t>AMBER — governance and reporting systems are established, but investigation timeliness, guideline compliance and full embedding remain outstanding.</a:t>
            </a:r>
            <a:endParaRPr sz="1000" b="1" dirty="0">
              <a:solidFill>
                <a:srgbClr val="FFFFFF"/>
              </a:solidFill>
              <a:latin typeface="Aptos"/>
            </a:endParaRPr>
          </a:p>
        </p:txBody>
      </p:sp>
      <p:sp>
        <p:nvSpPr>
          <p:cNvPr id="100" name="Overall Status Amber Dot"/>
          <p:cNvSpPr/>
          <p:nvPr/>
        </p:nvSpPr>
        <p:spPr>
          <a:xfrm>
            <a:off x="7031736" y="260603"/>
            <a:ext cx="86868" cy="86868"/>
          </a:xfrm>
          <a:prstGeom prst="ellipse">
            <a:avLst/>
          </a:prstGeom>
          <a:solidFill>
            <a:srgbClr val="F4B18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dfaf355-f7ae-47f3-8f93-739a60756710" xsi:nil="true"/>
    <lcf76f155ced4ddcb4097134ff3c332f xmlns="60b0568e-e574-4342-a9c0-c22c6fec6509">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1C022EFBB18C64ABE3B9933434D2554" ma:contentTypeVersion="15" ma:contentTypeDescription="Create a new document." ma:contentTypeScope="" ma:versionID="2b64952811415c62d0d0df39f3d34ba2">
  <xsd:schema xmlns:xsd="http://www.w3.org/2001/XMLSchema" xmlns:xs="http://www.w3.org/2001/XMLSchema" xmlns:p="http://schemas.microsoft.com/office/2006/metadata/properties" xmlns:ns1="http://schemas.microsoft.com/sharepoint/v3" xmlns:ns2="60b0568e-e574-4342-a9c0-c22c6fec6509" xmlns:ns3="fdfaf355-f7ae-47f3-8f93-739a60756710" targetNamespace="http://schemas.microsoft.com/office/2006/metadata/properties" ma:root="true" ma:fieldsID="b85015dbfa83b7beca0f1d5edc8036d9" ns1:_="" ns2:_="" ns3:_="">
    <xsd:import namespace="http://schemas.microsoft.com/sharepoint/v3"/>
    <xsd:import namespace="60b0568e-e574-4342-a9c0-c22c6fec6509"/>
    <xsd:import namespace="fdfaf355-f7ae-47f3-8f93-739a607567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b0568e-e574-4342-a9c0-c22c6fec65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c2f2e62-4dc6-41ef-ad8c-e640d42d75ed}"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972BFA5-19C3-4EEC-9714-238235D51C93}">
  <ds:schemaRefs>
    <ds:schemaRef ds:uri="http://schemas.microsoft.com/sharepoint/v3/contenttype/forms"/>
  </ds:schemaRefs>
</ds:datastoreItem>
</file>

<file path=customXml/itemProps2.xml><?xml version="1.0" encoding="utf-8"?>
<ds:datastoreItem xmlns:ds="http://schemas.openxmlformats.org/officeDocument/2006/customXml" ds:itemID="{21C38894-164D-4FB7-B54C-FDA0D75194D2}">
  <ds:schemaRefs>
    <ds:schemaRef ds:uri="http://schemas.microsoft.com/office/2006/metadata/properties"/>
    <ds:schemaRef ds:uri="http://schemas.microsoft.com/office/infopath/2007/PartnerControls"/>
    <ds:schemaRef ds:uri="7b4d9149-7e60-46a3-9c8d-7dffa621b6d2"/>
    <ds:schemaRef ds:uri="a6a1d5bf-c496-4869-be65-7db70d24d2fb"/>
  </ds:schemaRefs>
</ds:datastoreItem>
</file>

<file path=customXml/itemProps3.xml><?xml version="1.0" encoding="utf-8"?>
<ds:datastoreItem xmlns:ds="http://schemas.openxmlformats.org/officeDocument/2006/customXml" ds:itemID="{D17222E5-B53F-46F6-811C-89E3133FAA01}"/>
</file>

<file path=docProps/app.xml><?xml version="1.0" encoding="utf-8"?>
<Properties xmlns="http://schemas.openxmlformats.org/officeDocument/2006/extended-properties" xmlns:vt="http://schemas.openxmlformats.org/officeDocument/2006/docPropsVTypes">
  <TotalTime>1502</TotalTime>
  <Words>2666</Words>
  <Application>Microsoft Office PowerPoint</Application>
  <PresentationFormat>Widescreen</PresentationFormat>
  <Paragraphs>198</Paragraphs>
  <Slides>5</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vector>
  </TitlesOfParts>
  <Company>Swansea Bay University Health Board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Perinatal Improvement Plan Workstream Update Template v7</dc:title>
  <dc:subject>Perinatal Improvement Plan workstream update template v7</dc:subject>
  <dc:creator>Ffion Green (Swansea Bay UHB - Corporate Nursing and Patient Experience)</dc:creator>
  <cp:lastModifiedBy>Ff251456</cp:lastModifiedBy>
  <cp:revision>2</cp:revision>
  <cp:lastPrinted>2026-08-21T10:28:55Z</cp:lastPrinted>
  <dcterms:created xsi:type="dcterms:W3CDTF">2026-08-12T13:03:25Z</dcterms:created>
  <dcterms:modified xsi:type="dcterms:W3CDTF">2026-09-10T11:13:12Z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0x01010001C022EFBB18C64ABE3B9933434D2554</vt:lpwstr>
  </property>
  <property fmtid="{D5CDD505-2E9C-101B-9397-08002B2CF9AE}" pid="3" name="MediaServiceImageTags">
    <vt:lpwstr/>
  </property>
</Properties>
</file>