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8.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9.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1.xml" ContentType="application/vnd.openxmlformats-officedocument.themeOverride+xml"/>
  <Override PartName="/ppt/notesSlides/notesSlide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2.xml" ContentType="application/vnd.openxmlformats-officedocument.themeOverride+xml"/>
  <Override PartName="/ppt/notesSlides/notesSlide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3.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4.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5.xml" ContentType="application/vnd.openxmlformats-officedocument.themeOverride+xml"/>
  <Override PartName="/ppt/notesSlides/notesSlide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6.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7.xml" ContentType="application/vnd.openxmlformats-officedocument.themeOverride+xml"/>
  <Override PartName="/ppt/notesSlides/notesSlide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8.xml" ContentType="application/vnd.openxmlformats-officedocument.themeOverr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9.xml" ContentType="application/vnd.openxmlformats-officedocument.themeOverride+xml"/>
  <Override PartName="/ppt/notesSlides/notesSlide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0.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 id="2147483668" r:id="rId5"/>
    <p:sldMasterId id="2147483684" r:id="rId6"/>
    <p:sldMasterId id="2147483690" r:id="rId7"/>
    <p:sldMasterId id="2147483648" r:id="rId8"/>
  </p:sldMasterIdLst>
  <p:notesMasterIdLst>
    <p:notesMasterId r:id="rId38"/>
  </p:notesMasterIdLst>
  <p:sldIdLst>
    <p:sldId id="1980" r:id="rId9"/>
    <p:sldId id="2147482364" r:id="rId10"/>
    <p:sldId id="1813" r:id="rId11"/>
    <p:sldId id="2147482363" r:id="rId12"/>
    <p:sldId id="1824" r:id="rId13"/>
    <p:sldId id="2147482366" r:id="rId14"/>
    <p:sldId id="2007" r:id="rId15"/>
    <p:sldId id="2147482360" r:id="rId16"/>
    <p:sldId id="1894" r:id="rId17"/>
    <p:sldId id="2147482367" r:id="rId18"/>
    <p:sldId id="580" r:id="rId19"/>
    <p:sldId id="1898" r:id="rId20"/>
    <p:sldId id="2147482365" r:id="rId21"/>
    <p:sldId id="1887" r:id="rId22"/>
    <p:sldId id="2147482369" r:id="rId23"/>
    <p:sldId id="493" r:id="rId24"/>
    <p:sldId id="1762" r:id="rId25"/>
    <p:sldId id="2147482334" r:id="rId26"/>
    <p:sldId id="2045" r:id="rId27"/>
    <p:sldId id="2046" r:id="rId28"/>
    <p:sldId id="2147482336" r:id="rId29"/>
    <p:sldId id="2050" r:id="rId30"/>
    <p:sldId id="2051" r:id="rId31"/>
    <p:sldId id="2147482335" r:id="rId32"/>
    <p:sldId id="2147482337" r:id="rId33"/>
    <p:sldId id="2147482338" r:id="rId34"/>
    <p:sldId id="1760" r:id="rId35"/>
    <p:sldId id="1959" r:id="rId36"/>
    <p:sldId id="2002" r:id="rId3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FDE40A-10EC-9E56-2AC2-AF25747AA72A}" name="Gemma Davies (Swansea Bay UHB - Neonatal ICU)" initials="GI" userId="S::gemma.davies7@wales.nhs.uk::6cf347cc-de82-44e1-8f13-43ee83ab1c03" providerId="AD"/>
  <p188:author id="{27712029-F1D5-1F9B-0F25-DB64A9C799C9}" name="Joanna Webb (Swansea Bay UHB - Neonatal)" initials="" userId="S::Joanna.Webb@wales.nhs.uk::87bc9350-b10f-46b6-b246-bf600f69a745" providerId="AD"/>
  <p188:author id="{5C96E431-AF78-CA2D-1600-79F5A2E8F506}" name="Gemma Davies (Swansea Bay UHB - Neonatal ICU)" initials="" userId="S::Gemma.Davies7@wales.nhs.uk::6cf347cc-de82-44e1-8f13-43ee83ab1c03" providerId="AD"/>
  <p188:author id="{5429DD36-B308-ED3F-00E5-4FBC11703B04}" name="Dai Williams (Swansea Bay UHB - Digital Intelligence)" initials="" userId="S::David.Williams36@wales.nhs.uk::f0fb2911-01e5-44a4-a0d9-1e91451b8c32" providerId="AD"/>
  <p188:author id="{F6E74B43-4CC4-0A8E-4DA1-ABEA856E303E}" name="Hannah Gardner (Swansea Bay UHB - Maternity)" initials="" userId="S::Hannah.Gardner4@wales.nhs.uk::ffee20ec-2b4a-47e9-a483-e1d8a0e411ab" providerId="AD"/>
  <p188:author id="{7E632F4A-1267-580A-81E2-A6C41E665C00}" name="Sujoy Banerjee (Swansea Bay UHB - Neonatal Medicine)" initials="SM" userId="S::sujoy.banerjee@wales.nhs.uk::933f980c-b7cf-4aaf-badb-fad2e3ada84b" providerId="AD"/>
  <p188:author id="{79E7664A-07CA-62A8-2B38-69C2D59B3EB1}" name="Rhiannon Griffiths (Swansea Bay UHB - Maternity)" initials="" userId="S::Rhiannon.Griffiths@wales.nhs.uk::5ade4fbd-6cc0-47bf-a824-02637a43c31b" providerId="AD"/>
  <p188:author id="{2057494B-C23F-1A80-0C64-AD1F5D06DDE8}" name="Ffion Green (Swansea Bay UHB - Corporate Nursing and Patient Experience)" initials="" userId="S::Ffion.Green@wales.nhs.uk::64c48453-c408-445f-9094-628a756b49a0" providerId="AD"/>
  <p188:author id="{1F14524C-DE3C-4F8C-5E68-D5F9F3BA7AD2}" name="Tracey Edey (Swansea Bay UHB - Women And Child Health)" initials="" userId="S::Tracey.Edey@wales.nhs.uk::04885b99-b679-4f07-b253-0773ac9e2848" providerId="AD"/>
  <p188:author id="{571B5F5E-2F59-10C9-C6BC-B12C2E0145FB}" name="Tracey Edey (Swansea Bay UHB - Women And Child Health)" initials="TH" userId="S::tracey.edey@wales.nhs.uk::04885b99-b679-4f07-b253-0773ac9e2848" providerId="AD"/>
  <p188:author id="{AF861A77-72CD-652A-CC27-3A75D556F1DB}" name="Kate Bannister (Swansea Bay UHB - Maternity)" initials="KM" userId="S::kate.bannister@wales.nhs.uk::5e1fcedd-c061-410b-a365-eb0be12cefc3" providerId="AD"/>
  <p188:author id="{79EFAA7F-0CC3-2ABF-0602-8BB01BE2FA29}" name="Rhiannon Griffiths (Swansea Bay UHB - Maternity)" initials="RM" userId="S::rhiannon.griffiths@wales.nhs.uk::5ade4fbd-6cc0-47bf-a824-02637a43c31b" providerId="AD"/>
  <p188:author id="{A30B948B-DCB0-A36A-C26B-07DEC5586A43}" name="Helen James (Swansea Bay UHB - Neonatal ICU)" initials="" userId="S::Helen.James16@wales.nhs.uk::40629e8f-91cf-464f-a175-c3f8675bf4cc" providerId="AD"/>
  <p188:author id="{B8F4DB8C-23EF-B0ED-C147-4265271B6C36}" name="Jessica Harris (Swansea Bay UHB - Human Resources)" initials="JR" userId="S::jessica.harris@wales.nhs.uk::d9b7dec8-ed90-40db-bf70-8d318407151c" providerId="AD"/>
  <p188:author id="{2D800890-FAAE-F600-F51C-D1B8C98E461A}" name="Catherine Harris (Swansea Bay UHB - Maternity Services)" initials="CS" userId="S::catherine.harris2@wales.nhs.uk::dc702cda-8625-4a51-bc77-44a9f2c1cf35" providerId="AD"/>
  <p188:author id="{77D25B92-CD12-E3EE-94D6-62FF6DCCA7B9}" name="Rebecca Lewis (Swansea Bay UHB - Maternity)" initials="RL(BUM" userId="S::Rebecca.Lewis3@wales.nhs.uk::1abf28c7-f4fd-4107-bab3-e0ae7d5ae771" providerId="AD"/>
  <p188:author id="{DC9FF692-185E-5AB5-B7C4-C1704A7A968E}" name="Rebecca Lewis (Swansea Bay UHB - Maternity)" initials="RM" userId="S::rebecca.lewis3@wales.nhs.uk::1abf28c7-f4fd-4107-bab3-e0ae7d5ae771" providerId="AD"/>
  <p188:author id="{D1427F96-9AD1-1634-8277-3D4266C0FDEF}" name="Leanne Richards (Swansea Bay UHB - Neonates)" initials="" userId="S::Leanne.Richards3@wales.nhs.uk::659171c4-4b95-493d-b06a-f2716977cf6f" providerId="AD"/>
  <p188:author id="{75FA109D-5476-D7D8-0327-F3AE7EE4F5F9}" name="Laura Rose (Swansea Bay UHB - Women And Child Health)" initials="" userId="S::Laura.Rose-Bullock@wales.nhs.uk::7fc67833-23d3-468c-abd2-4d8672dfad0c" providerId="AD"/>
  <p188:author id="{EDB8FCA2-0966-97B5-9BA6-02FF55175434}" name="Abigail Morris (Swansea Bay UHB - Perinatal and Gynaecology Services)" initials="" userId="S::Abigail.Morris@wales.nhs.uk::b10cf0a0-bbce-4c29-9067-6c5cbf0445da" providerId="AD"/>
  <p188:author id="{31D0AAAE-E3FD-4548-775C-93F48728548A}" name="Liz Garland (Swansea Bay UHB - Women and Child Health)" initials="LG" userId="S::Liz.Garland@wales.nhs.uk::104c5d5c-c106-4ec4-b754-4ab2868f32b9" providerId="AD"/>
  <p188:author id="{732500B0-3AE7-4431-7FB9-B385595EEF2E}" name="Hannah Gardner (Swansea Bay UHB - Maternity)" initials="HM" userId="S::hannah.gardner4@wales.nhs.uk::ffee20ec-2b4a-47e9-a483-e1d8a0e411ab" providerId="AD"/>
  <p188:author id="{B1E0D2BE-D4D2-C320-442B-9EC76007691C}" name="Claire Parkin (Swansea Bay UHB - Obstetrics And Gynaecology)" initials="CG" userId="S::claire.parkin@wales.nhs.uk::6cfcd994-da1c-40c7-bdca-106a97b4a12a" providerId="AD"/>
  <p188:author id="{70CEA7C1-4224-1C06-F854-72C66B4D3006}" name="Joanna Webb (Swansea Bay UHB - Neonatal)" initials="JN" userId="S::joanna.webb@wales.nhs.uk::87bc9350-b10f-46b6-b246-bf600f69a745" providerId="AD"/>
  <p188:author id="{806399CE-0B52-9546-2DE8-939CBCD99676}" name="Melanie Llewelyn (Swansea Bay UHB - Maternity)" initials="MM" userId="S::melanie.llewelyn@wales.nhs.uk::d26e300e-1515-4721-900b-e0f475622b15" providerId="AD"/>
  <p188:author id="{BD5BFACE-6732-4C78-EC2E-8AC3C5BF84D1}" name="Kate Bannister (Swansea Bay UHB - Maternity)" initials="KB(BUM" userId="S::Kate.Bannister@wales.nhs.uk::5e1fcedd-c061-410b-a365-eb0be12cefc3" providerId="AD"/>
  <p188:author id="{652CE9D6-0F34-8EFB-0DFC-018BF0297FFD}" name="Helen James (Swansea Bay UHB - Neonatal ICU)" initials="HI" userId="S::helen.james16@wales.nhs.uk::40629e8f-91cf-464f-a175-c3f8675bf4cc" providerId="AD"/>
  <p188:author id="{38871AD8-1418-CE9E-8BE1-0DE408AED87B}" name="Ff251456" initials="FfG" userId="Ff251456" providerId="None"/>
  <p188:author id="{7C7A9AE1-08D6-848F-EB51-F4411987B32B}" name="Abigail Morris (Swansea Bay UHB - Perinatal and Gynaecology Services)" initials="AS" userId="S::abigail.morris@wales.nhs.uk::b10cf0a0-bbce-4c29-9067-6c5cbf0445da" providerId="AD"/>
  <p188:author id="{0346ABE6-EC66-4E61-26FA-5FD3BCEC746A}" name="Claire Parkin (Swansea Bay UHB - Obstetrics And Gynaecology)" initials="" userId="S::Claire.Parkin@wales.nhs.uk::6cfcd994-da1c-40c7-bdca-106a97b4a12a" providerId="AD"/>
  <p188:author id="{B57C8BEC-CA0B-B564-7C6F-EAA0E8B645A2}" name="Jessica Harris (Swansea Bay UHB - Human Resources)" initials="" userId="S::Jessica.Harris@wales.nhs.uk::d9b7dec8-ed90-40db-bf70-8d318407151c" providerId="AD"/>
  <p188:author id="{A28BC2EC-633C-976A-0006-D434E728D7FE}" name="Leanne Richards (Swansea Bay UHB - Neonates)" initials="LN" userId="S::leanne.richards3@wales.nhs.uk::659171c4-4b95-493d-b06a-f2716977cf6f" providerId="AD"/>
  <p188:author id="{627808F7-98C3-4F80-EBAA-8A6EB984EEC7}" name="Catherine Harris (Swansea Bay UHB - Maternity Services)" initials="" userId="S::Catherine.Harris2@wales.nhs.uk::dc702cda-8625-4a51-bc77-44a9f2c1cf35" providerId="AD"/>
  <p188:author id="{0B5A6EF8-13E3-DB1F-5ACD-9487FA5CFF1C}" name="Kathryn Greaves (Swansea Bay UHB - NPTSSG Directors)" initials="KD" userId="S::kathryn.greaves@wales.nhs.uk::aea73112-9451-4d4b-89d4-97a5ab49421e" providerId="AD"/>
  <p188:author id="{F98D95F9-5B35-72CA-66CD-10CBBB0B63D8}" name="Melanie Llewelyn (Swansea Bay UHB - Maternity)" initials="" userId="S::Melanie.Llewelyn@wales.nhs.uk::d26e300e-1515-4721-900b-e0f475622b1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7EC9"/>
    <a:srgbClr val="ED9595"/>
    <a:srgbClr val="FF4747"/>
    <a:srgbClr val="B1B1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207CE7-09FC-470A-9990-1D46FF9FDAFD}" v="2" dt="2026-09-15T15:00:00.648"/>
  </p1510:revLst>
</p1510:revInfo>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78"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fion Green (Swansea Bay UHB - Corporate Nursing and Patient Experience)" userId="64c48453-c408-445f-9094-628a756b49a0" providerId="ADAL" clId="{01AC6573-002F-4B78-8283-6956ED81D5CF}"/>
    <pc:docChg chg="custSel modSld">
      <pc:chgData name="Ffion Green (Swansea Bay UHB - Corporate Nursing and Patient Experience)" userId="64c48453-c408-445f-9094-628a756b49a0" providerId="ADAL" clId="{01AC6573-002F-4B78-8283-6956ED81D5CF}" dt="2026-09-15T15:01:16.625" v="41" actId="20577"/>
      <pc:docMkLst>
        <pc:docMk/>
      </pc:docMkLst>
      <pc:sldChg chg="modSp mod">
        <pc:chgData name="Ffion Green (Swansea Bay UHB - Corporate Nursing and Patient Experience)" userId="64c48453-c408-445f-9094-628a756b49a0" providerId="ADAL" clId="{01AC6573-002F-4B78-8283-6956ED81D5CF}" dt="2026-09-15T15:01:16.625" v="41" actId="20577"/>
        <pc:sldMkLst>
          <pc:docMk/>
          <pc:sldMk cId="2021474809" sldId="1894"/>
        </pc:sldMkLst>
        <pc:spChg chg="mod">
          <ac:chgData name="Ffion Green (Swansea Bay UHB - Corporate Nursing and Patient Experience)" userId="64c48453-c408-445f-9094-628a756b49a0" providerId="ADAL" clId="{01AC6573-002F-4B78-8283-6956ED81D5CF}" dt="2026-09-15T15:00:05.033" v="3" actId="20577"/>
          <ac:spMkLst>
            <pc:docMk/>
            <pc:sldMk cId="2021474809" sldId="1894"/>
            <ac:spMk id="2" creationId="{97490A27-20EE-88C1-74B7-3692FE4F08CF}"/>
          </ac:spMkLst>
        </pc:spChg>
        <pc:spChg chg="mod">
          <ac:chgData name="Ffion Green (Swansea Bay UHB - Corporate Nursing and Patient Experience)" userId="64c48453-c408-445f-9094-628a756b49a0" providerId="ADAL" clId="{01AC6573-002F-4B78-8283-6956ED81D5CF}" dt="2026-09-15T15:01:16.625" v="41" actId="20577"/>
          <ac:spMkLst>
            <pc:docMk/>
            <pc:sldMk cId="2021474809" sldId="1894"/>
            <ac:spMk id="4" creationId="{331EA8AA-533D-0C7D-6CEE-E436B7F477C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package" Target="../embeddings/Microsoft_Excel_Worksheet2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[DatixWebReport.xlsx]Sheet1!PivotTable2</c:name>
    <c:fmtId val="6"/>
  </c:pivotSource>
  <c:chart>
    <c:autoTitleDeleted val="1"/>
    <c:pivotFmts>
      <c:pivotFmt>
        <c:idx val="0"/>
        <c:spPr>
          <a:solidFill>
            <a:schemeClr val="accent6"/>
          </a:solidFill>
          <a:ln>
            <a:noFill/>
          </a:ln>
          <a:effectLst/>
        </c:spPr>
        <c:marker>
          <c:symbol val="circle"/>
          <c:size val="5"/>
          <c:spPr>
            <a:solidFill>
              <a:schemeClr val="accent6"/>
            </a:solidFill>
            <a:ln w="9525">
              <a:solidFill>
                <a:schemeClr val="accent6"/>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6"/>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6"/>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Sheet1!$B$3</c:f>
              <c:strCache>
                <c:ptCount val="1"/>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Sheet1!$A$4:$A$21</c:f>
              <c:multiLvlStrCache>
                <c:ptCount val="14"/>
                <c:lvl>
                  <c:pt idx="0">
                    <c:v>Oct</c:v>
                  </c:pt>
                  <c:pt idx="1">
                    <c:v>Nov</c:v>
                  </c:pt>
                  <c:pt idx="2">
                    <c:v>Jan</c:v>
                  </c:pt>
                  <c:pt idx="3">
                    <c:v>Mar</c:v>
                  </c:pt>
                  <c:pt idx="4">
                    <c:v>Apr</c:v>
                  </c:pt>
                  <c:pt idx="5">
                    <c:v>May</c:v>
                  </c:pt>
                  <c:pt idx="6">
                    <c:v>Aug</c:v>
                  </c:pt>
                  <c:pt idx="7">
                    <c:v>Sep</c:v>
                  </c:pt>
                  <c:pt idx="8">
                    <c:v>Dec</c:v>
                  </c:pt>
                  <c:pt idx="9">
                    <c:v>Mar</c:v>
                  </c:pt>
                  <c:pt idx="10">
                    <c:v>Apr</c:v>
                  </c:pt>
                  <c:pt idx="11">
                    <c:v>May</c:v>
                  </c:pt>
                  <c:pt idx="12">
                    <c:v>Jun</c:v>
                  </c:pt>
                  <c:pt idx="13">
                    <c:v>Jul</c:v>
                  </c:pt>
                </c:lvl>
                <c:lvl>
                  <c:pt idx="0">
                    <c:v>2024</c:v>
                  </c:pt>
                  <c:pt idx="2">
                    <c:v>2025</c:v>
                  </c:pt>
                  <c:pt idx="9">
                    <c:v>2026</c:v>
                  </c:pt>
                </c:lvl>
              </c:multiLvlStrCache>
            </c:multiLvlStrRef>
          </c:cat>
          <c:val>
            <c:numRef>
              <c:f>Sheet1!$B$4:$B$21</c:f>
              <c:numCache>
                <c:formatCode>General</c:formatCode>
                <c:ptCount val="14"/>
                <c:pt idx="0">
                  <c:v>1</c:v>
                </c:pt>
                <c:pt idx="1">
                  <c:v>2</c:v>
                </c:pt>
                <c:pt idx="2">
                  <c:v>2</c:v>
                </c:pt>
                <c:pt idx="3">
                  <c:v>2</c:v>
                </c:pt>
                <c:pt idx="4">
                  <c:v>2</c:v>
                </c:pt>
                <c:pt idx="5">
                  <c:v>1</c:v>
                </c:pt>
                <c:pt idx="6">
                  <c:v>1</c:v>
                </c:pt>
                <c:pt idx="7">
                  <c:v>1</c:v>
                </c:pt>
                <c:pt idx="8">
                  <c:v>2</c:v>
                </c:pt>
                <c:pt idx="9">
                  <c:v>2</c:v>
                </c:pt>
                <c:pt idx="10">
                  <c:v>3</c:v>
                </c:pt>
                <c:pt idx="11">
                  <c:v>2</c:v>
                </c:pt>
                <c:pt idx="12">
                  <c:v>19</c:v>
                </c:pt>
                <c:pt idx="13">
                  <c:v>37</c:v>
                </c:pt>
              </c:numCache>
            </c:numRef>
          </c:val>
          <c:extLst>
            <c:ext xmlns:c16="http://schemas.microsoft.com/office/drawing/2014/chart" uri="{C3380CC4-5D6E-409C-BE32-E72D297353CC}">
              <c16:uniqueId val="{00000000-896A-4755-98A3-617FB6ECBD93}"/>
            </c:ext>
          </c:extLst>
        </c:ser>
        <c:dLbls>
          <c:dLblPos val="outEnd"/>
          <c:showLegendKey val="0"/>
          <c:showVal val="1"/>
          <c:showCatName val="0"/>
          <c:showSerName val="0"/>
          <c:showPercent val="0"/>
          <c:showBubbleSize val="0"/>
        </c:dLbls>
        <c:gapWidth val="219"/>
        <c:overlap val="-27"/>
        <c:axId val="1079325136"/>
        <c:axId val="1079321296"/>
      </c:barChart>
      <c:catAx>
        <c:axId val="107932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9321296"/>
        <c:crosses val="autoZero"/>
        <c:auto val="1"/>
        <c:lblAlgn val="ctr"/>
        <c:lblOffset val="100"/>
        <c:noMultiLvlLbl val="0"/>
      </c:catAx>
      <c:valAx>
        <c:axId val="107932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9325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0DB9-48D9-81D9-BC94BD0E403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0DB9-48D9-81D9-BC94BD0E403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0DB9-48D9-81D9-BC94BD0E4034}"/>
              </c:ext>
            </c:extLst>
          </c:dPt>
          <c:dLbls>
            <c:dLbl>
              <c:idx val="0"/>
              <c:layout>
                <c:manualLayout>
                  <c:x val="7.6487824682801145E-2"/>
                  <c:y val="3.1607320761205429E-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6083732009003091"/>
                      <c:h val="0.43569364161849705"/>
                    </c:manualLayout>
                  </c15:layout>
                </c:ext>
                <c:ext xmlns:c16="http://schemas.microsoft.com/office/drawing/2014/chart" uri="{C3380CC4-5D6E-409C-BE32-E72D297353CC}">
                  <c16:uniqueId val="{00000001-0DB9-48D9-81D9-BC94BD0E4034}"/>
                </c:ext>
              </c:extLst>
            </c:dLbl>
            <c:dLbl>
              <c:idx val="1"/>
              <c:layout>
                <c:manualLayout>
                  <c:x val="-5.7533902109789398E-2"/>
                  <c:y val="-3.1176512979230197E-2"/>
                </c:manualLayout>
              </c:layout>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2"/>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556680400147203"/>
                      <c:h val="0.43569364161849705"/>
                    </c:manualLayout>
                  </c15:layout>
                </c:ext>
                <c:ext xmlns:c16="http://schemas.microsoft.com/office/drawing/2014/chart" uri="{C3380CC4-5D6E-409C-BE32-E72D297353CC}">
                  <c16:uniqueId val="{00000003-0DB9-48D9-81D9-BC94BD0E4034}"/>
                </c:ext>
              </c:extLst>
            </c:dLbl>
            <c:dLbl>
              <c:idx val="2"/>
              <c:layout>
                <c:manualLayout>
                  <c:x val="-9.2807798478349371E-2"/>
                  <c:y val="-2.7755575615628914E-1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8898920633873698"/>
                      <c:h val="0.43569364161849705"/>
                    </c:manualLayout>
                  </c15:layout>
                </c:ext>
                <c:ext xmlns:c16="http://schemas.microsoft.com/office/drawing/2014/chart" uri="{C3380CC4-5D6E-409C-BE32-E72D297353CC}">
                  <c16:uniqueId val="{00000005-0DB9-48D9-81D9-BC94BD0E403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'PIE CHART'!$A$3:$A$5</c:f>
              <c:strCache>
                <c:ptCount val="3"/>
                <c:pt idx="0">
                  <c:v>External Input</c:v>
                </c:pt>
                <c:pt idx="1">
                  <c:v>Senior Team Approval</c:v>
                </c:pt>
                <c:pt idx="2">
                  <c:v>Post Mortem</c:v>
                </c:pt>
              </c:strCache>
            </c:strRef>
          </c:cat>
          <c:val>
            <c:numRef>
              <c:f>'PIE CHART'!$B$3:$B$5</c:f>
              <c:numCache>
                <c:formatCode>General</c:formatCode>
                <c:ptCount val="3"/>
                <c:pt idx="0">
                  <c:v>2</c:v>
                </c:pt>
                <c:pt idx="1">
                  <c:v>5</c:v>
                </c:pt>
                <c:pt idx="2">
                  <c:v>1</c:v>
                </c:pt>
              </c:numCache>
            </c:numRef>
          </c:val>
          <c:extLst>
            <c:ext xmlns:c16="http://schemas.microsoft.com/office/drawing/2014/chart" uri="{C3380CC4-5D6E-409C-BE32-E72D297353CC}">
              <c16:uniqueId val="{00000006-0DB9-48D9-81D9-BC94BD0E403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Number of Incidents Received &amp; Closed</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'MaternitIncidents open &amp; closed'!$B$1</c:f>
              <c:strCache>
                <c:ptCount val="1"/>
                <c:pt idx="0">
                  <c:v>Number of Incidents Received</c:v>
                </c:pt>
              </c:strCache>
            </c:strRef>
          </c:tx>
          <c:spPr>
            <a:solidFill>
              <a:schemeClr val="accent1"/>
            </a:solidFill>
            <a:ln>
              <a:noFill/>
            </a:ln>
            <a:effectLst/>
          </c:spPr>
          <c:invertIfNegative val="0"/>
          <c:trendline>
            <c:spPr>
              <a:ln w="47625" cap="rnd">
                <a:solidFill>
                  <a:schemeClr val="accent1"/>
                </a:solidFill>
                <a:prstDash val="sysDot"/>
              </a:ln>
              <a:effectLst/>
            </c:spPr>
            <c:trendlineType val="linear"/>
            <c:dispRSqr val="0"/>
            <c:dispEq val="0"/>
          </c:trendline>
          <c:cat>
            <c:numRef>
              <c:f>'MaternitIncidents open &amp; closed'!$A$21:$A$32</c:f>
              <c:numCache>
                <c:formatCode>mmm\-yy</c:formatCode>
                <c:ptCount val="12"/>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numCache>
            </c:numRef>
          </c:cat>
          <c:val>
            <c:numRef>
              <c:f>'MaternitIncidents open &amp; closed'!$B$21:$B$32</c:f>
              <c:numCache>
                <c:formatCode>General</c:formatCode>
                <c:ptCount val="12"/>
                <c:pt idx="0">
                  <c:v>131</c:v>
                </c:pt>
                <c:pt idx="1">
                  <c:v>122</c:v>
                </c:pt>
                <c:pt idx="2">
                  <c:v>128</c:v>
                </c:pt>
                <c:pt idx="3">
                  <c:v>106</c:v>
                </c:pt>
                <c:pt idx="4">
                  <c:v>122</c:v>
                </c:pt>
                <c:pt idx="5">
                  <c:v>105</c:v>
                </c:pt>
                <c:pt idx="6">
                  <c:v>117</c:v>
                </c:pt>
                <c:pt idx="7">
                  <c:v>155</c:v>
                </c:pt>
                <c:pt idx="8">
                  <c:v>113</c:v>
                </c:pt>
                <c:pt idx="9">
                  <c:v>143</c:v>
                </c:pt>
                <c:pt idx="10">
                  <c:v>111</c:v>
                </c:pt>
                <c:pt idx="11">
                  <c:v>161</c:v>
                </c:pt>
              </c:numCache>
            </c:numRef>
          </c:val>
          <c:extLst>
            <c:ext xmlns:c16="http://schemas.microsoft.com/office/drawing/2014/chart" uri="{C3380CC4-5D6E-409C-BE32-E72D297353CC}">
              <c16:uniqueId val="{00000001-C30B-4ABA-8568-FF46FA0B25C7}"/>
            </c:ext>
          </c:extLst>
        </c:ser>
        <c:dLbls>
          <c:showLegendKey val="0"/>
          <c:showVal val="0"/>
          <c:showCatName val="0"/>
          <c:showSerName val="0"/>
          <c:showPercent val="0"/>
          <c:showBubbleSize val="0"/>
        </c:dLbls>
        <c:gapWidth val="150"/>
        <c:axId val="1460231487"/>
        <c:axId val="1458870959"/>
      </c:barChart>
      <c:lineChart>
        <c:grouping val="standard"/>
        <c:varyColors val="0"/>
        <c:ser>
          <c:idx val="1"/>
          <c:order val="1"/>
          <c:tx>
            <c:strRef>
              <c:f>'MaternitIncidents open &amp; closed'!$C$1</c:f>
              <c:strCache>
                <c:ptCount val="1"/>
                <c:pt idx="0">
                  <c:v>Number of Incidents Closed</c:v>
                </c:pt>
              </c:strCache>
            </c:strRef>
          </c:tx>
          <c:spPr>
            <a:ln w="28575" cap="rnd">
              <a:solidFill>
                <a:schemeClr val="accent2"/>
              </a:solidFill>
              <a:round/>
            </a:ln>
            <a:effectLst/>
          </c:spPr>
          <c:marker>
            <c:symbol val="none"/>
          </c:marker>
          <c:trendline>
            <c:spPr>
              <a:ln w="47625" cap="rnd">
                <a:solidFill>
                  <a:schemeClr val="accent2"/>
                </a:solidFill>
                <a:prstDash val="sysDot"/>
              </a:ln>
              <a:effectLst/>
            </c:spPr>
            <c:trendlineType val="linear"/>
            <c:dispRSqr val="0"/>
            <c:dispEq val="0"/>
          </c:trendline>
          <c:cat>
            <c:numRef>
              <c:f>'MaternitIncidents open &amp; closed'!$A$21:$A$32</c:f>
              <c:numCache>
                <c:formatCode>mmm\-yy</c:formatCode>
                <c:ptCount val="12"/>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numCache>
            </c:numRef>
          </c:cat>
          <c:val>
            <c:numRef>
              <c:f>'MaternitIncidents open &amp; closed'!$C$21:$C$32</c:f>
              <c:numCache>
                <c:formatCode>General</c:formatCode>
                <c:ptCount val="12"/>
                <c:pt idx="0">
                  <c:v>94</c:v>
                </c:pt>
                <c:pt idx="1">
                  <c:v>127</c:v>
                </c:pt>
                <c:pt idx="2">
                  <c:v>134</c:v>
                </c:pt>
                <c:pt idx="3">
                  <c:v>126</c:v>
                </c:pt>
                <c:pt idx="4">
                  <c:v>123</c:v>
                </c:pt>
                <c:pt idx="5">
                  <c:v>131</c:v>
                </c:pt>
                <c:pt idx="6">
                  <c:v>126</c:v>
                </c:pt>
                <c:pt idx="7">
                  <c:v>160</c:v>
                </c:pt>
                <c:pt idx="8">
                  <c:v>116</c:v>
                </c:pt>
                <c:pt idx="9">
                  <c:v>133</c:v>
                </c:pt>
                <c:pt idx="10">
                  <c:v>130</c:v>
                </c:pt>
                <c:pt idx="11">
                  <c:v>143</c:v>
                </c:pt>
              </c:numCache>
            </c:numRef>
          </c:val>
          <c:smooth val="0"/>
          <c:extLst>
            <c:ext xmlns:c16="http://schemas.microsoft.com/office/drawing/2014/chart" uri="{C3380CC4-5D6E-409C-BE32-E72D297353CC}">
              <c16:uniqueId val="{00000003-C30B-4ABA-8568-FF46FA0B25C7}"/>
            </c:ext>
          </c:extLst>
        </c:ser>
        <c:dLbls>
          <c:showLegendKey val="0"/>
          <c:showVal val="0"/>
          <c:showCatName val="0"/>
          <c:showSerName val="0"/>
          <c:showPercent val="0"/>
          <c:showBubbleSize val="0"/>
        </c:dLbls>
        <c:marker val="1"/>
        <c:smooth val="0"/>
        <c:axId val="1460231487"/>
        <c:axId val="1458870959"/>
      </c:lineChart>
      <c:dateAx>
        <c:axId val="146023148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458870959"/>
        <c:crosses val="autoZero"/>
        <c:auto val="1"/>
        <c:lblOffset val="100"/>
        <c:baseTimeUnit val="months"/>
      </c:dateAx>
      <c:valAx>
        <c:axId val="145887095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460231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[Chart in Microsoft PowerPoint]Sheet1!PivotTable1</c:name>
    <c:fmtId val="-1"/>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9"/>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[Obstetric nicdents December.xlsx]Sheet5!PivotTable9</c:name>
    <c:fmtId val="10"/>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1"/>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2"/>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3"/>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4"/>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5"/>
        <c:spPr>
          <a:solidFill>
            <a:schemeClr val="accent3">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6"/>
        <c:spPr>
          <a:solidFill>
            <a:schemeClr val="accent4">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7"/>
        <c:spPr>
          <a:solidFill>
            <a:schemeClr val="accent5">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8"/>
        <c:spPr>
          <a:solidFill>
            <a:schemeClr val="accent6">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9"/>
        <c:spPr>
          <a:solidFill>
            <a:schemeClr val="accent1">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20"/>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s>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[Obstetrics January 2025 incidents.xlsx]Sheet2!PivotTable3</c:name>
    <c:fmtId val="7"/>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[Incidents - March 2025.xlsx]Sheet5!PivotTable4</c:name>
    <c:fmtId val="6"/>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[1.xlsx]Sheet3!PivotTable6</c:name>
    <c:fmtId val="6"/>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3">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6"/>
        <c:spPr>
          <a:solidFill>
            <a:schemeClr val="accent4">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7"/>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[All incidents - August 2025.xlsx]Sheet6!PivotTable9</c:name>
    <c:fmtId val="6"/>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3">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6"/>
        <c:spPr>
          <a:solidFill>
            <a:schemeClr val="accent4">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7"/>
        <c:spPr>
          <a:solidFill>
            <a:schemeClr val="accent5">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8"/>
        <c:spPr>
          <a:solidFill>
            <a:schemeClr val="accent6">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9"/>
        <c:spPr>
          <a:solidFill>
            <a:schemeClr val="accent1">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0"/>
        <c:spPr>
          <a:solidFill>
            <a:schemeClr val="accent2">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1"/>
        <c:spPr>
          <a:solidFill>
            <a:schemeClr val="accent3">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2"/>
        <c:spPr>
          <a:solidFill>
            <a:schemeClr val="accent4">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3"/>
        <c:spPr>
          <a:solidFill>
            <a:schemeClr val="accent5">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4"/>
        <c:spPr>
          <a:solidFill>
            <a:schemeClr val="accent6">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5"/>
        <c:spPr>
          <a:solidFill>
            <a:schemeClr val="accent1">
              <a:lumMod val="60000"/>
              <a:lumOff val="4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6"/>
        <c:spPr>
          <a:solidFill>
            <a:schemeClr val="accent2">
              <a:lumMod val="60000"/>
              <a:lumOff val="4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7"/>
        <c:spPr>
          <a:solidFill>
            <a:schemeClr val="accent3">
              <a:lumMod val="60000"/>
              <a:lumOff val="4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8"/>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6"/>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6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7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8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[All incidents - October 2025.xlsx]Sheet1!PivotTable1</c:name>
    <c:fmtId val="7"/>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[All incidents - December 2025.xlsx]Sheet7!PivotTable2</c:name>
    <c:fmtId val="11"/>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6"/>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7"/>
        <c:spPr>
          <a:solidFill>
            <a:schemeClr val="accent3">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8"/>
        <c:spPr>
          <a:solidFill>
            <a:schemeClr val="accent4">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9"/>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[All incidents - July 2026.xlsx]Sheet3!PivotTable1</c:name>
    <c:fmtId val="6"/>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3">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6"/>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ser>
          <c:idx val="0"/>
          <c:order val="0"/>
          <c:tx>
            <c:strRef>
              <c:f>Sheet3!$B$3</c:f>
              <c:strCache>
                <c:ptCount val="1"/>
                <c:pt idx="0">
                  <c:v>Total</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3850-4BCF-8D80-0BB94FA2C74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3850-4BCF-8D80-0BB94FA2C74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3850-4BCF-8D80-0BB94FA2C744}"/>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3850-4BCF-8D80-0BB94FA2C744}"/>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3850-4BCF-8D80-0BB94FA2C744}"/>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3850-4BCF-8D80-0BB94FA2C744}"/>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3850-4BCF-8D80-0BB94FA2C744}"/>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3850-4BCF-8D80-0BB94FA2C744}"/>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3850-4BCF-8D80-0BB94FA2C744}"/>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3850-4BCF-8D80-0BB94FA2C744}"/>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5-3850-4BCF-8D80-0BB94FA2C744}"/>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7-3850-4BCF-8D80-0BB94FA2C744}"/>
              </c:ext>
            </c:extLst>
          </c:dPt>
          <c:dPt>
            <c:idx val="12"/>
            <c:bubble3D val="0"/>
            <c:spPr>
              <a:solidFill>
                <a:schemeClr val="accent1">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9-3850-4BCF-8D80-0BB94FA2C744}"/>
              </c:ext>
            </c:extLst>
          </c:dPt>
          <c:dPt>
            <c:idx val="13"/>
            <c:bubble3D val="0"/>
            <c:spPr>
              <a:solidFill>
                <a:schemeClr val="accent2">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B-3850-4BCF-8D80-0BB94FA2C744}"/>
              </c:ext>
            </c:extLst>
          </c:dPt>
          <c:dPt>
            <c:idx val="14"/>
            <c:bubble3D val="0"/>
            <c:spPr>
              <a:solidFill>
                <a:schemeClr val="accent3">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D-3850-4BCF-8D80-0BB94FA2C744}"/>
              </c:ext>
            </c:extLst>
          </c:dPt>
          <c:dLbls>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3850-4BCF-8D80-0BB94FA2C744}"/>
                </c:ext>
              </c:extLst>
            </c:dLbl>
            <c:dLbl>
              <c:idx val="1"/>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3850-4BCF-8D80-0BB94FA2C744}"/>
                </c:ext>
              </c:extLst>
            </c:dLbl>
            <c:dLbl>
              <c:idx val="2"/>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3850-4BCF-8D80-0BB94FA2C744}"/>
                </c:ext>
              </c:extLst>
            </c:dLbl>
            <c:dLbl>
              <c:idx val="3"/>
              <c:layout>
                <c:manualLayout>
                  <c:x val="0"/>
                  <c:y val="-5.3557097981234772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4"/>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3850-4BCF-8D80-0BB94FA2C744}"/>
                </c:ext>
              </c:extLst>
            </c:dLbl>
            <c:dLbl>
              <c:idx val="4"/>
              <c:layout>
                <c:manualLayout>
                  <c:x val="3.3733505308066132E-2"/>
                  <c:y val="5.3557097981234772E-3"/>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5"/>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3850-4BCF-8D80-0BB94FA2C744}"/>
                </c:ext>
              </c:extLst>
            </c:dLbl>
            <c:dLbl>
              <c:idx val="5"/>
              <c:layout>
                <c:manualLayout>
                  <c:x val="2.5796209941462447E-2"/>
                  <c:y val="5.0879243082173037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6"/>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B-3850-4BCF-8D80-0BB94FA2C744}"/>
                </c:ext>
              </c:extLst>
            </c:dLbl>
            <c:dLbl>
              <c:idx val="6"/>
              <c:layout>
                <c:manualLayout>
                  <c:x val="1.5874590733207659E-2"/>
                  <c:y val="0.1338927449530869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D-3850-4BCF-8D80-0BB94FA2C744}"/>
                </c:ext>
              </c:extLst>
            </c:dLbl>
            <c:dLbl>
              <c:idx val="7"/>
              <c:layout>
                <c:manualLayout>
                  <c:x val="-0.16469887885702947"/>
                  <c:y val="1.3389274495308693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2">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F-3850-4BCF-8D80-0BB94FA2C744}"/>
                </c:ext>
              </c:extLst>
            </c:dLbl>
            <c:dLbl>
              <c:idx val="8"/>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3">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1-3850-4BCF-8D80-0BB94FA2C744}"/>
                </c:ext>
              </c:extLst>
            </c:dLbl>
            <c:dLbl>
              <c:idx val="9"/>
              <c:layout>
                <c:manualLayout>
                  <c:x val="-8.3341601349340211E-2"/>
                  <c:y val="0.24904050561274169"/>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4">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3-3850-4BCF-8D80-0BB94FA2C744}"/>
                </c:ext>
              </c:extLst>
            </c:dLbl>
            <c:dLbl>
              <c:idx val="10"/>
              <c:layout>
                <c:manualLayout>
                  <c:x val="-0.16073023117372756"/>
                  <c:y val="0.14995987434745736"/>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5">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5-3850-4BCF-8D80-0BB94FA2C744}"/>
                </c:ext>
              </c:extLst>
            </c:dLbl>
            <c:dLbl>
              <c:idx val="11"/>
              <c:layout>
                <c:manualLayout>
                  <c:x val="-0.13294969739061416"/>
                  <c:y val="3.4812113687802612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6">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7-3850-4BCF-8D80-0BB94FA2C744}"/>
                </c:ext>
              </c:extLst>
            </c:dLbl>
            <c:dLbl>
              <c:idx val="12"/>
              <c:layout>
                <c:manualLayout>
                  <c:x val="-1.9843238416509576E-2"/>
                  <c:y val="-2.9456403889679132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9-3850-4BCF-8D80-0BB94FA2C744}"/>
                </c:ext>
              </c:extLst>
            </c:dLbl>
            <c:dLbl>
              <c:idx val="13"/>
              <c:layout>
                <c:manualLayout>
                  <c:x val="6.9451334457783509E-2"/>
                  <c:y val="-5.3557097981234781E-3"/>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2">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B-3850-4BCF-8D80-0BB94FA2C744}"/>
                </c:ext>
              </c:extLst>
            </c:dLbl>
            <c:dLbl>
              <c:idx val="14"/>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3">
                          <a:lumMod val="80000"/>
                          <a:lumOff val="20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D-3850-4BCF-8D80-0BB94FA2C744}"/>
                </c:ext>
              </c:extLst>
            </c:dLbl>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Sheet3!$A$4:$A$19</c:f>
              <c:strCache>
                <c:ptCount val="15"/>
                <c:pt idx="0">
                  <c:v>Access, Admission</c:v>
                </c:pt>
                <c:pt idx="1">
                  <c:v>Accident, Injury</c:v>
                </c:pt>
                <c:pt idx="2">
                  <c:v>Assessment, Investigation, Diagnosis</c:v>
                </c:pt>
                <c:pt idx="3">
                  <c:v>Behaviour (including violence and aggression)</c:v>
                </c:pt>
                <c:pt idx="4">
                  <c:v>Communication</c:v>
                </c:pt>
                <c:pt idx="5">
                  <c:v>Equipment, Devices</c:v>
                </c:pt>
                <c:pt idx="6">
                  <c:v>Information Technology</c:v>
                </c:pt>
                <c:pt idx="7">
                  <c:v>Infrastructure (including staffing, facilities, environment, security)</c:v>
                </c:pt>
                <c:pt idx="8">
                  <c:v>Maternity adverse occurrence</c:v>
                </c:pt>
                <c:pt idx="9">
                  <c:v>Medication, IV Fluids</c:v>
                </c:pt>
                <c:pt idx="10">
                  <c:v>Monitoring, Observations</c:v>
                </c:pt>
                <c:pt idx="11">
                  <c:v>Patient/service user death</c:v>
                </c:pt>
                <c:pt idx="12">
                  <c:v>Transfer, Discharge</c:v>
                </c:pt>
                <c:pt idx="13">
                  <c:v>Treatment, Procedure</c:v>
                </c:pt>
                <c:pt idx="14">
                  <c:v>(blank)</c:v>
                </c:pt>
              </c:strCache>
            </c:strRef>
          </c:cat>
          <c:val>
            <c:numRef>
              <c:f>Sheet3!$B$4:$B$19</c:f>
              <c:numCache>
                <c:formatCode>General</c:formatCode>
                <c:ptCount val="15"/>
                <c:pt idx="0">
                  <c:v>21</c:v>
                </c:pt>
                <c:pt idx="1">
                  <c:v>4</c:v>
                </c:pt>
                <c:pt idx="2">
                  <c:v>20</c:v>
                </c:pt>
                <c:pt idx="3">
                  <c:v>4</c:v>
                </c:pt>
                <c:pt idx="4">
                  <c:v>6</c:v>
                </c:pt>
                <c:pt idx="5">
                  <c:v>1</c:v>
                </c:pt>
                <c:pt idx="6">
                  <c:v>2</c:v>
                </c:pt>
                <c:pt idx="7">
                  <c:v>7</c:v>
                </c:pt>
                <c:pt idx="8">
                  <c:v>76</c:v>
                </c:pt>
                <c:pt idx="9">
                  <c:v>3</c:v>
                </c:pt>
                <c:pt idx="10">
                  <c:v>2</c:v>
                </c:pt>
                <c:pt idx="11">
                  <c:v>1</c:v>
                </c:pt>
                <c:pt idx="12">
                  <c:v>5</c:v>
                </c:pt>
                <c:pt idx="13">
                  <c:v>9</c:v>
                </c:pt>
              </c:numCache>
            </c:numRef>
          </c:val>
          <c:extLst>
            <c:ext xmlns:c16="http://schemas.microsoft.com/office/drawing/2014/chart" uri="{C3380CC4-5D6E-409C-BE32-E72D297353CC}">
              <c16:uniqueId val="{0000001E-3850-4BCF-8D80-0BB94FA2C74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[DatixWebReport.xlsx]Sheet1!PivotTable3</c:name>
    <c:fmtId val="6"/>
  </c:pivotSource>
  <c:chart>
    <c:autoTitleDeleted val="1"/>
    <c:pivotFmts>
      <c:pivotFmt>
        <c:idx val="0"/>
        <c:spPr>
          <a:solidFill>
            <a:schemeClr val="accent6"/>
          </a:solidFill>
          <a:ln>
            <a:noFill/>
          </a:ln>
          <a:effectLst/>
        </c:spPr>
        <c:marker>
          <c:symbol val="circle"/>
          <c:size val="5"/>
          <c:spPr>
            <a:solidFill>
              <a:schemeClr val="accent6"/>
            </a:solidFill>
            <a:ln w="9525">
              <a:solidFill>
                <a:schemeClr val="accent6"/>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6"/>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6"/>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Sheet1!$B$3</c:f>
              <c:strCache>
                <c:ptCount val="1"/>
                <c:pt idx="0">
                  <c:v>Total</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Sheet1!$A$4:$A$16</c:f>
              <c:multiLvlStrCache>
                <c:ptCount val="10"/>
                <c:lvl>
                  <c:pt idx="0">
                    <c:v>May</c:v>
                  </c:pt>
                  <c:pt idx="1">
                    <c:v>Jul</c:v>
                  </c:pt>
                  <c:pt idx="2">
                    <c:v>Aug</c:v>
                  </c:pt>
                  <c:pt idx="3">
                    <c:v>Oct</c:v>
                  </c:pt>
                  <c:pt idx="4">
                    <c:v>Dec</c:v>
                  </c:pt>
                  <c:pt idx="5">
                    <c:v>Feb</c:v>
                  </c:pt>
                  <c:pt idx="6">
                    <c:v>Mar</c:v>
                  </c:pt>
                  <c:pt idx="7">
                    <c:v>May</c:v>
                  </c:pt>
                  <c:pt idx="8">
                    <c:v>Jun</c:v>
                  </c:pt>
                  <c:pt idx="9">
                    <c:v>Jul</c:v>
                  </c:pt>
                </c:lvl>
                <c:lvl>
                  <c:pt idx="0">
                    <c:v>2025</c:v>
                  </c:pt>
                  <c:pt idx="5">
                    <c:v>2026</c:v>
                  </c:pt>
                </c:lvl>
              </c:multiLvlStrCache>
            </c:multiLvlStrRef>
          </c:cat>
          <c:val>
            <c:numRef>
              <c:f>Sheet1!$B$4:$B$16</c:f>
              <c:numCache>
                <c:formatCode>General</c:formatCode>
                <c:ptCount val="10"/>
                <c:pt idx="0">
                  <c:v>2</c:v>
                </c:pt>
                <c:pt idx="1">
                  <c:v>1</c:v>
                </c:pt>
                <c:pt idx="2">
                  <c:v>1</c:v>
                </c:pt>
                <c:pt idx="3">
                  <c:v>1</c:v>
                </c:pt>
                <c:pt idx="4">
                  <c:v>2</c:v>
                </c:pt>
                <c:pt idx="5">
                  <c:v>2</c:v>
                </c:pt>
                <c:pt idx="6">
                  <c:v>2</c:v>
                </c:pt>
                <c:pt idx="7">
                  <c:v>2</c:v>
                </c:pt>
                <c:pt idx="8">
                  <c:v>3</c:v>
                </c:pt>
                <c:pt idx="9">
                  <c:v>2</c:v>
                </c:pt>
              </c:numCache>
            </c:numRef>
          </c:val>
          <c:extLst>
            <c:ext xmlns:c16="http://schemas.microsoft.com/office/drawing/2014/chart" uri="{C3380CC4-5D6E-409C-BE32-E72D297353CC}">
              <c16:uniqueId val="{00000000-16AF-4B60-B4BA-A635119BA8EA}"/>
            </c:ext>
          </c:extLst>
        </c:ser>
        <c:dLbls>
          <c:dLblPos val="outEnd"/>
          <c:showLegendKey val="0"/>
          <c:showVal val="1"/>
          <c:showCatName val="0"/>
          <c:showSerName val="0"/>
          <c:showPercent val="0"/>
          <c:showBubbleSize val="0"/>
        </c:dLbls>
        <c:gapWidth val="219"/>
        <c:overlap val="-27"/>
        <c:axId val="1079236336"/>
        <c:axId val="1079225776"/>
      </c:barChart>
      <c:catAx>
        <c:axId val="107923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9225776"/>
        <c:crosses val="autoZero"/>
        <c:auto val="1"/>
        <c:lblAlgn val="ctr"/>
        <c:lblOffset val="100"/>
        <c:noMultiLvlLbl val="0"/>
      </c:catAx>
      <c:valAx>
        <c:axId val="107922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9236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2000"/>
              <a:t>Neonatal</a:t>
            </a:r>
            <a:r>
              <a:rPr lang="en-GB" sz="2000" baseline="0"/>
              <a:t> Incidents Received &amp; Closed</a:t>
            </a:r>
            <a:endParaRPr lang="en-GB" sz="2000"/>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col"/>
        <c:grouping val="clustered"/>
        <c:varyColors val="0"/>
        <c:ser>
          <c:idx val="0"/>
          <c:order val="0"/>
          <c:tx>
            <c:strRef>
              <c:f>'Neonatal Incidents open &amp; close'!$B$1</c:f>
              <c:strCache>
                <c:ptCount val="1"/>
                <c:pt idx="0">
                  <c:v>Number of Incidents Received</c:v>
                </c:pt>
              </c:strCache>
            </c:strRef>
          </c:tx>
          <c:spPr>
            <a:solidFill>
              <a:schemeClr val="accent1"/>
            </a:solidFill>
            <a:ln>
              <a:noFill/>
            </a:ln>
            <a:effectLst/>
          </c:spPr>
          <c:invertIfNegative val="0"/>
          <c:trendline>
            <c:spPr>
              <a:ln w="50800" cap="rnd">
                <a:solidFill>
                  <a:schemeClr val="accent1"/>
                </a:solidFill>
                <a:prstDash val="sysDot"/>
              </a:ln>
              <a:effectLst/>
            </c:spPr>
            <c:trendlineType val="linear"/>
            <c:dispRSqr val="0"/>
            <c:dispEq val="0"/>
          </c:trendline>
          <c:cat>
            <c:numRef>
              <c:f>'Neonatal Incidents open &amp; close'!$A$21:$A$31</c:f>
              <c:numCache>
                <c:formatCode>mmm\-yy</c:formatCode>
                <c:ptCount val="11"/>
                <c:pt idx="0">
                  <c:v>45870</c:v>
                </c:pt>
                <c:pt idx="1">
                  <c:v>45901</c:v>
                </c:pt>
                <c:pt idx="2">
                  <c:v>45931</c:v>
                </c:pt>
                <c:pt idx="3">
                  <c:v>45962</c:v>
                </c:pt>
                <c:pt idx="4">
                  <c:v>45992</c:v>
                </c:pt>
                <c:pt idx="5">
                  <c:v>46023</c:v>
                </c:pt>
                <c:pt idx="6">
                  <c:v>46054</c:v>
                </c:pt>
                <c:pt idx="7">
                  <c:v>46082</c:v>
                </c:pt>
                <c:pt idx="8">
                  <c:v>46113</c:v>
                </c:pt>
                <c:pt idx="9">
                  <c:v>46143</c:v>
                </c:pt>
                <c:pt idx="10">
                  <c:v>46174</c:v>
                </c:pt>
              </c:numCache>
            </c:numRef>
          </c:cat>
          <c:val>
            <c:numRef>
              <c:f>'Neonatal Incidents open &amp; close'!$B$21:$B$31</c:f>
              <c:numCache>
                <c:formatCode>General</c:formatCode>
                <c:ptCount val="11"/>
                <c:pt idx="0">
                  <c:v>27</c:v>
                </c:pt>
                <c:pt idx="1">
                  <c:v>16</c:v>
                </c:pt>
                <c:pt idx="2">
                  <c:v>19</c:v>
                </c:pt>
                <c:pt idx="3">
                  <c:v>21</c:v>
                </c:pt>
                <c:pt idx="4">
                  <c:v>37</c:v>
                </c:pt>
                <c:pt idx="5">
                  <c:v>22</c:v>
                </c:pt>
                <c:pt idx="6">
                  <c:v>30</c:v>
                </c:pt>
                <c:pt idx="7">
                  <c:v>28</c:v>
                </c:pt>
                <c:pt idx="8">
                  <c:v>19</c:v>
                </c:pt>
                <c:pt idx="9">
                  <c:v>10</c:v>
                </c:pt>
                <c:pt idx="10">
                  <c:v>21</c:v>
                </c:pt>
              </c:numCache>
            </c:numRef>
          </c:val>
          <c:extLst>
            <c:ext xmlns:c16="http://schemas.microsoft.com/office/drawing/2014/chart" uri="{C3380CC4-5D6E-409C-BE32-E72D297353CC}">
              <c16:uniqueId val="{00000001-1000-4467-AA7D-9E4D6D8ED995}"/>
            </c:ext>
          </c:extLst>
        </c:ser>
        <c:dLbls>
          <c:showLegendKey val="0"/>
          <c:showVal val="0"/>
          <c:showCatName val="0"/>
          <c:showSerName val="0"/>
          <c:showPercent val="0"/>
          <c:showBubbleSize val="0"/>
        </c:dLbls>
        <c:gapWidth val="219"/>
        <c:axId val="362257888"/>
        <c:axId val="362263648"/>
      </c:barChart>
      <c:lineChart>
        <c:grouping val="standard"/>
        <c:varyColors val="0"/>
        <c:ser>
          <c:idx val="1"/>
          <c:order val="1"/>
          <c:tx>
            <c:strRef>
              <c:f>'Neonatal Incidents open &amp; close'!$C$1</c:f>
              <c:strCache>
                <c:ptCount val="1"/>
                <c:pt idx="0">
                  <c:v>Number of Incidents Closed</c:v>
                </c:pt>
              </c:strCache>
            </c:strRef>
          </c:tx>
          <c:spPr>
            <a:ln w="28575" cap="rnd">
              <a:solidFill>
                <a:schemeClr val="accent2"/>
              </a:solidFill>
              <a:round/>
            </a:ln>
            <a:effectLst/>
          </c:spPr>
          <c:marker>
            <c:symbol val="none"/>
          </c:marker>
          <c:trendline>
            <c:spPr>
              <a:ln w="50800" cap="rnd">
                <a:solidFill>
                  <a:schemeClr val="accent2"/>
                </a:solidFill>
                <a:prstDash val="sysDot"/>
              </a:ln>
              <a:effectLst/>
            </c:spPr>
            <c:trendlineType val="linear"/>
            <c:dispRSqr val="0"/>
            <c:dispEq val="0"/>
          </c:trendline>
          <c:cat>
            <c:numRef>
              <c:f>'Neonatal Incidents open &amp; close'!$A$21:$A$31</c:f>
              <c:numCache>
                <c:formatCode>mmm\-yy</c:formatCode>
                <c:ptCount val="11"/>
                <c:pt idx="0">
                  <c:v>45870</c:v>
                </c:pt>
                <c:pt idx="1">
                  <c:v>45901</c:v>
                </c:pt>
                <c:pt idx="2">
                  <c:v>45931</c:v>
                </c:pt>
                <c:pt idx="3">
                  <c:v>45962</c:v>
                </c:pt>
                <c:pt idx="4">
                  <c:v>45992</c:v>
                </c:pt>
                <c:pt idx="5">
                  <c:v>46023</c:v>
                </c:pt>
                <c:pt idx="6">
                  <c:v>46054</c:v>
                </c:pt>
                <c:pt idx="7">
                  <c:v>46082</c:v>
                </c:pt>
                <c:pt idx="8">
                  <c:v>46113</c:v>
                </c:pt>
                <c:pt idx="9">
                  <c:v>46143</c:v>
                </c:pt>
                <c:pt idx="10">
                  <c:v>46174</c:v>
                </c:pt>
              </c:numCache>
            </c:numRef>
          </c:cat>
          <c:val>
            <c:numRef>
              <c:f>'Neonatal Incidents open &amp; close'!$C$21:$C$31</c:f>
              <c:numCache>
                <c:formatCode>General</c:formatCode>
                <c:ptCount val="11"/>
                <c:pt idx="0">
                  <c:v>20</c:v>
                </c:pt>
                <c:pt idx="1">
                  <c:v>29</c:v>
                </c:pt>
                <c:pt idx="2">
                  <c:v>17</c:v>
                </c:pt>
                <c:pt idx="3">
                  <c:v>18</c:v>
                </c:pt>
                <c:pt idx="4">
                  <c:v>23</c:v>
                </c:pt>
                <c:pt idx="5">
                  <c:v>37</c:v>
                </c:pt>
                <c:pt idx="6">
                  <c:v>24</c:v>
                </c:pt>
                <c:pt idx="7">
                  <c:v>35</c:v>
                </c:pt>
                <c:pt idx="8">
                  <c:v>20</c:v>
                </c:pt>
                <c:pt idx="9">
                  <c:v>21</c:v>
                </c:pt>
                <c:pt idx="10">
                  <c:v>13</c:v>
                </c:pt>
              </c:numCache>
            </c:numRef>
          </c:val>
          <c:smooth val="0"/>
          <c:extLst>
            <c:ext xmlns:c16="http://schemas.microsoft.com/office/drawing/2014/chart" uri="{C3380CC4-5D6E-409C-BE32-E72D297353CC}">
              <c16:uniqueId val="{00000003-1000-4467-AA7D-9E4D6D8ED995}"/>
            </c:ext>
          </c:extLst>
        </c:ser>
        <c:dLbls>
          <c:showLegendKey val="0"/>
          <c:showVal val="0"/>
          <c:showCatName val="0"/>
          <c:showSerName val="0"/>
          <c:showPercent val="0"/>
          <c:showBubbleSize val="0"/>
        </c:dLbls>
        <c:marker val="1"/>
        <c:smooth val="0"/>
        <c:axId val="362257888"/>
        <c:axId val="362263648"/>
      </c:lineChart>
      <c:dateAx>
        <c:axId val="36225788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362263648"/>
        <c:crosses val="autoZero"/>
        <c:auto val="1"/>
        <c:lblOffset val="100"/>
        <c:baseTimeUnit val="months"/>
      </c:dateAx>
      <c:valAx>
        <c:axId val="36226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36225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[Chart in Microsoft PowerPoint]Sheet1!PivotTable1</c:name>
    <c:fmtId val="-1"/>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9"/>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1"/>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2"/>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3"/>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4"/>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5"/>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56"/>
        <c:spPr>
          <a:solidFill>
            <a:schemeClr val="accent1"/>
          </a:solidFill>
          <a:ln>
            <a:noFill/>
          </a:ln>
          <a:effectLst>
            <a:outerShdw blurRad="63500" sx="102000" sy="102000" algn="ctr" rotWithShape="0">
              <a:prstClr val="black">
                <a:alpha val="20000"/>
              </a:prstClr>
            </a:outerShdw>
          </a:effectLst>
        </c:spPr>
        <c:dLbl>
          <c:idx val="0"/>
          <c:spPr>
            <a:solidFill>
              <a:schemeClr val="lt1"/>
            </a:solidFill>
            <a:ln>
              <a:solidFill>
                <a:schemeClr val="accent1"/>
              </a:solidFill>
            </a:ln>
            <a:effectLst/>
          </c:spPr>
          <c:txPr>
            <a:bodyPr rot="0" spcFirstLastPara="1" vertOverflow="clip" horzOverflow="clip"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[Obstetric nicdents December.xlsx]Sheet5!PivotTable9</c:name>
    <c:fmtId val="10"/>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1"/>
        <c:spPr>
          <a:solidFill>
            <a:schemeClr val="accent5">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2"/>
        <c:spPr>
          <a:solidFill>
            <a:schemeClr val="accent6">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3"/>
        <c:spPr>
          <a:solidFill>
            <a:schemeClr val="accent1">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4"/>
        <c:spPr>
          <a:solidFill>
            <a:schemeClr val="accent2">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5"/>
        <c:spPr>
          <a:solidFill>
            <a:schemeClr val="accent3">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6"/>
        <c:spPr>
          <a:solidFill>
            <a:schemeClr val="accent4">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7"/>
        <c:spPr>
          <a:solidFill>
            <a:schemeClr val="accent5">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8"/>
        <c:spPr>
          <a:solidFill>
            <a:schemeClr val="accent6">
              <a:lumMod val="80000"/>
              <a:lumOff val="2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19"/>
        <c:spPr>
          <a:solidFill>
            <a:schemeClr val="accent1">
              <a:lumMod val="8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15:xForSave val="1"/>
            </c:ext>
          </c:extLst>
        </c:dLbl>
      </c:pivotFmt>
      <c:pivotFmt>
        <c:idx val="20"/>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3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0"/>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4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
        <c:idx val="5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Lst>
        </c:dLbl>
      </c:pivotFmt>
    </c:pivotFmts>
    <c:plotArea>
      <c:layout/>
      <c:pieChart>
        <c:varyColors val="1"/>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[All incidents - July 2026.xlsx]Sheet6!PivotTable3</c:name>
    <c:fmtId val="7"/>
  </c:pivotSource>
  <c:chart>
    <c:autoTitleDeleted val="1"/>
    <c:pivotFmts>
      <c:pivotFmt>
        <c:idx val="0"/>
        <c:spPr>
          <a:solidFill>
            <a:schemeClr val="accent1"/>
          </a:solidFill>
          <a:ln>
            <a:noFill/>
          </a:ln>
          <a:effectLst>
            <a:outerShdw blurRad="63500" sx="102000" sy="102000" algn="ctr" rotWithShape="0">
              <a:prstClr val="black">
                <a:alpha val="20000"/>
              </a:prstClr>
            </a:outerShdw>
          </a:effectLst>
        </c:spPr>
        <c:marker>
          <c:symbol val="circle"/>
          <c:size val="6"/>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2"/>
        <c:spPr>
          <a:solidFill>
            <a:schemeClr val="accent2"/>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3"/>
        <c:spPr>
          <a:solidFill>
            <a:schemeClr val="accent3"/>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4"/>
        <c:spPr>
          <a:solidFill>
            <a:schemeClr val="accent4"/>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5"/>
        <c:spPr>
          <a:solidFill>
            <a:schemeClr val="accent5"/>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6"/>
        <c:spPr>
          <a:solidFill>
            <a:schemeClr val="accent6"/>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7"/>
        <c:spPr>
          <a:solidFill>
            <a:schemeClr val="accent1">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8"/>
        <c:spPr>
          <a:solidFill>
            <a:schemeClr val="accent2">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9"/>
        <c:spPr>
          <a:solidFill>
            <a:schemeClr val="accent3">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0"/>
        <c:spPr>
          <a:solidFill>
            <a:schemeClr val="accent4">
              <a:lumMod val="60000"/>
            </a:schemeClr>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xForSave val="1"/>
            </c:ext>
          </c:extLst>
        </c:dLbl>
      </c:pivotFmt>
      <c:pivotFmt>
        <c:idx val="11"/>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1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2"/>
        <c:spPr>
          <a:solidFill>
            <a:schemeClr val="accent1"/>
          </a:solidFill>
          <a:ln>
            <a:noFill/>
          </a:ln>
          <a:effectLst>
            <a:outerShdw blurRad="63500" sx="102000" sy="102000" algn="ctr" rotWithShape="0">
              <a:prstClr val="black">
                <a:alpha val="20000"/>
              </a:prstClr>
            </a:outerShdw>
          </a:effectLst>
        </c:spPr>
        <c:marker>
          <c:symbol val="none"/>
        </c:marke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3"/>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4"/>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5"/>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6"/>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7"/>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8"/>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29"/>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0"/>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1"/>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
        <c:idx val="32"/>
        <c:spPr>
          <a:solidFill>
            <a:schemeClr val="accent1"/>
          </a:solidFill>
          <a:ln>
            <a:noFill/>
          </a:ln>
          <a:effectLst>
            <a:outerShdw blurRad="63500" sx="102000" sy="102000" algn="ctr" rotWithShape="0">
              <a:prstClr val="black">
                <a:alpha val="20000"/>
              </a:prstClr>
            </a:outerShdw>
          </a:effectLst>
        </c:spPr>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
      </c:pivotFmt>
    </c:pivotFmts>
    <c:plotArea>
      <c:layout/>
      <c:pieChart>
        <c:varyColors val="1"/>
        <c:ser>
          <c:idx val="0"/>
          <c:order val="0"/>
          <c:tx>
            <c:strRef>
              <c:f>Sheet6!$B$3</c:f>
              <c:strCache>
                <c:ptCount val="1"/>
                <c:pt idx="0">
                  <c:v>Total</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87CA-4187-B132-E83B5607A57F}"/>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87CA-4187-B132-E83B5607A57F}"/>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87CA-4187-B132-E83B5607A57F}"/>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87CA-4187-B132-E83B5607A57F}"/>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87CA-4187-B132-E83B5607A57F}"/>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87CA-4187-B132-E83B5607A57F}"/>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87CA-4187-B132-E83B5607A57F}"/>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87CA-4187-B132-E83B5607A57F}"/>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87CA-4187-B132-E83B5607A57F}"/>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87CA-4187-B132-E83B5607A57F}"/>
              </c:ext>
            </c:extLst>
          </c:dPt>
          <c:dLbls>
            <c:dLbl>
              <c:idx val="0"/>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87CA-4187-B132-E83B5607A57F}"/>
                </c:ext>
              </c:extLst>
            </c:dLbl>
            <c:dLbl>
              <c:idx val="1"/>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87CA-4187-B132-E83B5607A57F}"/>
                </c:ext>
              </c:extLst>
            </c:dLbl>
            <c:dLbl>
              <c:idx val="2"/>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87CA-4187-B132-E83B5607A57F}"/>
                </c:ext>
              </c:extLst>
            </c:dLbl>
            <c:dLbl>
              <c:idx val="3"/>
              <c:layout>
                <c:manualLayout>
                  <c:x val="6.8438003220611915E-2"/>
                  <c:y val="-1.6128817179857265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4"/>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7-87CA-4187-B132-E83B5607A57F}"/>
                </c:ext>
              </c:extLst>
            </c:dLbl>
            <c:dLbl>
              <c:idx val="4"/>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9-87CA-4187-B132-E83B5607A57F}"/>
                </c:ext>
              </c:extLst>
            </c:dLbl>
            <c:dLbl>
              <c:idx val="5"/>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B-87CA-4187-B132-E83B5607A57F}"/>
                </c:ext>
              </c:extLst>
            </c:dLbl>
            <c:dLbl>
              <c:idx val="6"/>
              <c:layout>
                <c:manualLayout>
                  <c:x val="-9.6618357487922704E-2"/>
                  <c:y val="-4.5698315342928925E-2"/>
                </c:manualLayout>
              </c:layout>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D-87CA-4187-B132-E83B5607A57F}"/>
                </c:ext>
              </c:extLst>
            </c:dLbl>
            <c:dLbl>
              <c:idx val="7"/>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2">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F-87CA-4187-B132-E83B5607A57F}"/>
                </c:ext>
              </c:extLst>
            </c:dLbl>
            <c:dLbl>
              <c:idx val="8"/>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3">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1-87CA-4187-B132-E83B5607A57F}"/>
                </c:ext>
              </c:extLst>
            </c:dLbl>
            <c:dLbl>
              <c:idx val="9"/>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13-87CA-4187-B132-E83B5607A57F}"/>
                </c:ext>
              </c:extLst>
            </c:dLbl>
            <c:spPr>
              <a:solidFill>
                <a:sysClr val="window" lastClr="FFFFFF"/>
              </a:solidFill>
              <a:ln>
                <a:solidFill>
                  <a:srgbClr val="4F81BD"/>
                </a:solidFill>
              </a:ln>
              <a:effectLst/>
            </c:spPr>
            <c:txPr>
              <a:bodyPr rot="0" spcFirstLastPara="1" vertOverflow="clip" horzOverflow="clip" vert="horz" wrap="square" lIns="36576" tIns="18288" rIns="36576" bIns="18288"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Sheet6!$A$4:$A$14</c:f>
              <c:strCache>
                <c:ptCount val="10"/>
                <c:pt idx="0">
                  <c:v>Assessment, Investigation, Diagnosis</c:v>
                </c:pt>
                <c:pt idx="1">
                  <c:v>Equipment, Devices</c:v>
                </c:pt>
                <c:pt idx="2">
                  <c:v>Infrastructure (including staffing, facilities, environment, security)</c:v>
                </c:pt>
                <c:pt idx="3">
                  <c:v>Manual Handling</c:v>
                </c:pt>
                <c:pt idx="4">
                  <c:v>Medication, IV Fluids</c:v>
                </c:pt>
                <c:pt idx="5">
                  <c:v>Nutrition, Hydration</c:v>
                </c:pt>
                <c:pt idx="6">
                  <c:v>Patient/service user death</c:v>
                </c:pt>
                <c:pt idx="7">
                  <c:v>Records, Information</c:v>
                </c:pt>
                <c:pt idx="8">
                  <c:v>Safeguarding</c:v>
                </c:pt>
                <c:pt idx="9">
                  <c:v>Treatment, Procedure</c:v>
                </c:pt>
              </c:strCache>
            </c:strRef>
          </c:cat>
          <c:val>
            <c:numRef>
              <c:f>Sheet6!$B$4:$B$14</c:f>
              <c:numCache>
                <c:formatCode>General</c:formatCode>
                <c:ptCount val="10"/>
                <c:pt idx="0">
                  <c:v>1</c:v>
                </c:pt>
                <c:pt idx="1">
                  <c:v>2</c:v>
                </c:pt>
                <c:pt idx="2">
                  <c:v>3</c:v>
                </c:pt>
                <c:pt idx="3">
                  <c:v>1</c:v>
                </c:pt>
                <c:pt idx="4">
                  <c:v>1</c:v>
                </c:pt>
                <c:pt idx="5">
                  <c:v>1</c:v>
                </c:pt>
                <c:pt idx="6">
                  <c:v>1</c:v>
                </c:pt>
                <c:pt idx="7">
                  <c:v>2</c:v>
                </c:pt>
                <c:pt idx="8">
                  <c:v>1</c:v>
                </c:pt>
                <c:pt idx="9">
                  <c:v>3</c:v>
                </c:pt>
              </c:numCache>
            </c:numRef>
          </c:val>
          <c:extLst>
            <c:ext xmlns:c16="http://schemas.microsoft.com/office/drawing/2014/chart" uri="{C3380CC4-5D6E-409C-BE32-E72D297353CC}">
              <c16:uniqueId val="{00000014-87CA-4187-B132-E83B5607A57F}"/>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GB" sz="1800"/>
              <a:t>Perinatal Concerns</a:t>
            </a:r>
            <a:r>
              <a:rPr lang="en-GB" sz="1800" baseline="0"/>
              <a:t> </a:t>
            </a:r>
            <a:r>
              <a:rPr lang="en-GB" sz="1800"/>
              <a:t>Activity</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'Maternity concerns activity'!$B$1</c:f>
              <c:strCache>
                <c:ptCount val="1"/>
                <c:pt idx="0">
                  <c:v>Concerns Received</c:v>
                </c:pt>
              </c:strCache>
            </c:strRef>
          </c:tx>
          <c:spPr>
            <a:solidFill>
              <a:schemeClr val="accent1"/>
            </a:solidFill>
            <a:ln>
              <a:noFill/>
            </a:ln>
            <a:effectLst/>
          </c:spPr>
          <c:invertIfNegative val="0"/>
          <c:trendline>
            <c:spPr>
              <a:ln w="76200" cap="rnd">
                <a:solidFill>
                  <a:schemeClr val="accent1"/>
                </a:solidFill>
                <a:prstDash val="sysDot"/>
              </a:ln>
              <a:effectLst/>
            </c:spPr>
            <c:trendlineType val="linear"/>
            <c:dispRSqr val="0"/>
            <c:dispEq val="0"/>
          </c:trendline>
          <c:cat>
            <c:numRef>
              <c:f>'Maternity concerns activity'!$A$21:$A$32</c:f>
              <c:numCache>
                <c:formatCode>mmm\-yy</c:formatCode>
                <c:ptCount val="12"/>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numCache>
            </c:numRef>
          </c:cat>
          <c:val>
            <c:numRef>
              <c:f>'Maternity concerns activity'!$B$21:$B$32</c:f>
              <c:numCache>
                <c:formatCode>General</c:formatCode>
                <c:ptCount val="12"/>
                <c:pt idx="0">
                  <c:v>4</c:v>
                </c:pt>
                <c:pt idx="1">
                  <c:v>4</c:v>
                </c:pt>
                <c:pt idx="2">
                  <c:v>6</c:v>
                </c:pt>
                <c:pt idx="3">
                  <c:v>4</c:v>
                </c:pt>
                <c:pt idx="4">
                  <c:v>3</c:v>
                </c:pt>
                <c:pt idx="5">
                  <c:v>8</c:v>
                </c:pt>
                <c:pt idx="6">
                  <c:v>9</c:v>
                </c:pt>
                <c:pt idx="7">
                  <c:v>4</c:v>
                </c:pt>
                <c:pt idx="8">
                  <c:v>8</c:v>
                </c:pt>
                <c:pt idx="9">
                  <c:v>3</c:v>
                </c:pt>
                <c:pt idx="10">
                  <c:v>1</c:v>
                </c:pt>
                <c:pt idx="11">
                  <c:v>9</c:v>
                </c:pt>
              </c:numCache>
            </c:numRef>
          </c:val>
          <c:extLst>
            <c:ext xmlns:c16="http://schemas.microsoft.com/office/drawing/2014/chart" uri="{C3380CC4-5D6E-409C-BE32-E72D297353CC}">
              <c16:uniqueId val="{00000001-DE96-4E71-A99C-794D406008E7}"/>
            </c:ext>
          </c:extLst>
        </c:ser>
        <c:dLbls>
          <c:showLegendKey val="0"/>
          <c:showVal val="0"/>
          <c:showCatName val="0"/>
          <c:showSerName val="0"/>
          <c:showPercent val="0"/>
          <c:showBubbleSize val="0"/>
        </c:dLbls>
        <c:gapWidth val="150"/>
        <c:axId val="590987136"/>
        <c:axId val="590991936"/>
      </c:barChart>
      <c:lineChart>
        <c:grouping val="standard"/>
        <c:varyColors val="0"/>
        <c:ser>
          <c:idx val="1"/>
          <c:order val="1"/>
          <c:tx>
            <c:strRef>
              <c:f>'Maternity concerns activity'!$C$1</c:f>
              <c:strCache>
                <c:ptCount val="1"/>
                <c:pt idx="0">
                  <c:v>Number closed</c:v>
                </c:pt>
              </c:strCache>
            </c:strRef>
          </c:tx>
          <c:spPr>
            <a:ln w="28575" cap="rnd">
              <a:solidFill>
                <a:schemeClr val="accent2"/>
              </a:solidFill>
              <a:round/>
            </a:ln>
            <a:effectLst/>
          </c:spPr>
          <c:marker>
            <c:symbol val="none"/>
          </c:marker>
          <c:trendline>
            <c:spPr>
              <a:ln w="76200" cap="rnd">
                <a:solidFill>
                  <a:schemeClr val="accent2"/>
                </a:solidFill>
                <a:prstDash val="sysDot"/>
              </a:ln>
              <a:effectLst/>
            </c:spPr>
            <c:trendlineType val="linear"/>
            <c:dispRSqr val="0"/>
            <c:dispEq val="0"/>
          </c:trendline>
          <c:cat>
            <c:numRef>
              <c:f>'Maternity concerns activity'!$A$21:$A$32</c:f>
              <c:numCache>
                <c:formatCode>mmm\-yy</c:formatCode>
                <c:ptCount val="12"/>
                <c:pt idx="0">
                  <c:v>45870</c:v>
                </c:pt>
                <c:pt idx="1">
                  <c:v>45901</c:v>
                </c:pt>
                <c:pt idx="2">
                  <c:v>45931</c:v>
                </c:pt>
                <c:pt idx="3">
                  <c:v>45962</c:v>
                </c:pt>
                <c:pt idx="4">
                  <c:v>45992</c:v>
                </c:pt>
                <c:pt idx="5">
                  <c:v>46023</c:v>
                </c:pt>
                <c:pt idx="6">
                  <c:v>46054</c:v>
                </c:pt>
                <c:pt idx="7">
                  <c:v>46082</c:v>
                </c:pt>
                <c:pt idx="8">
                  <c:v>46113</c:v>
                </c:pt>
                <c:pt idx="9">
                  <c:v>46143</c:v>
                </c:pt>
                <c:pt idx="10">
                  <c:v>46174</c:v>
                </c:pt>
                <c:pt idx="11">
                  <c:v>46204</c:v>
                </c:pt>
              </c:numCache>
            </c:numRef>
          </c:cat>
          <c:val>
            <c:numRef>
              <c:f>'Maternity concerns activity'!$C$21:$C$32</c:f>
              <c:numCache>
                <c:formatCode>General</c:formatCode>
                <c:ptCount val="12"/>
                <c:pt idx="0">
                  <c:v>2</c:v>
                </c:pt>
                <c:pt idx="1">
                  <c:v>5</c:v>
                </c:pt>
                <c:pt idx="2">
                  <c:v>7</c:v>
                </c:pt>
                <c:pt idx="3">
                  <c:v>7</c:v>
                </c:pt>
                <c:pt idx="4">
                  <c:v>9</c:v>
                </c:pt>
                <c:pt idx="5">
                  <c:v>9</c:v>
                </c:pt>
                <c:pt idx="6">
                  <c:v>6</c:v>
                </c:pt>
                <c:pt idx="7">
                  <c:v>13</c:v>
                </c:pt>
                <c:pt idx="8">
                  <c:v>3</c:v>
                </c:pt>
                <c:pt idx="9">
                  <c:v>6</c:v>
                </c:pt>
                <c:pt idx="10">
                  <c:v>4</c:v>
                </c:pt>
                <c:pt idx="11">
                  <c:v>5</c:v>
                </c:pt>
              </c:numCache>
            </c:numRef>
          </c:val>
          <c:smooth val="0"/>
          <c:extLst>
            <c:ext xmlns:c16="http://schemas.microsoft.com/office/drawing/2014/chart" uri="{C3380CC4-5D6E-409C-BE32-E72D297353CC}">
              <c16:uniqueId val="{00000003-DE96-4E71-A99C-794D406008E7}"/>
            </c:ext>
          </c:extLst>
        </c:ser>
        <c:dLbls>
          <c:showLegendKey val="0"/>
          <c:showVal val="0"/>
          <c:showCatName val="0"/>
          <c:showSerName val="0"/>
          <c:showPercent val="0"/>
          <c:showBubbleSize val="0"/>
        </c:dLbls>
        <c:marker val="1"/>
        <c:smooth val="0"/>
        <c:axId val="590987136"/>
        <c:axId val="590991936"/>
      </c:lineChart>
      <c:dateAx>
        <c:axId val="590987136"/>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590991936"/>
        <c:crosses val="autoZero"/>
        <c:auto val="1"/>
        <c:lblOffset val="100"/>
        <c:baseTimeUnit val="months"/>
      </c:dateAx>
      <c:valAx>
        <c:axId val="59099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59098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[Concerns and Incidents Data for graphs.xlsx]Sheet4!PivotTable1</c:name>
    <c:fmtId val="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Perinatal Concerns Currently Under Investigation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2"/>
          </a:solidFill>
          <a:ln>
            <a:noFill/>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Sheet4!$B$3</c:f>
              <c:strCache>
                <c:ptCount val="1"/>
                <c:pt idx="0">
                  <c:v>Total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Sheet4!$A$4:$A$10</c:f>
              <c:multiLvlStrCache>
                <c:ptCount val="4"/>
                <c:lvl>
                  <c:pt idx="0">
                    <c:v>Nov</c:v>
                  </c:pt>
                  <c:pt idx="1">
                    <c:v>Apr</c:v>
                  </c:pt>
                  <c:pt idx="2">
                    <c:v>Jun</c:v>
                  </c:pt>
                  <c:pt idx="3">
                    <c:v>Jul</c:v>
                  </c:pt>
                </c:lvl>
                <c:lvl>
                  <c:pt idx="0">
                    <c:v>2025</c:v>
                  </c:pt>
                  <c:pt idx="1">
                    <c:v>2026</c:v>
                  </c:pt>
                </c:lvl>
              </c:multiLvlStrCache>
            </c:multiLvlStrRef>
          </c:cat>
          <c:val>
            <c:numRef>
              <c:f>Sheet4!$B$4:$B$10</c:f>
              <c:numCache>
                <c:formatCode>General</c:formatCode>
                <c:ptCount val="4"/>
                <c:pt idx="0">
                  <c:v>1</c:v>
                </c:pt>
                <c:pt idx="1">
                  <c:v>1</c:v>
                </c:pt>
                <c:pt idx="2">
                  <c:v>2</c:v>
                </c:pt>
                <c:pt idx="3">
                  <c:v>5</c:v>
                </c:pt>
              </c:numCache>
            </c:numRef>
          </c:val>
          <c:extLst>
            <c:ext xmlns:c16="http://schemas.microsoft.com/office/drawing/2014/chart" uri="{C3380CC4-5D6E-409C-BE32-E72D297353CC}">
              <c16:uniqueId val="{00000000-C95A-4CB6-BBAF-D15920DBB130}"/>
            </c:ext>
          </c:extLst>
        </c:ser>
        <c:dLbls>
          <c:dLblPos val="outEnd"/>
          <c:showLegendKey val="0"/>
          <c:showVal val="1"/>
          <c:showCatName val="0"/>
          <c:showSerName val="0"/>
          <c:showPercent val="0"/>
          <c:showBubbleSize val="0"/>
        </c:dLbls>
        <c:gapWidth val="219"/>
        <c:overlap val="-27"/>
        <c:axId val="1079259376"/>
        <c:axId val="1079265616"/>
      </c:barChart>
      <c:catAx>
        <c:axId val="107925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9265616"/>
        <c:crosses val="autoZero"/>
        <c:auto val="1"/>
        <c:lblAlgn val="ctr"/>
        <c:lblOffset val="100"/>
        <c:noMultiLvlLbl val="0"/>
      </c:catAx>
      <c:valAx>
        <c:axId val="107926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79259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Maternity DOC Cases open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'Maternity DOC CASES OPEN (2)'!$A$6:$A$21</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'Maternity DOC CASES OPEN (2)'!$B$6:$B$21</c:f>
              <c:numCache>
                <c:formatCode>General</c:formatCode>
                <c:ptCount val="16"/>
                <c:pt idx="0">
                  <c:v>1</c:v>
                </c:pt>
                <c:pt idx="4">
                  <c:v>1</c:v>
                </c:pt>
              </c:numCache>
            </c:numRef>
          </c:val>
          <c:extLst>
            <c:ext xmlns:c16="http://schemas.microsoft.com/office/drawing/2014/chart" uri="{C3380CC4-5D6E-409C-BE32-E72D297353CC}">
              <c16:uniqueId val="{00000000-19EA-4E0D-AD4A-CB607577AA49}"/>
            </c:ext>
          </c:extLst>
        </c:ser>
        <c:dLbls>
          <c:dLblPos val="outEnd"/>
          <c:showLegendKey val="0"/>
          <c:showVal val="1"/>
          <c:showCatName val="0"/>
          <c:showSerName val="0"/>
          <c:showPercent val="0"/>
          <c:showBubbleSize val="0"/>
        </c:dLbls>
        <c:gapWidth val="219"/>
        <c:overlap val="-27"/>
        <c:axId val="1257964095"/>
        <c:axId val="1257947775"/>
      </c:barChart>
      <c:dateAx>
        <c:axId val="1257964095"/>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7947775"/>
        <c:crosses val="autoZero"/>
        <c:auto val="1"/>
        <c:lblOffset val="100"/>
        <c:baseTimeUnit val="months"/>
      </c:dateAx>
      <c:valAx>
        <c:axId val="12579477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79640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Neonatal DOC Cases open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'Maternity DOC CASES OPEN (2)'!$A$26:$A$40</c:f>
              <c:numCache>
                <c:formatCode>mmm\-yy</c:formatCode>
                <c:ptCount val="15"/>
                <c:pt idx="0">
                  <c:v>45778</c:v>
                </c:pt>
                <c:pt idx="1">
                  <c:v>45809</c:v>
                </c:pt>
                <c:pt idx="2">
                  <c:v>45839</c:v>
                </c:pt>
                <c:pt idx="3">
                  <c:v>45870</c:v>
                </c:pt>
                <c:pt idx="4">
                  <c:v>45901</c:v>
                </c:pt>
                <c:pt idx="5">
                  <c:v>45931</c:v>
                </c:pt>
                <c:pt idx="6">
                  <c:v>45962</c:v>
                </c:pt>
                <c:pt idx="7">
                  <c:v>45992</c:v>
                </c:pt>
                <c:pt idx="8">
                  <c:v>46023</c:v>
                </c:pt>
                <c:pt idx="9">
                  <c:v>46054</c:v>
                </c:pt>
                <c:pt idx="10">
                  <c:v>46082</c:v>
                </c:pt>
                <c:pt idx="11">
                  <c:v>46113</c:v>
                </c:pt>
                <c:pt idx="12">
                  <c:v>46143</c:v>
                </c:pt>
                <c:pt idx="13">
                  <c:v>46174</c:v>
                </c:pt>
                <c:pt idx="14">
                  <c:v>46204</c:v>
                </c:pt>
              </c:numCache>
            </c:numRef>
          </c:cat>
          <c:val>
            <c:numRef>
              <c:f>'Maternity DOC CASES OPEN (2)'!$B$26:$B$40</c:f>
              <c:numCache>
                <c:formatCode>General</c:formatCode>
                <c:ptCount val="15"/>
                <c:pt idx="0">
                  <c:v>1</c:v>
                </c:pt>
                <c:pt idx="10">
                  <c:v>1</c:v>
                </c:pt>
              </c:numCache>
            </c:numRef>
          </c:val>
          <c:extLst>
            <c:ext xmlns:c16="http://schemas.microsoft.com/office/drawing/2014/chart" uri="{C3380CC4-5D6E-409C-BE32-E72D297353CC}">
              <c16:uniqueId val="{00000000-EA26-49DE-864A-8343010D1CD0}"/>
            </c:ext>
          </c:extLst>
        </c:ser>
        <c:dLbls>
          <c:dLblPos val="outEnd"/>
          <c:showLegendKey val="0"/>
          <c:showVal val="1"/>
          <c:showCatName val="0"/>
          <c:showSerName val="0"/>
          <c:showPercent val="0"/>
          <c:showBubbleSize val="0"/>
        </c:dLbls>
        <c:gapWidth val="219"/>
        <c:overlap val="-27"/>
        <c:axId val="1682784111"/>
        <c:axId val="1682771151"/>
      </c:barChart>
      <c:dateAx>
        <c:axId val="168278411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2771151"/>
        <c:crosses val="autoZero"/>
        <c:auto val="1"/>
        <c:lblOffset val="100"/>
        <c:baseTimeUnit val="months"/>
      </c:dateAx>
      <c:valAx>
        <c:axId val="16827711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27841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[Redress open - Blue concerns Red incidents 02.04.2026.xlsx]Sheet1!PivotTable1</c:name>
    <c:fmtId val="6"/>
  </c:pivotSource>
  <c:chart>
    <c:autoTitleDeleted val="0"/>
    <c:pivotFmts>
      <c:pivotFmt>
        <c:idx val="0"/>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circle"/>
          <c:size val="5"/>
          <c:spPr>
            <a:solidFill>
              <a:schemeClr val="accent2"/>
            </a:solidFill>
            <a:ln w="9525">
              <a:solidFill>
                <a:schemeClr val="accent2"/>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circle"/>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Sheet1!$B$3:$B$4</c:f>
              <c:strCache>
                <c:ptCount val="1"/>
                <c:pt idx="0">
                  <c:v>Neonates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Sheet1!$A$5:$A$12</c:f>
              <c:strCache>
                <c:ptCount val="7"/>
                <c:pt idx="0">
                  <c:v>2017</c:v>
                </c:pt>
                <c:pt idx="1">
                  <c:v>2021</c:v>
                </c:pt>
                <c:pt idx="2">
                  <c:v>2022</c:v>
                </c:pt>
                <c:pt idx="3">
                  <c:v>2023</c:v>
                </c:pt>
                <c:pt idx="4">
                  <c:v>2024</c:v>
                </c:pt>
                <c:pt idx="5">
                  <c:v>2025</c:v>
                </c:pt>
                <c:pt idx="6">
                  <c:v>2026</c:v>
                </c:pt>
              </c:strCache>
            </c:strRef>
          </c:cat>
          <c:val>
            <c:numRef>
              <c:f>Sheet1!$B$5:$B$12</c:f>
              <c:numCache>
                <c:formatCode>General</c:formatCode>
                <c:ptCount val="7"/>
                <c:pt idx="0">
                  <c:v>1</c:v>
                </c:pt>
                <c:pt idx="4">
                  <c:v>1</c:v>
                </c:pt>
              </c:numCache>
            </c:numRef>
          </c:val>
          <c:extLst>
            <c:ext xmlns:c16="http://schemas.microsoft.com/office/drawing/2014/chart" uri="{C3380CC4-5D6E-409C-BE32-E72D297353CC}">
              <c16:uniqueId val="{00000000-F781-4D91-9989-E6495948C2F2}"/>
            </c:ext>
          </c:extLst>
        </c:ser>
        <c:ser>
          <c:idx val="1"/>
          <c:order val="1"/>
          <c:tx>
            <c:strRef>
              <c:f>Sheet1!$C$3:$C$4</c:f>
              <c:strCache>
                <c:ptCount val="1"/>
                <c:pt idx="0">
                  <c:v>Obstetrics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Sheet1!$A$5:$A$12</c:f>
              <c:strCache>
                <c:ptCount val="7"/>
                <c:pt idx="0">
                  <c:v>2017</c:v>
                </c:pt>
                <c:pt idx="1">
                  <c:v>2021</c:v>
                </c:pt>
                <c:pt idx="2">
                  <c:v>2022</c:v>
                </c:pt>
                <c:pt idx="3">
                  <c:v>2023</c:v>
                </c:pt>
                <c:pt idx="4">
                  <c:v>2024</c:v>
                </c:pt>
                <c:pt idx="5">
                  <c:v>2025</c:v>
                </c:pt>
                <c:pt idx="6">
                  <c:v>2026</c:v>
                </c:pt>
              </c:strCache>
            </c:strRef>
          </c:cat>
          <c:val>
            <c:numRef>
              <c:f>Sheet1!$C$5:$C$12</c:f>
              <c:numCache>
                <c:formatCode>General</c:formatCode>
                <c:ptCount val="7"/>
                <c:pt idx="1">
                  <c:v>1</c:v>
                </c:pt>
                <c:pt idx="2">
                  <c:v>2</c:v>
                </c:pt>
                <c:pt idx="3">
                  <c:v>2</c:v>
                </c:pt>
                <c:pt idx="4">
                  <c:v>2</c:v>
                </c:pt>
                <c:pt idx="5">
                  <c:v>8</c:v>
                </c:pt>
                <c:pt idx="6">
                  <c:v>2</c:v>
                </c:pt>
              </c:numCache>
            </c:numRef>
          </c:val>
          <c:extLst>
            <c:ext xmlns:c16="http://schemas.microsoft.com/office/drawing/2014/chart" uri="{C3380CC4-5D6E-409C-BE32-E72D297353CC}">
              <c16:uniqueId val="{00000001-F781-4D91-9989-E6495948C2F2}"/>
            </c:ext>
          </c:extLst>
        </c:ser>
        <c:dLbls>
          <c:dLblPos val="outEnd"/>
          <c:showLegendKey val="0"/>
          <c:showVal val="1"/>
          <c:showCatName val="0"/>
          <c:showSerName val="0"/>
          <c:showPercent val="0"/>
          <c:showBubbleSize val="0"/>
        </c:dLbls>
        <c:gapWidth val="219"/>
        <c:overlap val="-27"/>
        <c:axId val="393238543"/>
        <c:axId val="393237103"/>
      </c:barChart>
      <c:catAx>
        <c:axId val="393238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3237103"/>
        <c:crosses val="autoZero"/>
        <c:auto val="1"/>
        <c:lblAlgn val="ctr"/>
        <c:lblOffset val="100"/>
        <c:noMultiLvlLbl val="0"/>
      </c:catAx>
      <c:valAx>
        <c:axId val="393237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323854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242D5D4-661C-42D9-A15F-96F59A21C6E1}" type="datetimeFigureOut">
              <a:rPr lang="en-GB" smtClean="0"/>
              <a:t>15/09/2026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332901F-CA9E-428E-AB12-B0097C8BC7B7}" type="slidenum">
              <a:rPr lang="en-GB" smtClean="0"/>
              <a:t>‹#›</a:t>
            </a:fld>
            <a:endParaRPr lang="en-GB"/>
          </a:p>
        </p:txBody>
      </p:sp>
    </p:spTree>
    <p:extLst>
      <p:ext uri="{BB962C8B-B14F-4D97-AF65-F5344CB8AC3E}">
        <p14:creationId xmlns:p14="http://schemas.microsoft.com/office/powerpoint/2010/main" val="211904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slide</a:t>
            </a:r>
            <a:r>
              <a:rPr lang="en-GB" baseline="0"/>
              <a:t> can be used for presentations which are from a health board-wide perspective or for a whole HB audience as the graphic device to the right of the slide includes all four service group colours and red for the corporate team.</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754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365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320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32901F-CA9E-428E-AB12-B0097C8BC7B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274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490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254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189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226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This is a generic copy</a:t>
            </a:r>
            <a:r>
              <a:rPr lang="en-GB" baseline="0"/>
              <a:t> slide.</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2F1A2-D638-401F-83A8-37BE82B69C5E}"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727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2177-DFD1-A276-C937-82E66B72C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D42C9-1FE0-CEF8-0A4D-BBDF0BD4901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063527-8DB0-8723-5327-72718BBFEA4A}"/>
              </a:ext>
            </a:extLst>
          </p:cNvPr>
          <p:cNvSpPr>
            <a:spLocks noGrp="1"/>
          </p:cNvSpPr>
          <p:nvPr>
            <p:ph type="body" idx="1"/>
          </p:nvPr>
        </p:nvSpPr>
        <p:spPr/>
        <p:txBody>
          <a:bodyPr/>
          <a:lstStyle/>
          <a:p>
            <a:pPr marL="228600" indent="-228600">
              <a:buAutoNum type="arabicPeriod"/>
            </a:pPr>
            <a:r>
              <a:rPr lang="en-GB" baseline="0">
                <a:solidFill>
                  <a:srgbClr val="CE3636"/>
                </a:solidFill>
              </a:rPr>
              <a:t>Serial scans performed. Attended with first episode of DFM</a:t>
            </a:r>
          </a:p>
          <a:p>
            <a:pPr marL="228600" indent="-228600">
              <a:buAutoNum type="arabicPeriod"/>
            </a:pPr>
            <a:r>
              <a:rPr lang="en-GB" baseline="0">
                <a:solidFill>
                  <a:srgbClr val="CE3636"/>
                </a:solidFill>
              </a:rPr>
              <a:t>Serial scans performed – noted growth under 10</a:t>
            </a:r>
            <a:r>
              <a:rPr lang="en-GB" baseline="30000">
                <a:solidFill>
                  <a:srgbClr val="CE3636"/>
                </a:solidFill>
              </a:rPr>
              <a:t>th</a:t>
            </a:r>
            <a:r>
              <a:rPr lang="en-GB" baseline="0">
                <a:solidFill>
                  <a:srgbClr val="CE3636"/>
                </a:solidFill>
              </a:rPr>
              <a:t> centile. At 34 weeks AFI and EDF normal. When attended for rescan a week later IUD</a:t>
            </a:r>
          </a:p>
          <a:p>
            <a:pPr marL="228600" indent="-228600">
              <a:buAutoNum type="arabicPeriod"/>
            </a:pPr>
            <a:r>
              <a:rPr lang="en-GB" baseline="0">
                <a:solidFill>
                  <a:srgbClr val="CE3636"/>
                </a:solidFill>
              </a:rPr>
              <a:t>Serial scans performed – all scans reported as normal. Attended with first episode of DFM.</a:t>
            </a:r>
          </a:p>
          <a:p>
            <a:pPr marL="228600" indent="-228600">
              <a:buAutoNum type="arabicPeriod"/>
            </a:pPr>
            <a:r>
              <a:rPr lang="en-GB" baseline="0">
                <a:solidFill>
                  <a:srgbClr val="CE3636"/>
                </a:solidFill>
              </a:rPr>
              <a:t>Serial scans performed (diabetic). Booked for ELCS at 38+6. On attending for CS no FH identified. Noted non adherence to medication with diabetic team. </a:t>
            </a:r>
          </a:p>
          <a:p>
            <a:pPr marL="228600" indent="-228600">
              <a:buAutoNum type="arabicPeriod"/>
            </a:pPr>
            <a:r>
              <a:rPr lang="en-GB" baseline="0">
                <a:solidFill>
                  <a:srgbClr val="CE3636"/>
                </a:solidFill>
              </a:rPr>
              <a:t>Neonatal death following birth – low birthweight baby and decision to reorientate care.</a:t>
            </a:r>
          </a:p>
          <a:p>
            <a:r>
              <a:rPr lang="en-GB" baseline="0">
                <a:solidFill>
                  <a:srgbClr val="CE3636"/>
                </a:solidFill>
              </a:rPr>
              <a:t>6. – Serial scans performed and normal. Attended with first episode of DFM</a:t>
            </a:r>
          </a:p>
        </p:txBody>
      </p:sp>
      <p:sp>
        <p:nvSpPr>
          <p:cNvPr id="4" name="Slide Number Placeholder 3">
            <a:extLst>
              <a:ext uri="{FF2B5EF4-FFF2-40B4-BE49-F238E27FC236}">
                <a16:creationId xmlns:a16="http://schemas.microsoft.com/office/drawing/2014/main" id="{5FB3C7ED-8723-469C-0EC1-7D8FC0CCF51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009B5A-9BDB-493D-89E1-2B83E29944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464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B88E0-5946-B210-4B2D-0E3081AF7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E93063-4A30-DA58-07D0-64456E85CA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9ED11A3-A8E2-49AE-CC22-81CC10F2B46B}"/>
              </a:ext>
            </a:extLst>
          </p:cNvPr>
          <p:cNvSpPr>
            <a:spLocks noGrp="1"/>
          </p:cNvSpPr>
          <p:nvPr>
            <p:ph type="body" idx="1"/>
          </p:nvPr>
        </p:nvSpPr>
        <p:spPr/>
        <p:txBody>
          <a:bodyPr/>
          <a:lstStyle/>
          <a:p>
            <a:pPr marL="228600" indent="-228600">
              <a:buAutoNum type="arabicPeriod"/>
            </a:pPr>
            <a:r>
              <a:rPr lang="en-GB" baseline="0">
                <a:solidFill>
                  <a:srgbClr val="CE3636"/>
                </a:solidFill>
              </a:rPr>
              <a:t>Serial scans performed. Attended with first episode of DFM</a:t>
            </a:r>
          </a:p>
          <a:p>
            <a:pPr marL="228600" indent="-228600">
              <a:buAutoNum type="arabicPeriod"/>
            </a:pPr>
            <a:r>
              <a:rPr lang="en-GB" baseline="0">
                <a:solidFill>
                  <a:srgbClr val="CE3636"/>
                </a:solidFill>
              </a:rPr>
              <a:t>Serial scans performed – noted growth under 10</a:t>
            </a:r>
            <a:r>
              <a:rPr lang="en-GB" baseline="30000">
                <a:solidFill>
                  <a:srgbClr val="CE3636"/>
                </a:solidFill>
              </a:rPr>
              <a:t>th</a:t>
            </a:r>
            <a:r>
              <a:rPr lang="en-GB" baseline="0">
                <a:solidFill>
                  <a:srgbClr val="CE3636"/>
                </a:solidFill>
              </a:rPr>
              <a:t> centile. At 34 weeks AFI and EDF normal. When attended for rescan a week later IUD</a:t>
            </a:r>
          </a:p>
          <a:p>
            <a:pPr marL="228600" indent="-228600">
              <a:buAutoNum type="arabicPeriod"/>
            </a:pPr>
            <a:r>
              <a:rPr lang="en-GB" baseline="0">
                <a:solidFill>
                  <a:srgbClr val="CE3636"/>
                </a:solidFill>
              </a:rPr>
              <a:t>Serial scans performed – all scans reported as normal. Attended with first episode of DFM.</a:t>
            </a:r>
          </a:p>
          <a:p>
            <a:pPr marL="228600" indent="-228600">
              <a:buAutoNum type="arabicPeriod"/>
            </a:pPr>
            <a:r>
              <a:rPr lang="en-GB" baseline="0">
                <a:solidFill>
                  <a:srgbClr val="CE3636"/>
                </a:solidFill>
              </a:rPr>
              <a:t>Serial scans performed (diabetic). Booked for ELCS at 38+6. On attending for CS no FH identified. Noted non adherence to medication with diabetic team. </a:t>
            </a:r>
          </a:p>
          <a:p>
            <a:pPr marL="228600" indent="-228600">
              <a:buAutoNum type="arabicPeriod"/>
            </a:pPr>
            <a:r>
              <a:rPr lang="en-GB" baseline="0">
                <a:solidFill>
                  <a:srgbClr val="CE3636"/>
                </a:solidFill>
              </a:rPr>
              <a:t>Neonatal death following birth – low birthweight baby and decision to reorientate care.</a:t>
            </a:r>
          </a:p>
          <a:p>
            <a:r>
              <a:rPr lang="en-GB" baseline="0">
                <a:solidFill>
                  <a:srgbClr val="CE3636"/>
                </a:solidFill>
              </a:rPr>
              <a:t>6. – Serial scans performed and normal. Attended with first episode of DFM</a:t>
            </a:r>
          </a:p>
        </p:txBody>
      </p:sp>
      <p:sp>
        <p:nvSpPr>
          <p:cNvPr id="4" name="Slide Number Placeholder 3">
            <a:extLst>
              <a:ext uri="{FF2B5EF4-FFF2-40B4-BE49-F238E27FC236}">
                <a16:creationId xmlns:a16="http://schemas.microsoft.com/office/drawing/2014/main" id="{D6EEAF89-706F-9477-E3C4-C72935BB3D9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009B5A-9BDB-493D-89E1-2B83E299445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3740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049781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07552C41-DCD9-EDC6-5C46-BB088DE2D5CF}"/>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9E4E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10" name="Espaço Reservado para Texto 12">
            <a:extLst>
              <a:ext uri="{FF2B5EF4-FFF2-40B4-BE49-F238E27FC236}">
                <a16:creationId xmlns:a16="http://schemas.microsoft.com/office/drawing/2014/main" id="{2AF7B799-799A-0AC9-13B5-401248C9C17E}"/>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298443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6CF2374-8EA3-DD55-C8E3-B17E19D8E8B3}"/>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7E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5" name="Espaço Reservado para Texto 12">
            <a:extLst>
              <a:ext uri="{FF2B5EF4-FFF2-40B4-BE49-F238E27FC236}">
                <a16:creationId xmlns:a16="http://schemas.microsoft.com/office/drawing/2014/main" id="{2C127329-0BB0-0BBC-7EA2-32CEC0C2547D}"/>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018230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909933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02588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86675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C56DA57-269D-4246-B4DC-2F7DC0664CEE}"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4FE68-34C4-4097-AD7B-FDD5A22232F2}" type="slidenum">
              <a:rPr lang="en-GB" smtClean="0"/>
              <a:t>‹#›</a:t>
            </a:fld>
            <a:endParaRPr lang="en-GB"/>
          </a:p>
        </p:txBody>
      </p:sp>
    </p:spTree>
    <p:extLst>
      <p:ext uri="{BB962C8B-B14F-4D97-AF65-F5344CB8AC3E}">
        <p14:creationId xmlns:p14="http://schemas.microsoft.com/office/powerpoint/2010/main" val="539170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458260" y="5659882"/>
            <a:ext cx="2238184" cy="692416"/>
          </a:xfrm>
          <a:prstGeom prst="rect">
            <a:avLst/>
          </a:prstGeom>
        </p:spPr>
      </p:pic>
    </p:spTree>
    <p:extLst>
      <p:ext uri="{BB962C8B-B14F-4D97-AF65-F5344CB8AC3E}">
        <p14:creationId xmlns:p14="http://schemas.microsoft.com/office/powerpoint/2010/main" val="3064222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272779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82B3A-4285-89D8-B4AA-CE28467A15C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8FA9BCE-0A19-4719-4C0A-00D3761811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AD886F-A7E4-FBBD-07BB-5D57BC287F0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DCD0943-62CC-BFAE-E196-08748741CE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9FD2E56-C61D-B2B4-0920-912D8F04D90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088BCED-75D5-DDD5-2982-B1D8A40C7E7F}"/>
              </a:ext>
            </a:extLst>
          </p:cNvPr>
          <p:cNvSpPr>
            <a:spLocks noGrp="1"/>
          </p:cNvSpPr>
          <p:nvPr>
            <p:ph type="dt" sz="half" idx="10"/>
          </p:nvPr>
        </p:nvSpPr>
        <p:spPr/>
        <p:txBody>
          <a:bodyPr/>
          <a:lstStyle/>
          <a:p>
            <a:fld id="{1BE7E9CA-FB59-4BC4-89C2-7871C272D86A}" type="datetimeFigureOut">
              <a:rPr lang="en-GB" smtClean="0"/>
              <a:t>15/09/2026</a:t>
            </a:fld>
            <a:endParaRPr lang="en-GB"/>
          </a:p>
        </p:txBody>
      </p:sp>
      <p:sp>
        <p:nvSpPr>
          <p:cNvPr id="8" name="Footer Placeholder 7">
            <a:extLst>
              <a:ext uri="{FF2B5EF4-FFF2-40B4-BE49-F238E27FC236}">
                <a16:creationId xmlns:a16="http://schemas.microsoft.com/office/drawing/2014/main" id="{0A4375B6-EA31-C5F5-40B1-6066E779A2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B10A7E1-747C-7DA3-31AB-9607ABD7DADF}"/>
              </a:ext>
            </a:extLst>
          </p:cNvPr>
          <p:cNvSpPr>
            <a:spLocks noGrp="1"/>
          </p:cNvSpPr>
          <p:nvPr>
            <p:ph type="sldNum" sz="quarter" idx="12"/>
          </p:nvPr>
        </p:nvSpPr>
        <p:spPr/>
        <p:txBody>
          <a:bodyPr/>
          <a:lstStyle/>
          <a:p>
            <a:fld id="{0FCBCE2A-165C-45B5-A151-94171BB6B4C7}" type="slidenum">
              <a:rPr lang="en-GB" smtClean="0"/>
              <a:t>‹#›</a:t>
            </a:fld>
            <a:endParaRPr lang="en-GB"/>
          </a:p>
        </p:txBody>
      </p:sp>
    </p:spTree>
    <p:extLst>
      <p:ext uri="{BB962C8B-B14F-4D97-AF65-F5344CB8AC3E}">
        <p14:creationId xmlns:p14="http://schemas.microsoft.com/office/powerpoint/2010/main" val="1158495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99F5993-BAE6-407E-A0CA-EB3E4C9042F6}"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3817927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9F5993-BAE6-407E-A0CA-EB3E4C9042F6}"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2495708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9F5993-BAE6-407E-A0CA-EB3E4C9042F6}"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2219853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99F5993-BAE6-407E-A0CA-EB3E4C9042F6}"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815410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9F5993-BAE6-407E-A0CA-EB3E4C9042F6}"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957173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99F5993-BAE6-407E-A0CA-EB3E4C9042F6}"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3322089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F5993-BAE6-407E-A0CA-EB3E4C9042F6}"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3703185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9F5993-BAE6-407E-A0CA-EB3E4C9042F6}"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440125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9F5993-BAE6-407E-A0CA-EB3E4C9042F6}"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1092497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9F5993-BAE6-407E-A0CA-EB3E4C9042F6}"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2970509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9F5993-BAE6-407E-A0CA-EB3E4C9042F6}"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A32FF5-2034-44A7-BB15-4F777BA0552E}" type="slidenum">
              <a:rPr lang="en-GB" smtClean="0"/>
              <a:t>‹#›</a:t>
            </a:fld>
            <a:endParaRPr lang="en-GB"/>
          </a:p>
        </p:txBody>
      </p:sp>
    </p:spTree>
    <p:extLst>
      <p:ext uri="{BB962C8B-B14F-4D97-AF65-F5344CB8AC3E}">
        <p14:creationId xmlns:p14="http://schemas.microsoft.com/office/powerpoint/2010/main" val="11365287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231646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4" name="Espaço Reservado para Texto 12">
            <a:extLst>
              <a:ext uri="{FF2B5EF4-FFF2-40B4-BE49-F238E27FC236}">
                <a16:creationId xmlns:a16="http://schemas.microsoft.com/office/drawing/2014/main" id="{F7F0347A-6BD2-D4CD-5782-E955C4C56B3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570423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458260" y="5659882"/>
            <a:ext cx="2238184" cy="692416"/>
          </a:xfrm>
          <a:prstGeom prst="rect">
            <a:avLst/>
          </a:prstGeom>
        </p:spPr>
      </p:pic>
    </p:spTree>
    <p:extLst>
      <p:ext uri="{BB962C8B-B14F-4D97-AF65-F5344CB8AC3E}">
        <p14:creationId xmlns:p14="http://schemas.microsoft.com/office/powerpoint/2010/main" val="2099436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35329173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F97B1474-3F52-1181-1FDE-F0285CAFB4D4}"/>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00BC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3" name="Espaço Reservado para Texto 12">
            <a:extLst>
              <a:ext uri="{FF2B5EF4-FFF2-40B4-BE49-F238E27FC236}">
                <a16:creationId xmlns:a16="http://schemas.microsoft.com/office/drawing/2014/main" id="{B5503FBD-D530-3E01-E47E-BECC4B33D75F}"/>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19642008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458260" y="5659882"/>
            <a:ext cx="2238184" cy="692416"/>
          </a:xfrm>
          <a:prstGeom prst="rect">
            <a:avLst/>
          </a:prstGeom>
        </p:spPr>
      </p:pic>
    </p:spTree>
    <p:extLst>
      <p:ext uri="{BB962C8B-B14F-4D97-AF65-F5344CB8AC3E}">
        <p14:creationId xmlns:p14="http://schemas.microsoft.com/office/powerpoint/2010/main" val="3277468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25984039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RED">
    <p:spTree>
      <p:nvGrpSpPr>
        <p:cNvPr id="1" name=""/>
        <p:cNvGrpSpPr/>
        <p:nvPr/>
      </p:nvGrpSpPr>
      <p:grpSpPr>
        <a:xfrm>
          <a:off x="0" y="0"/>
          <a:ext cx="0" cy="0"/>
          <a:chOff x="0" y="0"/>
          <a:chExt cx="0" cy="0"/>
        </a:xfrm>
      </p:grpSpPr>
      <p:sp>
        <p:nvSpPr>
          <p:cNvPr id="2" name="Freeform 9">
            <a:extLst>
              <a:ext uri="{FF2B5EF4-FFF2-40B4-BE49-F238E27FC236}">
                <a16:creationId xmlns:a16="http://schemas.microsoft.com/office/drawing/2014/main" id="{514AA583-8FC2-FDF6-D7DA-6710A1760471}"/>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CE3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4" name="Espaço Reservado para Texto 12">
            <a:extLst>
              <a:ext uri="{FF2B5EF4-FFF2-40B4-BE49-F238E27FC236}">
                <a16:creationId xmlns:a16="http://schemas.microsoft.com/office/drawing/2014/main" id="{945F5C7B-3C93-0340-B0F5-12B9842A592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2396865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C56DA57-269D-4246-B4DC-2F7DC0664CEE}"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64FE68-34C4-4097-AD7B-FDD5A22232F2}" type="slidenum">
              <a:rPr lang="en-GB" smtClean="0"/>
              <a:t>‹#›</a:t>
            </a:fld>
            <a:endParaRPr lang="en-GB"/>
          </a:p>
        </p:txBody>
      </p:sp>
    </p:spTree>
    <p:extLst>
      <p:ext uri="{BB962C8B-B14F-4D97-AF65-F5344CB8AC3E}">
        <p14:creationId xmlns:p14="http://schemas.microsoft.com/office/powerpoint/2010/main" val="3266075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C56DA57-269D-4246-B4DC-2F7DC0664CEE}"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64FE68-34C4-4097-AD7B-FDD5A22232F2}" type="slidenum">
              <a:rPr lang="en-GB" smtClean="0"/>
              <a:t>‹#›</a:t>
            </a:fld>
            <a:endParaRPr lang="en-GB"/>
          </a:p>
        </p:txBody>
      </p:sp>
    </p:spTree>
    <p:extLst>
      <p:ext uri="{BB962C8B-B14F-4D97-AF65-F5344CB8AC3E}">
        <p14:creationId xmlns:p14="http://schemas.microsoft.com/office/powerpoint/2010/main" val="42864151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458260" y="5659882"/>
            <a:ext cx="2238184" cy="692416"/>
          </a:xfrm>
          <a:prstGeom prst="rect">
            <a:avLst/>
          </a:prstGeom>
        </p:spPr>
      </p:pic>
    </p:spTree>
    <p:extLst>
      <p:ext uri="{BB962C8B-B14F-4D97-AF65-F5344CB8AC3E}">
        <p14:creationId xmlns:p14="http://schemas.microsoft.com/office/powerpoint/2010/main" val="2738776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9137113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67642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ALL COLOURS">
    <p:spTree>
      <p:nvGrpSpPr>
        <p:cNvPr id="1" name=""/>
        <p:cNvGrpSpPr/>
        <p:nvPr/>
      </p:nvGrpSpPr>
      <p:grpSpPr>
        <a:xfrm>
          <a:off x="0" y="0"/>
          <a:ext cx="0" cy="0"/>
          <a:chOff x="0" y="0"/>
          <a:chExt cx="0" cy="0"/>
        </a:xfrm>
      </p:grpSpPr>
      <p:pic>
        <p:nvPicPr>
          <p:cNvPr id="11" name="Picture 6" descr="A rainbow colored lines on a black background&#10;&#10;Description automatically generated">
            <a:extLst>
              <a:ext uri="{FF2B5EF4-FFF2-40B4-BE49-F238E27FC236}">
                <a16:creationId xmlns:a16="http://schemas.microsoft.com/office/drawing/2014/main" id="{F07AC103-5CE6-0042-F2D7-D6CEF210F6BB}"/>
              </a:ext>
            </a:extLst>
          </p:cNvPr>
          <p:cNvPicPr>
            <a:picLocks noChangeAspect="1"/>
          </p:cNvPicPr>
          <p:nvPr userDrawn="1"/>
        </p:nvPicPr>
        <p:blipFill>
          <a:blip r:embed="rId2"/>
          <a:stretch>
            <a:fillRect/>
          </a:stretch>
        </p:blipFill>
        <p:spPr>
          <a:xfrm rot="8886303">
            <a:off x="5278515" y="2879736"/>
            <a:ext cx="10347851" cy="8448125"/>
          </a:xfrm>
          <a:prstGeom prst="rect">
            <a:avLst/>
          </a:prstGeom>
        </p:spPr>
      </p:pic>
      <p:sp>
        <p:nvSpPr>
          <p:cNvPr id="15" name="Espaço Reservado para Texto 12">
            <a:extLst>
              <a:ext uri="{FF2B5EF4-FFF2-40B4-BE49-F238E27FC236}">
                <a16:creationId xmlns:a16="http://schemas.microsoft.com/office/drawing/2014/main" id="{55CBB6D1-27F8-4ACE-C5F5-35CB54A925B4}"/>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chemeClr val="bg1"/>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4368269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7521-6813-42AE-843E-AB89BCBDF8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F78C8C-1D2D-4C90-9987-3AB6331EA7CC}"/>
              </a:ext>
            </a:extLst>
          </p:cNvPr>
          <p:cNvSpPr>
            <a:spLocks noGrp="1"/>
          </p:cNvSpPr>
          <p:nvPr>
            <p:ph type="subTitle" idx="1"/>
          </p:nvPr>
        </p:nvSpPr>
        <p:spPr>
          <a:xfrm>
            <a:off x="1524000" y="3602038"/>
            <a:ext cx="9144000" cy="1655762"/>
          </a:xfrm>
        </p:spPr>
        <p:txBody>
          <a:bodyPr/>
          <a:lstStyle>
            <a:lvl1pPr marL="0" indent="0" algn="ctr">
              <a:buNone/>
              <a:defRPr sz="2400"/>
            </a:lvl1pPr>
            <a:lvl2pPr marL="457207" indent="0" algn="ctr">
              <a:buNone/>
              <a:defRPr sz="2000"/>
            </a:lvl2pPr>
            <a:lvl3pPr marL="914413" indent="0" algn="ctr">
              <a:buNone/>
              <a:defRPr sz="1800"/>
            </a:lvl3pPr>
            <a:lvl4pPr marL="1371620" indent="0" algn="ctr">
              <a:buNone/>
              <a:defRPr sz="1600"/>
            </a:lvl4pPr>
            <a:lvl5pPr marL="1828826" indent="0" algn="ctr">
              <a:buNone/>
              <a:defRPr sz="1600"/>
            </a:lvl5pPr>
            <a:lvl6pPr marL="2286033" indent="0" algn="ctr">
              <a:buNone/>
              <a:defRPr sz="1600"/>
            </a:lvl6pPr>
            <a:lvl7pPr marL="2743239" indent="0" algn="ctr">
              <a:buNone/>
              <a:defRPr sz="1600"/>
            </a:lvl7pPr>
            <a:lvl8pPr marL="3200446" indent="0" algn="ctr">
              <a:buNone/>
              <a:defRPr sz="1600"/>
            </a:lvl8pPr>
            <a:lvl9pPr marL="3657652"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BB1B67-52F7-4C2E-917F-5C754689A94A}"/>
              </a:ext>
            </a:extLst>
          </p:cNvPr>
          <p:cNvSpPr>
            <a:spLocks noGrp="1"/>
          </p:cNvSpPr>
          <p:nvPr>
            <p:ph type="dt" sz="half" idx="10"/>
          </p:nvPr>
        </p:nvSpPr>
        <p:spPr/>
        <p:txBody>
          <a:bodyPr/>
          <a:lstStyle/>
          <a:p>
            <a:fld id="{F0C8B7DF-1B92-4E40-984E-6380D869770C}" type="datetime1">
              <a:rPr lang="en-GB" smtClean="0"/>
              <a:t>15/09/2026</a:t>
            </a:fld>
            <a:endParaRPr lang="en-GB"/>
          </a:p>
        </p:txBody>
      </p:sp>
      <p:sp>
        <p:nvSpPr>
          <p:cNvPr id="5" name="Footer Placeholder 4">
            <a:extLst>
              <a:ext uri="{FF2B5EF4-FFF2-40B4-BE49-F238E27FC236}">
                <a16:creationId xmlns:a16="http://schemas.microsoft.com/office/drawing/2014/main" id="{DB86BA08-2850-43CB-8418-32884E78B6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28DEBF-0E92-4A3B-B2EE-53563F2FE176}"/>
              </a:ext>
            </a:extLst>
          </p:cNvPr>
          <p:cNvSpPr>
            <a:spLocks noGrp="1"/>
          </p:cNvSpPr>
          <p:nvPr>
            <p:ph type="sldNum" sz="quarter" idx="12"/>
          </p:nvPr>
        </p:nvSpPr>
        <p:spPr/>
        <p:txBody>
          <a:bodyPr/>
          <a:lstStyle/>
          <a:p>
            <a:fld id="{C7AE7238-E9A7-4117-ACBF-D06BC709EA88}" type="slidenum">
              <a:rPr lang="en-GB" smtClean="0"/>
              <a:t>‹#›</a:t>
            </a:fld>
            <a:endParaRPr lang="en-GB"/>
          </a:p>
        </p:txBody>
      </p:sp>
    </p:spTree>
    <p:extLst>
      <p:ext uri="{BB962C8B-B14F-4D97-AF65-F5344CB8AC3E}">
        <p14:creationId xmlns:p14="http://schemas.microsoft.com/office/powerpoint/2010/main" val="39881505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YELLOW">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3340CB0-1C23-F57F-5ADC-F9605B44B579}"/>
              </a:ext>
            </a:extLst>
          </p:cNvPr>
          <p:cNvSpPr/>
          <p:nvPr userDrawn="1"/>
        </p:nvSpPr>
        <p:spPr>
          <a:xfrm>
            <a:off x="4894318" y="1191975"/>
            <a:ext cx="8906392" cy="10151670"/>
          </a:xfrm>
          <a:custGeom>
            <a:avLst/>
            <a:gdLst>
              <a:gd name="connsiteX0" fmla="*/ 462517 w 462517"/>
              <a:gd name="connsiteY0" fmla="*/ 0 h 520995"/>
              <a:gd name="connsiteX1" fmla="*/ 393405 w 462517"/>
              <a:gd name="connsiteY1" fmla="*/ 21265 h 520995"/>
              <a:gd name="connsiteX2" fmla="*/ 255182 w 462517"/>
              <a:gd name="connsiteY2" fmla="*/ 127591 h 520995"/>
              <a:gd name="connsiteX3" fmla="*/ 116958 w 462517"/>
              <a:gd name="connsiteY3" fmla="*/ 297711 h 520995"/>
              <a:gd name="connsiteX4" fmla="*/ 37214 w 462517"/>
              <a:gd name="connsiteY4" fmla="*/ 435935 h 520995"/>
              <a:gd name="connsiteX5" fmla="*/ 15949 w 462517"/>
              <a:gd name="connsiteY5" fmla="*/ 478465 h 520995"/>
              <a:gd name="connsiteX6" fmla="*/ 5317 w 462517"/>
              <a:gd name="connsiteY6" fmla="*/ 505046 h 520995"/>
              <a:gd name="connsiteX7" fmla="*/ 0 w 462517"/>
              <a:gd name="connsiteY7" fmla="*/ 520995 h 520995"/>
              <a:gd name="connsiteX0" fmla="*/ 4165087 w 4165087"/>
              <a:gd name="connsiteY0" fmla="*/ 0 h 1450385"/>
              <a:gd name="connsiteX1" fmla="*/ 393405 w 4165087"/>
              <a:gd name="connsiteY1" fmla="*/ 950655 h 1450385"/>
              <a:gd name="connsiteX2" fmla="*/ 255182 w 4165087"/>
              <a:gd name="connsiteY2" fmla="*/ 1056981 h 1450385"/>
              <a:gd name="connsiteX3" fmla="*/ 116958 w 4165087"/>
              <a:gd name="connsiteY3" fmla="*/ 1227101 h 1450385"/>
              <a:gd name="connsiteX4" fmla="*/ 37214 w 4165087"/>
              <a:gd name="connsiteY4" fmla="*/ 1365325 h 1450385"/>
              <a:gd name="connsiteX5" fmla="*/ 15949 w 4165087"/>
              <a:gd name="connsiteY5" fmla="*/ 1407855 h 1450385"/>
              <a:gd name="connsiteX6" fmla="*/ 5317 w 4165087"/>
              <a:gd name="connsiteY6" fmla="*/ 1434436 h 1450385"/>
              <a:gd name="connsiteX7" fmla="*/ 0 w 4165087"/>
              <a:gd name="connsiteY7" fmla="*/ 1450385 h 1450385"/>
              <a:gd name="connsiteX0" fmla="*/ 4165087 w 4165087"/>
              <a:gd name="connsiteY0" fmla="*/ 883143 h 2333528"/>
              <a:gd name="connsiteX1" fmla="*/ 1052972 w 4165087"/>
              <a:gd name="connsiteY1" fmla="*/ 19988 h 2333528"/>
              <a:gd name="connsiteX2" fmla="*/ 255182 w 4165087"/>
              <a:gd name="connsiteY2" fmla="*/ 1940124 h 2333528"/>
              <a:gd name="connsiteX3" fmla="*/ 116958 w 4165087"/>
              <a:gd name="connsiteY3" fmla="*/ 2110244 h 2333528"/>
              <a:gd name="connsiteX4" fmla="*/ 37214 w 4165087"/>
              <a:gd name="connsiteY4" fmla="*/ 2248468 h 2333528"/>
              <a:gd name="connsiteX5" fmla="*/ 15949 w 4165087"/>
              <a:gd name="connsiteY5" fmla="*/ 2290998 h 2333528"/>
              <a:gd name="connsiteX6" fmla="*/ 5317 w 4165087"/>
              <a:gd name="connsiteY6" fmla="*/ 2317579 h 2333528"/>
              <a:gd name="connsiteX7" fmla="*/ 0 w 4165087"/>
              <a:gd name="connsiteY7" fmla="*/ 2333528 h 2333528"/>
              <a:gd name="connsiteX0" fmla="*/ 7118149 w 7118149"/>
              <a:gd name="connsiteY0" fmla="*/ 883143 h 4597043"/>
              <a:gd name="connsiteX1" fmla="*/ 4006034 w 7118149"/>
              <a:gd name="connsiteY1" fmla="*/ 19988 h 4597043"/>
              <a:gd name="connsiteX2" fmla="*/ 3208244 w 7118149"/>
              <a:gd name="connsiteY2" fmla="*/ 1940124 h 4597043"/>
              <a:gd name="connsiteX3" fmla="*/ 3070020 w 7118149"/>
              <a:gd name="connsiteY3" fmla="*/ 2110244 h 4597043"/>
              <a:gd name="connsiteX4" fmla="*/ 2990276 w 7118149"/>
              <a:gd name="connsiteY4" fmla="*/ 2248468 h 4597043"/>
              <a:gd name="connsiteX5" fmla="*/ 2969011 w 7118149"/>
              <a:gd name="connsiteY5" fmla="*/ 2290998 h 4597043"/>
              <a:gd name="connsiteX6" fmla="*/ 2958379 w 7118149"/>
              <a:gd name="connsiteY6" fmla="*/ 2317579 h 4597043"/>
              <a:gd name="connsiteX7" fmla="*/ 0 w 7118149"/>
              <a:gd name="connsiteY7" fmla="*/ 4597043 h 4597043"/>
              <a:gd name="connsiteX0" fmla="*/ 13071476 w 13071476"/>
              <a:gd name="connsiteY0" fmla="*/ 35424 h 4799912"/>
              <a:gd name="connsiteX1" fmla="*/ 4006034 w 13071476"/>
              <a:gd name="connsiteY1" fmla="*/ 222857 h 4799912"/>
              <a:gd name="connsiteX2" fmla="*/ 3208244 w 13071476"/>
              <a:gd name="connsiteY2" fmla="*/ 2142993 h 4799912"/>
              <a:gd name="connsiteX3" fmla="*/ 3070020 w 13071476"/>
              <a:gd name="connsiteY3" fmla="*/ 2313113 h 4799912"/>
              <a:gd name="connsiteX4" fmla="*/ 2990276 w 13071476"/>
              <a:gd name="connsiteY4" fmla="*/ 2451337 h 4799912"/>
              <a:gd name="connsiteX5" fmla="*/ 2969011 w 13071476"/>
              <a:gd name="connsiteY5" fmla="*/ 2493867 h 4799912"/>
              <a:gd name="connsiteX6" fmla="*/ 2958379 w 13071476"/>
              <a:gd name="connsiteY6" fmla="*/ 2520448 h 4799912"/>
              <a:gd name="connsiteX7" fmla="*/ 0 w 13071476"/>
              <a:gd name="connsiteY7" fmla="*/ 4799912 h 4799912"/>
              <a:gd name="connsiteX0" fmla="*/ 13071476 w 13071476"/>
              <a:gd name="connsiteY0" fmla="*/ 35424 h 9329814"/>
              <a:gd name="connsiteX1" fmla="*/ 4006034 w 13071476"/>
              <a:gd name="connsiteY1" fmla="*/ 222857 h 9329814"/>
              <a:gd name="connsiteX2" fmla="*/ 3208244 w 13071476"/>
              <a:gd name="connsiteY2" fmla="*/ 2142993 h 9329814"/>
              <a:gd name="connsiteX3" fmla="*/ 3070020 w 13071476"/>
              <a:gd name="connsiteY3" fmla="*/ 2313113 h 9329814"/>
              <a:gd name="connsiteX4" fmla="*/ 2990276 w 13071476"/>
              <a:gd name="connsiteY4" fmla="*/ 2451337 h 9329814"/>
              <a:gd name="connsiteX5" fmla="*/ 2969011 w 13071476"/>
              <a:gd name="connsiteY5" fmla="*/ 2493867 h 9329814"/>
              <a:gd name="connsiteX6" fmla="*/ 526464 w 13071476"/>
              <a:gd name="connsiteY6" fmla="*/ 9329810 h 9329814"/>
              <a:gd name="connsiteX7" fmla="*/ 0 w 13071476"/>
              <a:gd name="connsiteY7" fmla="*/ 4799912 h 9329814"/>
              <a:gd name="connsiteX0" fmla="*/ 12740736 w 12740736"/>
              <a:gd name="connsiteY0" fmla="*/ 35424 h 9663742"/>
              <a:gd name="connsiteX1" fmla="*/ 3675294 w 12740736"/>
              <a:gd name="connsiteY1" fmla="*/ 222857 h 9663742"/>
              <a:gd name="connsiteX2" fmla="*/ 2877504 w 12740736"/>
              <a:gd name="connsiteY2" fmla="*/ 2142993 h 9663742"/>
              <a:gd name="connsiteX3" fmla="*/ 2739280 w 12740736"/>
              <a:gd name="connsiteY3" fmla="*/ 2313113 h 9663742"/>
              <a:gd name="connsiteX4" fmla="*/ 2659536 w 12740736"/>
              <a:gd name="connsiteY4" fmla="*/ 2451337 h 9663742"/>
              <a:gd name="connsiteX5" fmla="*/ 2638271 w 12740736"/>
              <a:gd name="connsiteY5" fmla="*/ 2493867 h 9663742"/>
              <a:gd name="connsiteX6" fmla="*/ 195724 w 12740736"/>
              <a:gd name="connsiteY6" fmla="*/ 9329810 h 9663742"/>
              <a:gd name="connsiteX7" fmla="*/ 0 w 12740736"/>
              <a:gd name="connsiteY7" fmla="*/ 9663742 h 9663742"/>
              <a:gd name="connsiteX0" fmla="*/ 12740736 w 12740736"/>
              <a:gd name="connsiteY0" fmla="*/ 35424 h 10023076"/>
              <a:gd name="connsiteX1" fmla="*/ 3675294 w 12740736"/>
              <a:gd name="connsiteY1" fmla="*/ 222857 h 10023076"/>
              <a:gd name="connsiteX2" fmla="*/ 2877504 w 12740736"/>
              <a:gd name="connsiteY2" fmla="*/ 2142993 h 10023076"/>
              <a:gd name="connsiteX3" fmla="*/ 2739280 w 12740736"/>
              <a:gd name="connsiteY3" fmla="*/ 2313113 h 10023076"/>
              <a:gd name="connsiteX4" fmla="*/ 2659536 w 12740736"/>
              <a:gd name="connsiteY4" fmla="*/ 2451337 h 10023076"/>
              <a:gd name="connsiteX5" fmla="*/ 303633 w 12740736"/>
              <a:gd name="connsiteY5" fmla="*/ 10023076 h 10023076"/>
              <a:gd name="connsiteX6" fmla="*/ 195724 w 12740736"/>
              <a:gd name="connsiteY6" fmla="*/ 9329810 h 10023076"/>
              <a:gd name="connsiteX7" fmla="*/ 0 w 12740736"/>
              <a:gd name="connsiteY7" fmla="*/ 9663742 h 10023076"/>
              <a:gd name="connsiteX0" fmla="*/ 12740736 w 12740736"/>
              <a:gd name="connsiteY0" fmla="*/ 35424 h 10027863"/>
              <a:gd name="connsiteX1" fmla="*/ 3675294 w 12740736"/>
              <a:gd name="connsiteY1" fmla="*/ 222857 h 10027863"/>
              <a:gd name="connsiteX2" fmla="*/ 2877504 w 12740736"/>
              <a:gd name="connsiteY2" fmla="*/ 2142993 h 10027863"/>
              <a:gd name="connsiteX3" fmla="*/ 2739280 w 12740736"/>
              <a:gd name="connsiteY3" fmla="*/ 2313113 h 10027863"/>
              <a:gd name="connsiteX4" fmla="*/ 1394941 w 12740736"/>
              <a:gd name="connsiteY4" fmla="*/ 8968869 h 10027863"/>
              <a:gd name="connsiteX5" fmla="*/ 303633 w 12740736"/>
              <a:gd name="connsiteY5" fmla="*/ 10023076 h 10027863"/>
              <a:gd name="connsiteX6" fmla="*/ 195724 w 12740736"/>
              <a:gd name="connsiteY6" fmla="*/ 9329810 h 10027863"/>
              <a:gd name="connsiteX7" fmla="*/ 0 w 12740736"/>
              <a:gd name="connsiteY7" fmla="*/ 9663742 h 10027863"/>
              <a:gd name="connsiteX0" fmla="*/ 12740736 w 12740736"/>
              <a:gd name="connsiteY0" fmla="*/ 35424 h 10117948"/>
              <a:gd name="connsiteX1" fmla="*/ 3675294 w 12740736"/>
              <a:gd name="connsiteY1" fmla="*/ 222857 h 10117948"/>
              <a:gd name="connsiteX2" fmla="*/ 2877504 w 12740736"/>
              <a:gd name="connsiteY2" fmla="*/ 2142993 h 10117948"/>
              <a:gd name="connsiteX3" fmla="*/ 3517493 w 12740736"/>
              <a:gd name="connsiteY3" fmla="*/ 9764500 h 10117948"/>
              <a:gd name="connsiteX4" fmla="*/ 1394941 w 12740736"/>
              <a:gd name="connsiteY4" fmla="*/ 8968869 h 10117948"/>
              <a:gd name="connsiteX5" fmla="*/ 303633 w 12740736"/>
              <a:gd name="connsiteY5" fmla="*/ 10023076 h 10117948"/>
              <a:gd name="connsiteX6" fmla="*/ 195724 w 12740736"/>
              <a:gd name="connsiteY6" fmla="*/ 9329810 h 10117948"/>
              <a:gd name="connsiteX7" fmla="*/ 0 w 12740736"/>
              <a:gd name="connsiteY7" fmla="*/ 9663742 h 10117948"/>
              <a:gd name="connsiteX0" fmla="*/ 12740736 w 12740736"/>
              <a:gd name="connsiteY0" fmla="*/ 457788 h 10450227"/>
              <a:gd name="connsiteX1" fmla="*/ 3675294 w 12740736"/>
              <a:gd name="connsiteY1" fmla="*/ 645221 h 10450227"/>
              <a:gd name="connsiteX2" fmla="*/ 2682951 w 12740736"/>
              <a:gd name="connsiteY2" fmla="*/ 8479774 h 10450227"/>
              <a:gd name="connsiteX3" fmla="*/ 3517493 w 12740736"/>
              <a:gd name="connsiteY3" fmla="*/ 10186864 h 10450227"/>
              <a:gd name="connsiteX4" fmla="*/ 1394941 w 12740736"/>
              <a:gd name="connsiteY4" fmla="*/ 9391233 h 10450227"/>
              <a:gd name="connsiteX5" fmla="*/ 303633 w 12740736"/>
              <a:gd name="connsiteY5" fmla="*/ 10445440 h 10450227"/>
              <a:gd name="connsiteX6" fmla="*/ 195724 w 12740736"/>
              <a:gd name="connsiteY6" fmla="*/ 9752174 h 10450227"/>
              <a:gd name="connsiteX7" fmla="*/ 0 w 12740736"/>
              <a:gd name="connsiteY7" fmla="*/ 10086106 h 10450227"/>
              <a:gd name="connsiteX0" fmla="*/ 12740736 w 12740736"/>
              <a:gd name="connsiteY0" fmla="*/ 457788 h 12449497"/>
              <a:gd name="connsiteX1" fmla="*/ 3675294 w 12740736"/>
              <a:gd name="connsiteY1" fmla="*/ 645221 h 12449497"/>
              <a:gd name="connsiteX2" fmla="*/ 2682951 w 12740736"/>
              <a:gd name="connsiteY2" fmla="*/ 8479774 h 12449497"/>
              <a:gd name="connsiteX3" fmla="*/ 4354071 w 12740736"/>
              <a:gd name="connsiteY3" fmla="*/ 12443681 h 12449497"/>
              <a:gd name="connsiteX4" fmla="*/ 1394941 w 12740736"/>
              <a:gd name="connsiteY4" fmla="*/ 9391233 h 12449497"/>
              <a:gd name="connsiteX5" fmla="*/ 303633 w 12740736"/>
              <a:gd name="connsiteY5" fmla="*/ 10445440 h 12449497"/>
              <a:gd name="connsiteX6" fmla="*/ 195724 w 12740736"/>
              <a:gd name="connsiteY6" fmla="*/ 9752174 h 12449497"/>
              <a:gd name="connsiteX7" fmla="*/ 0 w 12740736"/>
              <a:gd name="connsiteY7" fmla="*/ 10086106 h 12449497"/>
              <a:gd name="connsiteX0" fmla="*/ 12740736 w 12740736"/>
              <a:gd name="connsiteY0" fmla="*/ 457788 h 13712570"/>
              <a:gd name="connsiteX1" fmla="*/ 3675294 w 12740736"/>
              <a:gd name="connsiteY1" fmla="*/ 645221 h 13712570"/>
              <a:gd name="connsiteX2" fmla="*/ 2682951 w 12740736"/>
              <a:gd name="connsiteY2" fmla="*/ 8479774 h 13712570"/>
              <a:gd name="connsiteX3" fmla="*/ 2311262 w 12740736"/>
              <a:gd name="connsiteY3" fmla="*/ 13708276 h 13712570"/>
              <a:gd name="connsiteX4" fmla="*/ 1394941 w 12740736"/>
              <a:gd name="connsiteY4" fmla="*/ 9391233 h 13712570"/>
              <a:gd name="connsiteX5" fmla="*/ 303633 w 12740736"/>
              <a:gd name="connsiteY5" fmla="*/ 10445440 h 13712570"/>
              <a:gd name="connsiteX6" fmla="*/ 195724 w 12740736"/>
              <a:gd name="connsiteY6" fmla="*/ 9752174 h 13712570"/>
              <a:gd name="connsiteX7" fmla="*/ 0 w 12740736"/>
              <a:gd name="connsiteY7" fmla="*/ 10086106 h 13712570"/>
              <a:gd name="connsiteX0" fmla="*/ 12740736 w 12740736"/>
              <a:gd name="connsiteY0" fmla="*/ 1040833 h 17636939"/>
              <a:gd name="connsiteX1" fmla="*/ 3675294 w 12740736"/>
              <a:gd name="connsiteY1" fmla="*/ 1228266 h 17636939"/>
              <a:gd name="connsiteX2" fmla="*/ 4998134 w 12740736"/>
              <a:gd name="connsiteY2" fmla="*/ 16961678 h 17636939"/>
              <a:gd name="connsiteX3" fmla="*/ 2311262 w 12740736"/>
              <a:gd name="connsiteY3" fmla="*/ 14291321 h 17636939"/>
              <a:gd name="connsiteX4" fmla="*/ 1394941 w 12740736"/>
              <a:gd name="connsiteY4" fmla="*/ 9974278 h 17636939"/>
              <a:gd name="connsiteX5" fmla="*/ 303633 w 12740736"/>
              <a:gd name="connsiteY5" fmla="*/ 11028485 h 17636939"/>
              <a:gd name="connsiteX6" fmla="*/ 195724 w 12740736"/>
              <a:gd name="connsiteY6" fmla="*/ 10335219 h 17636939"/>
              <a:gd name="connsiteX7" fmla="*/ 0 w 12740736"/>
              <a:gd name="connsiteY7" fmla="*/ 10669151 h 17636939"/>
              <a:gd name="connsiteX0" fmla="*/ 12740736 w 12740736"/>
              <a:gd name="connsiteY0" fmla="*/ 1040833 h 17641285"/>
              <a:gd name="connsiteX1" fmla="*/ 3675294 w 12740736"/>
              <a:gd name="connsiteY1" fmla="*/ 1228266 h 17641285"/>
              <a:gd name="connsiteX2" fmla="*/ 4998134 w 12740736"/>
              <a:gd name="connsiteY2" fmla="*/ 16961678 h 17641285"/>
              <a:gd name="connsiteX3" fmla="*/ 2311262 w 12740736"/>
              <a:gd name="connsiteY3" fmla="*/ 14291321 h 17641285"/>
              <a:gd name="connsiteX4" fmla="*/ 1394941 w 12740736"/>
              <a:gd name="connsiteY4" fmla="*/ 9974278 h 17641285"/>
              <a:gd name="connsiteX5" fmla="*/ 303633 w 12740736"/>
              <a:gd name="connsiteY5" fmla="*/ 11028485 h 17641285"/>
              <a:gd name="connsiteX6" fmla="*/ 195724 w 12740736"/>
              <a:gd name="connsiteY6" fmla="*/ 10335219 h 17641285"/>
              <a:gd name="connsiteX7" fmla="*/ 0 w 12740736"/>
              <a:gd name="connsiteY7" fmla="*/ 10669151 h 17641285"/>
              <a:gd name="connsiteX0" fmla="*/ 13149298 w 13149298"/>
              <a:gd name="connsiteY0" fmla="*/ 1142709 h 17587519"/>
              <a:gd name="connsiteX1" fmla="*/ 3675294 w 13149298"/>
              <a:gd name="connsiteY1" fmla="*/ 1174500 h 17587519"/>
              <a:gd name="connsiteX2" fmla="*/ 4998134 w 13149298"/>
              <a:gd name="connsiteY2" fmla="*/ 16907912 h 17587519"/>
              <a:gd name="connsiteX3" fmla="*/ 2311262 w 13149298"/>
              <a:gd name="connsiteY3" fmla="*/ 14237555 h 17587519"/>
              <a:gd name="connsiteX4" fmla="*/ 1394941 w 13149298"/>
              <a:gd name="connsiteY4" fmla="*/ 9920512 h 17587519"/>
              <a:gd name="connsiteX5" fmla="*/ 303633 w 13149298"/>
              <a:gd name="connsiteY5" fmla="*/ 10974719 h 17587519"/>
              <a:gd name="connsiteX6" fmla="*/ 195724 w 13149298"/>
              <a:gd name="connsiteY6" fmla="*/ 10281453 h 17587519"/>
              <a:gd name="connsiteX7" fmla="*/ 0 w 13149298"/>
              <a:gd name="connsiteY7" fmla="*/ 10615385 h 17587519"/>
              <a:gd name="connsiteX0" fmla="*/ 13149298 w 13149298"/>
              <a:gd name="connsiteY0" fmla="*/ 0 h 16169531"/>
              <a:gd name="connsiteX1" fmla="*/ 3305643 w 13149298"/>
              <a:gd name="connsiteY1" fmla="*/ 4195230 h 16169531"/>
              <a:gd name="connsiteX2" fmla="*/ 4998134 w 13149298"/>
              <a:gd name="connsiteY2" fmla="*/ 15765203 h 16169531"/>
              <a:gd name="connsiteX3" fmla="*/ 2311262 w 13149298"/>
              <a:gd name="connsiteY3" fmla="*/ 13094846 h 16169531"/>
              <a:gd name="connsiteX4" fmla="*/ 1394941 w 13149298"/>
              <a:gd name="connsiteY4" fmla="*/ 8777803 h 16169531"/>
              <a:gd name="connsiteX5" fmla="*/ 303633 w 13149298"/>
              <a:gd name="connsiteY5" fmla="*/ 9832010 h 16169531"/>
              <a:gd name="connsiteX6" fmla="*/ 195724 w 13149298"/>
              <a:gd name="connsiteY6" fmla="*/ 9138744 h 16169531"/>
              <a:gd name="connsiteX7" fmla="*/ 0 w 13149298"/>
              <a:gd name="connsiteY7" fmla="*/ 9472676 h 16169531"/>
              <a:gd name="connsiteX0" fmla="*/ 14374984 w 14374984"/>
              <a:gd name="connsiteY0" fmla="*/ 0 h 16441905"/>
              <a:gd name="connsiteX1" fmla="*/ 3305643 w 14374984"/>
              <a:gd name="connsiteY1" fmla="*/ 4467604 h 16441905"/>
              <a:gd name="connsiteX2" fmla="*/ 4998134 w 14374984"/>
              <a:gd name="connsiteY2" fmla="*/ 16037577 h 16441905"/>
              <a:gd name="connsiteX3" fmla="*/ 2311262 w 14374984"/>
              <a:gd name="connsiteY3" fmla="*/ 13367220 h 16441905"/>
              <a:gd name="connsiteX4" fmla="*/ 1394941 w 14374984"/>
              <a:gd name="connsiteY4" fmla="*/ 9050177 h 16441905"/>
              <a:gd name="connsiteX5" fmla="*/ 303633 w 14374984"/>
              <a:gd name="connsiteY5" fmla="*/ 10104384 h 16441905"/>
              <a:gd name="connsiteX6" fmla="*/ 195724 w 14374984"/>
              <a:gd name="connsiteY6" fmla="*/ 9411118 h 16441905"/>
              <a:gd name="connsiteX7" fmla="*/ 0 w 14374984"/>
              <a:gd name="connsiteY7" fmla="*/ 9745050 h 16441905"/>
              <a:gd name="connsiteX0" fmla="*/ 14686269 w 14686269"/>
              <a:gd name="connsiteY0" fmla="*/ 0 h 17881599"/>
              <a:gd name="connsiteX1" fmla="*/ 3305643 w 14686269"/>
              <a:gd name="connsiteY1" fmla="*/ 5907298 h 17881599"/>
              <a:gd name="connsiteX2" fmla="*/ 4998134 w 14686269"/>
              <a:gd name="connsiteY2" fmla="*/ 17477271 h 17881599"/>
              <a:gd name="connsiteX3" fmla="*/ 2311262 w 14686269"/>
              <a:gd name="connsiteY3" fmla="*/ 14806914 h 17881599"/>
              <a:gd name="connsiteX4" fmla="*/ 1394941 w 14686269"/>
              <a:gd name="connsiteY4" fmla="*/ 10489871 h 17881599"/>
              <a:gd name="connsiteX5" fmla="*/ 303633 w 14686269"/>
              <a:gd name="connsiteY5" fmla="*/ 11544078 h 17881599"/>
              <a:gd name="connsiteX6" fmla="*/ 195724 w 14686269"/>
              <a:gd name="connsiteY6" fmla="*/ 10850812 h 17881599"/>
              <a:gd name="connsiteX7" fmla="*/ 0 w 14686269"/>
              <a:gd name="connsiteY7" fmla="*/ 11184744 h 17881599"/>
              <a:gd name="connsiteX0" fmla="*/ 14686269 w 14686269"/>
              <a:gd name="connsiteY0" fmla="*/ 197211 h 18344531"/>
              <a:gd name="connsiteX1" fmla="*/ 13013847 w 14686269"/>
              <a:gd name="connsiteY1" fmla="*/ 2018892 h 18344531"/>
              <a:gd name="connsiteX2" fmla="*/ 4998134 w 14686269"/>
              <a:gd name="connsiteY2" fmla="*/ 17674482 h 18344531"/>
              <a:gd name="connsiteX3" fmla="*/ 2311262 w 14686269"/>
              <a:gd name="connsiteY3" fmla="*/ 15004125 h 18344531"/>
              <a:gd name="connsiteX4" fmla="*/ 1394941 w 14686269"/>
              <a:gd name="connsiteY4" fmla="*/ 10687082 h 18344531"/>
              <a:gd name="connsiteX5" fmla="*/ 303633 w 14686269"/>
              <a:gd name="connsiteY5" fmla="*/ 11741289 h 18344531"/>
              <a:gd name="connsiteX6" fmla="*/ 195724 w 14686269"/>
              <a:gd name="connsiteY6" fmla="*/ 11048023 h 18344531"/>
              <a:gd name="connsiteX7" fmla="*/ 0 w 14686269"/>
              <a:gd name="connsiteY7" fmla="*/ 11381955 h 18344531"/>
              <a:gd name="connsiteX0" fmla="*/ 14686269 w 14686269"/>
              <a:gd name="connsiteY0" fmla="*/ 0 h 14838691"/>
              <a:gd name="connsiteX1" fmla="*/ 13013847 w 14686269"/>
              <a:gd name="connsiteY1" fmla="*/ 1821681 h 14838691"/>
              <a:gd name="connsiteX2" fmla="*/ 3538985 w 14686269"/>
              <a:gd name="connsiteY2" fmla="*/ 7866343 h 14838691"/>
              <a:gd name="connsiteX3" fmla="*/ 2311262 w 14686269"/>
              <a:gd name="connsiteY3" fmla="*/ 14806914 h 14838691"/>
              <a:gd name="connsiteX4" fmla="*/ 1394941 w 14686269"/>
              <a:gd name="connsiteY4" fmla="*/ 10489871 h 14838691"/>
              <a:gd name="connsiteX5" fmla="*/ 303633 w 14686269"/>
              <a:gd name="connsiteY5" fmla="*/ 11544078 h 14838691"/>
              <a:gd name="connsiteX6" fmla="*/ 195724 w 14686269"/>
              <a:gd name="connsiteY6" fmla="*/ 10850812 h 14838691"/>
              <a:gd name="connsiteX7" fmla="*/ 0 w 14686269"/>
              <a:gd name="connsiteY7" fmla="*/ 11184744 h 14838691"/>
              <a:gd name="connsiteX0" fmla="*/ 14686269 w 14686269"/>
              <a:gd name="connsiteY0" fmla="*/ 0 h 14896074"/>
              <a:gd name="connsiteX1" fmla="*/ 13013847 w 14686269"/>
              <a:gd name="connsiteY1" fmla="*/ 1821681 h 14896074"/>
              <a:gd name="connsiteX2" fmla="*/ 3324976 w 14686269"/>
              <a:gd name="connsiteY2" fmla="*/ 5823534 h 14896074"/>
              <a:gd name="connsiteX3" fmla="*/ 2311262 w 14686269"/>
              <a:gd name="connsiteY3" fmla="*/ 14806914 h 14896074"/>
              <a:gd name="connsiteX4" fmla="*/ 1394941 w 14686269"/>
              <a:gd name="connsiteY4" fmla="*/ 10489871 h 14896074"/>
              <a:gd name="connsiteX5" fmla="*/ 303633 w 14686269"/>
              <a:gd name="connsiteY5" fmla="*/ 11544078 h 14896074"/>
              <a:gd name="connsiteX6" fmla="*/ 195724 w 14686269"/>
              <a:gd name="connsiteY6" fmla="*/ 10850812 h 14896074"/>
              <a:gd name="connsiteX7" fmla="*/ 0 w 14686269"/>
              <a:gd name="connsiteY7" fmla="*/ 11184744 h 14896074"/>
              <a:gd name="connsiteX0" fmla="*/ 14686269 w 14686269"/>
              <a:gd name="connsiteY0" fmla="*/ 0 h 16723592"/>
              <a:gd name="connsiteX1" fmla="*/ 13013847 w 14686269"/>
              <a:gd name="connsiteY1" fmla="*/ 1821681 h 16723592"/>
              <a:gd name="connsiteX2" fmla="*/ 3324976 w 14686269"/>
              <a:gd name="connsiteY2" fmla="*/ 5823534 h 16723592"/>
              <a:gd name="connsiteX3" fmla="*/ 4937730 w 14686269"/>
              <a:gd name="connsiteY3" fmla="*/ 16655170 h 16723592"/>
              <a:gd name="connsiteX4" fmla="*/ 1394941 w 14686269"/>
              <a:gd name="connsiteY4" fmla="*/ 10489871 h 16723592"/>
              <a:gd name="connsiteX5" fmla="*/ 303633 w 14686269"/>
              <a:gd name="connsiteY5" fmla="*/ 11544078 h 16723592"/>
              <a:gd name="connsiteX6" fmla="*/ 195724 w 14686269"/>
              <a:gd name="connsiteY6" fmla="*/ 10850812 h 16723592"/>
              <a:gd name="connsiteX7" fmla="*/ 0 w 14686269"/>
              <a:gd name="connsiteY7" fmla="*/ 11184744 h 16723592"/>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33714"/>
              <a:gd name="connsiteX1" fmla="*/ 13013847 w 14686269"/>
              <a:gd name="connsiteY1" fmla="*/ 1821681 h 16733714"/>
              <a:gd name="connsiteX2" fmla="*/ 3324976 w 14686269"/>
              <a:gd name="connsiteY2" fmla="*/ 5823534 h 16733714"/>
              <a:gd name="connsiteX3" fmla="*/ 4937730 w 14686269"/>
              <a:gd name="connsiteY3" fmla="*/ 16655170 h 16733714"/>
              <a:gd name="connsiteX4" fmla="*/ 1394941 w 14686269"/>
              <a:gd name="connsiteY4" fmla="*/ 10489871 h 16733714"/>
              <a:gd name="connsiteX5" fmla="*/ 303633 w 14686269"/>
              <a:gd name="connsiteY5" fmla="*/ 11544078 h 16733714"/>
              <a:gd name="connsiteX6" fmla="*/ 195724 w 14686269"/>
              <a:gd name="connsiteY6" fmla="*/ 10850812 h 16733714"/>
              <a:gd name="connsiteX7" fmla="*/ 0 w 14686269"/>
              <a:gd name="connsiteY7" fmla="*/ 11184744 h 16733714"/>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6181"/>
              <a:gd name="connsiteX1" fmla="*/ 13013847 w 14686269"/>
              <a:gd name="connsiteY1" fmla="*/ 1821681 h 16726181"/>
              <a:gd name="connsiteX2" fmla="*/ 3480619 w 14686269"/>
              <a:gd name="connsiteY2" fmla="*/ 5726257 h 16726181"/>
              <a:gd name="connsiteX3" fmla="*/ 4937730 w 14686269"/>
              <a:gd name="connsiteY3" fmla="*/ 16655170 h 16726181"/>
              <a:gd name="connsiteX4" fmla="*/ 1394941 w 14686269"/>
              <a:gd name="connsiteY4" fmla="*/ 10489871 h 16726181"/>
              <a:gd name="connsiteX5" fmla="*/ 303633 w 14686269"/>
              <a:gd name="connsiteY5" fmla="*/ 11544078 h 16726181"/>
              <a:gd name="connsiteX6" fmla="*/ 195724 w 14686269"/>
              <a:gd name="connsiteY6" fmla="*/ 10850812 h 16726181"/>
              <a:gd name="connsiteX7" fmla="*/ 0 w 14686269"/>
              <a:gd name="connsiteY7" fmla="*/ 11184744 h 16726181"/>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27752"/>
              <a:gd name="connsiteX1" fmla="*/ 13013847 w 14686269"/>
              <a:gd name="connsiteY1" fmla="*/ 1821681 h 16727752"/>
              <a:gd name="connsiteX2" fmla="*/ 3461164 w 14686269"/>
              <a:gd name="connsiteY2" fmla="*/ 5667891 h 16727752"/>
              <a:gd name="connsiteX3" fmla="*/ 4937730 w 14686269"/>
              <a:gd name="connsiteY3" fmla="*/ 16655170 h 16727752"/>
              <a:gd name="connsiteX4" fmla="*/ 1394941 w 14686269"/>
              <a:gd name="connsiteY4" fmla="*/ 10489871 h 16727752"/>
              <a:gd name="connsiteX5" fmla="*/ 303633 w 14686269"/>
              <a:gd name="connsiteY5" fmla="*/ 11544078 h 16727752"/>
              <a:gd name="connsiteX6" fmla="*/ 195724 w 14686269"/>
              <a:gd name="connsiteY6" fmla="*/ 10850812 h 16727752"/>
              <a:gd name="connsiteX7" fmla="*/ 0 w 14686269"/>
              <a:gd name="connsiteY7" fmla="*/ 11184744 h 16727752"/>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 name="connsiteX0" fmla="*/ 14686269 w 14686269"/>
              <a:gd name="connsiteY0" fmla="*/ 0 h 16739533"/>
              <a:gd name="connsiteX1" fmla="*/ 13013847 w 14686269"/>
              <a:gd name="connsiteY1" fmla="*/ 1821681 h 16739533"/>
              <a:gd name="connsiteX2" fmla="*/ 3461164 w 14686269"/>
              <a:gd name="connsiteY2" fmla="*/ 5667891 h 16739533"/>
              <a:gd name="connsiteX3" fmla="*/ 4937730 w 14686269"/>
              <a:gd name="connsiteY3" fmla="*/ 16655170 h 16739533"/>
              <a:gd name="connsiteX4" fmla="*/ 1394941 w 14686269"/>
              <a:gd name="connsiteY4" fmla="*/ 10489871 h 16739533"/>
              <a:gd name="connsiteX5" fmla="*/ 303633 w 14686269"/>
              <a:gd name="connsiteY5" fmla="*/ 11544078 h 16739533"/>
              <a:gd name="connsiteX6" fmla="*/ 195724 w 14686269"/>
              <a:gd name="connsiteY6" fmla="*/ 10850812 h 16739533"/>
              <a:gd name="connsiteX7" fmla="*/ 0 w 14686269"/>
              <a:gd name="connsiteY7" fmla="*/ 11184744 h 1673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86269" h="16739533">
                <a:moveTo>
                  <a:pt x="14686269" y="0"/>
                </a:moveTo>
                <a:cubicBezTo>
                  <a:pt x="14663232" y="7088"/>
                  <a:pt x="14695667" y="571112"/>
                  <a:pt x="13013847" y="1821681"/>
                </a:cubicBezTo>
                <a:cubicBezTo>
                  <a:pt x="10539881" y="3661275"/>
                  <a:pt x="5399638" y="2959039"/>
                  <a:pt x="3461164" y="5667891"/>
                </a:cubicBezTo>
                <a:cubicBezTo>
                  <a:pt x="1580523" y="8295926"/>
                  <a:pt x="4854083" y="12680290"/>
                  <a:pt x="4937730" y="16655170"/>
                </a:cubicBezTo>
                <a:cubicBezTo>
                  <a:pt x="4956125" y="17529313"/>
                  <a:pt x="2167290" y="11341719"/>
                  <a:pt x="1394941" y="10489871"/>
                </a:cubicBezTo>
                <a:cubicBezTo>
                  <a:pt x="622592" y="9638023"/>
                  <a:pt x="503503" y="11483921"/>
                  <a:pt x="303633" y="11544078"/>
                </a:cubicBezTo>
                <a:cubicBezTo>
                  <a:pt x="103764" y="11604235"/>
                  <a:pt x="231694" y="11081901"/>
                  <a:pt x="195724" y="10850812"/>
                </a:cubicBezTo>
                <a:cubicBezTo>
                  <a:pt x="193756" y="10856059"/>
                  <a:pt x="0" y="11184744"/>
                  <a:pt x="0" y="11184744"/>
                </a:cubicBezTo>
              </a:path>
            </a:pathLst>
          </a:custGeom>
          <a:noFill/>
          <a:ln w="295275">
            <a:solidFill>
              <a:srgbClr val="FFD5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a:solidFill>
                <a:srgbClr val="FF0000"/>
              </a:solidFill>
            </a:endParaRPr>
          </a:p>
        </p:txBody>
      </p:sp>
      <p:sp>
        <p:nvSpPr>
          <p:cNvPr id="2" name="Espaço Reservado para Texto 12">
            <a:extLst>
              <a:ext uri="{FF2B5EF4-FFF2-40B4-BE49-F238E27FC236}">
                <a16:creationId xmlns:a16="http://schemas.microsoft.com/office/drawing/2014/main" id="{CCEB6FC9-0ABE-84AD-5E69-10FCF044B35E}"/>
              </a:ext>
            </a:extLst>
          </p:cNvPr>
          <p:cNvSpPr>
            <a:spLocks noGrp="1"/>
          </p:cNvSpPr>
          <p:nvPr>
            <p:ph type="body" sz="quarter" idx="10" hasCustomPrompt="1"/>
          </p:nvPr>
        </p:nvSpPr>
        <p:spPr>
          <a:xfrm>
            <a:off x="390918" y="2613769"/>
            <a:ext cx="10556853" cy="1704268"/>
          </a:xfrm>
          <a:prstGeom prst="rect">
            <a:avLst/>
          </a:prstGeom>
        </p:spPr>
        <p:txBody>
          <a:bodyPr/>
          <a:lstStyle>
            <a:lvl1pPr>
              <a:defRPr sz="4124" b="0" cap="none" spc="0">
                <a:ln>
                  <a:noFill/>
                </a:ln>
                <a:solidFill>
                  <a:srgbClr val="1F355E"/>
                </a:solidFill>
                <a:effectLst/>
                <a:latin typeface="Arial Black" panose="020B0A04020102020204" pitchFamily="34" charset="0"/>
              </a:defRPr>
            </a:lvl1pPr>
          </a:lstStyle>
          <a:p>
            <a:pPr lvl="0"/>
            <a:r>
              <a:rPr lang="pt-BR" err="1"/>
              <a:t>Example</a:t>
            </a:r>
            <a:r>
              <a:rPr lang="pt-BR"/>
              <a:t> </a:t>
            </a:r>
            <a:r>
              <a:rPr lang="pt-BR" err="1"/>
              <a:t>Title</a:t>
            </a:r>
            <a:r>
              <a:rPr lang="pt-BR"/>
              <a:t> </a:t>
            </a:r>
            <a:r>
              <a:rPr lang="pt-BR" err="1"/>
              <a:t>Text</a:t>
            </a:r>
            <a:endParaRPr lang="pt-BR"/>
          </a:p>
        </p:txBody>
      </p:sp>
    </p:spTree>
    <p:extLst>
      <p:ext uri="{BB962C8B-B14F-4D97-AF65-F5344CB8AC3E}">
        <p14:creationId xmlns:p14="http://schemas.microsoft.com/office/powerpoint/2010/main" val="39883598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F9C4C1-9965-49F3-90CF-55FA486E5D52}"/>
              </a:ext>
            </a:extLst>
          </p:cNvPr>
          <p:cNvSpPr>
            <a:spLocks noGrp="1"/>
          </p:cNvSpPr>
          <p:nvPr>
            <p:ph type="dt" sz="half" idx="10"/>
          </p:nvPr>
        </p:nvSpPr>
        <p:spPr/>
        <p:txBody>
          <a:bodyPr/>
          <a:lstStyle/>
          <a:p>
            <a:fld id="{C9E37797-47B9-4744-8476-C6BD0BC9221C}" type="datetime1">
              <a:rPr lang="en-GB" smtClean="0"/>
              <a:t>15/09/2026</a:t>
            </a:fld>
            <a:endParaRPr lang="en-GB"/>
          </a:p>
        </p:txBody>
      </p:sp>
      <p:sp>
        <p:nvSpPr>
          <p:cNvPr id="3" name="Footer Placeholder 2">
            <a:extLst>
              <a:ext uri="{FF2B5EF4-FFF2-40B4-BE49-F238E27FC236}">
                <a16:creationId xmlns:a16="http://schemas.microsoft.com/office/drawing/2014/main" id="{A46A0850-10FF-4991-A858-B4C9B9225FA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F28759-7B28-4F39-8ABA-AA322EF98E45}"/>
              </a:ext>
            </a:extLst>
          </p:cNvPr>
          <p:cNvSpPr>
            <a:spLocks noGrp="1"/>
          </p:cNvSpPr>
          <p:nvPr>
            <p:ph type="sldNum" sz="quarter" idx="12"/>
          </p:nvPr>
        </p:nvSpPr>
        <p:spPr/>
        <p:txBody>
          <a:bodyPr/>
          <a:lstStyle/>
          <a:p>
            <a:fld id="{C7AE7238-E9A7-4117-ACBF-D06BC709EA88}" type="slidenum">
              <a:rPr lang="en-GB" smtClean="0"/>
              <a:t>‹#›</a:t>
            </a:fld>
            <a:endParaRPr lang="en-GB"/>
          </a:p>
        </p:txBody>
      </p:sp>
    </p:spTree>
    <p:extLst>
      <p:ext uri="{BB962C8B-B14F-4D97-AF65-F5344CB8AC3E}">
        <p14:creationId xmlns:p14="http://schemas.microsoft.com/office/powerpoint/2010/main" val="40337248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40121849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3919247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62503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TYLE 01">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5" name="Picture 3" descr="A black background with blue text&#10;&#10;Description automatically generated">
            <a:extLst>
              <a:ext uri="{FF2B5EF4-FFF2-40B4-BE49-F238E27FC236}">
                <a16:creationId xmlns:a16="http://schemas.microsoft.com/office/drawing/2014/main" id="{A360D965-993E-0A85-F69A-4D2F4B256E4D}"/>
              </a:ext>
            </a:extLst>
          </p:cNvPr>
          <p:cNvPicPr>
            <a:picLocks noChangeAspect="1"/>
          </p:cNvPicPr>
          <p:nvPr userDrawn="1"/>
        </p:nvPicPr>
        <p:blipFill>
          <a:blip r:embed="rId2"/>
          <a:stretch>
            <a:fillRect/>
          </a:stretch>
        </p:blipFill>
        <p:spPr>
          <a:xfrm>
            <a:off x="458260" y="5659882"/>
            <a:ext cx="2238184" cy="692416"/>
          </a:xfrm>
          <a:prstGeom prst="rect">
            <a:avLst/>
          </a:prstGeom>
        </p:spPr>
      </p:pic>
    </p:spTree>
    <p:extLst>
      <p:ext uri="{BB962C8B-B14F-4D97-AF65-F5344CB8AC3E}">
        <p14:creationId xmlns:p14="http://schemas.microsoft.com/office/powerpoint/2010/main" val="14653937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TYLE 02">
    <p:spTree>
      <p:nvGrpSpPr>
        <p:cNvPr id="1" name=""/>
        <p:cNvGrpSpPr/>
        <p:nvPr/>
      </p:nvGrpSpPr>
      <p:grpSpPr>
        <a:xfrm>
          <a:off x="0" y="0"/>
          <a:ext cx="0" cy="0"/>
          <a:chOff x="0" y="0"/>
          <a:chExt cx="0" cy="0"/>
        </a:xfrm>
      </p:grpSpPr>
      <p:sp>
        <p:nvSpPr>
          <p:cNvPr id="4" name="Espaço Reservado para Texto 12">
            <a:extLst>
              <a:ext uri="{FF2B5EF4-FFF2-40B4-BE49-F238E27FC236}">
                <a16:creationId xmlns:a16="http://schemas.microsoft.com/office/drawing/2014/main" id="{C32F7A55-771D-1B9E-1A6C-E5D1F6FCE2E4}"/>
              </a:ext>
            </a:extLst>
          </p:cNvPr>
          <p:cNvSpPr>
            <a:spLocks noGrp="1"/>
          </p:cNvSpPr>
          <p:nvPr>
            <p:ph type="body" sz="quarter" idx="10" hasCustomPrompt="1"/>
          </p:nvPr>
        </p:nvSpPr>
        <p:spPr>
          <a:xfrm>
            <a:off x="397095" y="502509"/>
            <a:ext cx="7454784" cy="338857"/>
          </a:xfrm>
          <a:prstGeom prst="rect">
            <a:avLst/>
          </a:prstGeom>
        </p:spPr>
        <p:txBody>
          <a:bodyPr/>
          <a:lstStyle>
            <a:lvl1pPr marL="0" indent="0">
              <a:buFontTx/>
              <a:buNone/>
              <a:defRPr sz="2426" b="0" cap="none" spc="0">
                <a:ln>
                  <a:noFill/>
                </a:ln>
                <a:solidFill>
                  <a:srgbClr val="1F355E"/>
                </a:solidFill>
                <a:effectLst/>
                <a:latin typeface="Arial Black" panose="020B0A04020102020204" pitchFamily="34" charset="0"/>
              </a:defRPr>
            </a:lvl1pPr>
          </a:lstStyle>
          <a:p>
            <a:pPr lvl="0"/>
            <a:r>
              <a:rPr lang="pt-BR"/>
              <a:t>Slide </a:t>
            </a:r>
            <a:r>
              <a:rPr lang="pt-BR" err="1"/>
              <a:t>title</a:t>
            </a:r>
            <a:r>
              <a:rPr lang="pt-BR"/>
              <a:t> </a:t>
            </a:r>
            <a:r>
              <a:rPr lang="pt-BR" err="1"/>
              <a:t>goes</a:t>
            </a:r>
            <a:r>
              <a:rPr lang="pt-BR"/>
              <a:t> </a:t>
            </a:r>
            <a:r>
              <a:rPr lang="pt-BR" err="1"/>
              <a:t>here</a:t>
            </a:r>
            <a:r>
              <a:rPr lang="pt-BR"/>
              <a:t> (delete </a:t>
            </a:r>
            <a:r>
              <a:rPr lang="pt-BR" err="1"/>
              <a:t>if</a:t>
            </a:r>
            <a:r>
              <a:rPr lang="pt-BR"/>
              <a:t> </a:t>
            </a:r>
            <a:r>
              <a:rPr lang="pt-BR" err="1"/>
              <a:t>not</a:t>
            </a:r>
            <a:r>
              <a:rPr lang="pt-BR"/>
              <a:t> </a:t>
            </a:r>
            <a:r>
              <a:rPr lang="pt-BR" err="1"/>
              <a:t>required</a:t>
            </a:r>
            <a:r>
              <a:rPr lang="pt-BR"/>
              <a:t>)</a:t>
            </a:r>
          </a:p>
        </p:txBody>
      </p:sp>
      <p:sp>
        <p:nvSpPr>
          <p:cNvPr id="3" name="Espaço Reservado para Texto 12">
            <a:extLst>
              <a:ext uri="{FF2B5EF4-FFF2-40B4-BE49-F238E27FC236}">
                <a16:creationId xmlns:a16="http://schemas.microsoft.com/office/drawing/2014/main" id="{944758CB-C348-DFDD-7677-CDE350610010}"/>
              </a:ext>
            </a:extLst>
          </p:cNvPr>
          <p:cNvSpPr>
            <a:spLocks noGrp="1"/>
          </p:cNvSpPr>
          <p:nvPr>
            <p:ph type="body" sz="quarter" idx="11" hasCustomPrompt="1"/>
          </p:nvPr>
        </p:nvSpPr>
        <p:spPr>
          <a:xfrm>
            <a:off x="458704" y="1565287"/>
            <a:ext cx="10556853" cy="3804438"/>
          </a:xfrm>
          <a:prstGeom prst="rect">
            <a:avLst/>
          </a:prstGeom>
        </p:spPr>
        <p:txBody>
          <a:bodyPr/>
          <a:lstStyle>
            <a:lvl1pPr marL="0" indent="0">
              <a:buFontTx/>
              <a:buNone/>
              <a:defRPr sz="1092" b="0" cap="none" spc="0">
                <a:ln>
                  <a:noFill/>
                </a:ln>
                <a:solidFill>
                  <a:schemeClr val="tx1"/>
                </a:solidFill>
                <a:effectLst/>
                <a:latin typeface="Arial" panose="020B0604020202020204" pitchFamily="34" charset="0"/>
                <a:cs typeface="Arial" panose="020B0604020202020204" pitchFamily="34" charset="0"/>
              </a:defRPr>
            </a:lvl1pPr>
          </a:lstStyle>
          <a:p>
            <a:pPr lvl="0"/>
            <a:r>
              <a:rPr lang="pt-BR"/>
              <a:t>Body Copy </a:t>
            </a:r>
            <a:r>
              <a:rPr lang="pt-BR" err="1"/>
              <a:t>goes</a:t>
            </a:r>
            <a:r>
              <a:rPr lang="pt-BR"/>
              <a:t> </a:t>
            </a:r>
            <a:r>
              <a:rPr lang="pt-BR" err="1"/>
              <a:t>here</a:t>
            </a:r>
            <a:endParaRPr lang="pt-BR"/>
          </a:p>
        </p:txBody>
      </p:sp>
      <p:pic>
        <p:nvPicPr>
          <p:cNvPr id="2" name="Picture 2">
            <a:extLst>
              <a:ext uri="{FF2B5EF4-FFF2-40B4-BE49-F238E27FC236}">
                <a16:creationId xmlns:a16="http://schemas.microsoft.com/office/drawing/2014/main" id="{54994229-318A-5CBA-FCBC-8B5B54254F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54408" y="5878960"/>
            <a:ext cx="11166645" cy="692416"/>
          </a:xfrm>
          <a:prstGeom prst="rect">
            <a:avLst/>
          </a:prstGeom>
        </p:spPr>
      </p:pic>
    </p:spTree>
    <p:extLst>
      <p:ext uri="{BB962C8B-B14F-4D97-AF65-F5344CB8AC3E}">
        <p14:creationId xmlns:p14="http://schemas.microsoft.com/office/powerpoint/2010/main" val="40121849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12394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theme" Target="../theme/theme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059301A9-4D10-7A75-F32A-7FEF84D9D8C2}"/>
              </a:ext>
            </a:extLst>
          </p:cNvPr>
          <p:cNvSpPr/>
          <p:nvPr userDrawn="1"/>
        </p:nvSpPr>
        <p:spPr>
          <a:xfrm>
            <a:off x="0" y="-270"/>
            <a:ext cx="12192000" cy="6858156"/>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sz="1092">
              <a:solidFill>
                <a:srgbClr val="1F355E"/>
              </a:solidFill>
            </a:endParaRPr>
          </a:p>
        </p:txBody>
      </p:sp>
      <p:pic>
        <p:nvPicPr>
          <p:cNvPr id="8" name="Picture 35">
            <a:extLst>
              <a:ext uri="{FF2B5EF4-FFF2-40B4-BE49-F238E27FC236}">
                <a16:creationId xmlns:a16="http://schemas.microsoft.com/office/drawing/2014/main" id="{8D6D5260-941F-FAC8-7D9A-8598A4871B99}"/>
              </a:ext>
            </a:extLst>
          </p:cNvPr>
          <p:cNvPicPr>
            <a:picLocks noChangeAspect="1"/>
          </p:cNvPicPr>
          <p:nvPr userDrawn="1"/>
        </p:nvPicPr>
        <p:blipFill>
          <a:blip r:embed="rId12"/>
          <a:stretch>
            <a:fillRect/>
          </a:stretch>
        </p:blipFill>
        <p:spPr>
          <a:xfrm>
            <a:off x="9171140" y="455556"/>
            <a:ext cx="2562601" cy="653217"/>
          </a:xfrm>
          <a:prstGeom prst="rect">
            <a:avLst/>
          </a:prstGeom>
        </p:spPr>
      </p:pic>
      <p:pic>
        <p:nvPicPr>
          <p:cNvPr id="9" name="Content Placeholder 9" descr="A black background with white text&#10;&#10;Description automatically generated">
            <a:extLst>
              <a:ext uri="{FF2B5EF4-FFF2-40B4-BE49-F238E27FC236}">
                <a16:creationId xmlns:a16="http://schemas.microsoft.com/office/drawing/2014/main" id="{8B39281C-7523-249B-91C3-4AD9884CE212}"/>
              </a:ext>
            </a:extLst>
          </p:cNvPr>
          <p:cNvPicPr>
            <a:picLocks noChangeAspect="1"/>
          </p:cNvPicPr>
          <p:nvPr userDrawn="1"/>
        </p:nvPicPr>
        <p:blipFill>
          <a:blip r:embed="rId13"/>
          <a:stretch>
            <a:fillRect/>
          </a:stretch>
        </p:blipFill>
        <p:spPr>
          <a:xfrm>
            <a:off x="440836" y="5659882"/>
            <a:ext cx="2238185" cy="692416"/>
          </a:xfrm>
          <a:prstGeom prst="rect">
            <a:avLst/>
          </a:prstGeom>
        </p:spPr>
      </p:pic>
    </p:spTree>
    <p:extLst>
      <p:ext uri="{BB962C8B-B14F-4D97-AF65-F5344CB8AC3E}">
        <p14:creationId xmlns:p14="http://schemas.microsoft.com/office/powerpoint/2010/main" val="987229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01" r:id="rId8"/>
    <p:sldLayoutId id="2147483702" r:id="rId9"/>
    <p:sldLayoutId id="2147483703" r:id="rId10"/>
  </p:sldLayoutIdLst>
  <p:txStyles>
    <p:titleStyle>
      <a:lvl1pPr>
        <a:defRPr>
          <a:latin typeface="+mj-lt"/>
          <a:ea typeface="+mj-ea"/>
          <a:cs typeface="+mj-cs"/>
        </a:defRPr>
      </a:lvl1pPr>
    </p:titleStyle>
    <p:body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bodyStyle>
    <p:otherStyle>
      <a:lvl1pPr marL="0">
        <a:defRPr>
          <a:latin typeface="+mn-lt"/>
          <a:ea typeface="+mn-ea"/>
          <a:cs typeface="+mn-cs"/>
        </a:defRPr>
      </a:lvl1pPr>
      <a:lvl2pPr marL="277274">
        <a:defRPr>
          <a:latin typeface="+mn-lt"/>
          <a:ea typeface="+mn-ea"/>
          <a:cs typeface="+mn-cs"/>
        </a:defRPr>
      </a:lvl2pPr>
      <a:lvl3pPr marL="554547">
        <a:defRPr>
          <a:latin typeface="+mn-lt"/>
          <a:ea typeface="+mn-ea"/>
          <a:cs typeface="+mn-cs"/>
        </a:defRPr>
      </a:lvl3pPr>
      <a:lvl4pPr marL="831821">
        <a:defRPr>
          <a:latin typeface="+mn-lt"/>
          <a:ea typeface="+mn-ea"/>
          <a:cs typeface="+mn-cs"/>
        </a:defRPr>
      </a:lvl4pPr>
      <a:lvl5pPr marL="1109095">
        <a:defRPr>
          <a:latin typeface="+mn-lt"/>
          <a:ea typeface="+mn-ea"/>
          <a:cs typeface="+mn-cs"/>
        </a:defRPr>
      </a:lvl5pPr>
      <a:lvl6pPr marL="1386369">
        <a:defRPr>
          <a:latin typeface="+mn-lt"/>
          <a:ea typeface="+mn-ea"/>
          <a:cs typeface="+mn-cs"/>
        </a:defRPr>
      </a:lvl6pPr>
      <a:lvl7pPr marL="1663643">
        <a:defRPr>
          <a:latin typeface="+mn-lt"/>
          <a:ea typeface="+mn-ea"/>
          <a:cs typeface="+mn-cs"/>
        </a:defRPr>
      </a:lvl7pPr>
      <a:lvl8pPr marL="1940917">
        <a:defRPr>
          <a:latin typeface="+mn-lt"/>
          <a:ea typeface="+mn-ea"/>
          <a:cs typeface="+mn-cs"/>
        </a:defRPr>
      </a:lvl8pPr>
      <a:lvl9pPr marL="221819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9F5993-BAE6-407E-A0CA-EB3E4C9042F6}" type="datetimeFigureOut">
              <a:rPr lang="en-GB" smtClean="0"/>
              <a:t>15/09/2026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A32FF5-2034-44A7-BB15-4F777BA0552E}" type="slidenum">
              <a:rPr lang="en-GB" smtClean="0"/>
              <a:t>‹#›</a:t>
            </a:fld>
            <a:endParaRPr lang="en-GB"/>
          </a:p>
        </p:txBody>
      </p:sp>
    </p:spTree>
    <p:extLst>
      <p:ext uri="{BB962C8B-B14F-4D97-AF65-F5344CB8AC3E}">
        <p14:creationId xmlns:p14="http://schemas.microsoft.com/office/powerpoint/2010/main" val="61863879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80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436707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lgn="l" defTabSz="554492" rtl="0" eaLnBrk="1" latinLnBrk="0" hangingPunct="1">
        <a:lnSpc>
          <a:spcPct val="90000"/>
        </a:lnSpc>
        <a:spcBef>
          <a:spcPct val="0"/>
        </a:spcBef>
        <a:buNone/>
        <a:defRPr sz="2668" kern="1200">
          <a:solidFill>
            <a:schemeClr val="tx1"/>
          </a:solidFill>
          <a:latin typeface="+mj-lt"/>
          <a:ea typeface="+mj-ea"/>
          <a:cs typeface="+mj-cs"/>
        </a:defRPr>
      </a:lvl1pPr>
    </p:titleStyle>
    <p:bodyStyle>
      <a:lvl1pPr marL="138623" indent="-138623" algn="l" defTabSz="554492" rtl="0" eaLnBrk="1" latinLnBrk="0" hangingPunct="1">
        <a:lnSpc>
          <a:spcPct val="90000"/>
        </a:lnSpc>
        <a:spcBef>
          <a:spcPts val="606"/>
        </a:spcBef>
        <a:buFont typeface="Arial" panose="020B0604020202020204" pitchFamily="34" charset="0"/>
        <a:buChar char="•"/>
        <a:defRPr sz="1698" kern="1200">
          <a:solidFill>
            <a:schemeClr val="tx1"/>
          </a:solidFill>
          <a:latin typeface="+mn-lt"/>
          <a:ea typeface="+mn-ea"/>
          <a:cs typeface="+mn-cs"/>
        </a:defRPr>
      </a:lvl1pPr>
      <a:lvl2pPr marL="415869" indent="-138623" algn="l" defTabSz="554492" rtl="0" eaLnBrk="1" latinLnBrk="0" hangingPunct="1">
        <a:lnSpc>
          <a:spcPct val="90000"/>
        </a:lnSpc>
        <a:spcBef>
          <a:spcPts val="303"/>
        </a:spcBef>
        <a:buFont typeface="Arial" panose="020B0604020202020204" pitchFamily="34" charset="0"/>
        <a:buChar char="•"/>
        <a:defRPr sz="1455" kern="1200">
          <a:solidFill>
            <a:schemeClr val="tx1"/>
          </a:solidFill>
          <a:latin typeface="+mn-lt"/>
          <a:ea typeface="+mn-ea"/>
          <a:cs typeface="+mn-cs"/>
        </a:defRPr>
      </a:lvl2pPr>
      <a:lvl3pPr marL="693115" indent="-138623" algn="l" defTabSz="554492" rtl="0" eaLnBrk="1" latinLnBrk="0"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361"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607"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853"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2100"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346"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592"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p:bodyStyle>
    <p:otherStyle>
      <a:defPPr>
        <a:defRPr lang="pt-BR"/>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2042817"/>
      </p:ext>
    </p:extLst>
  </p:cSld>
  <p:clrMap bg1="lt1" tx1="dk1" bg2="lt2" tx2="dk2" accent1="accent1" accent2="accent2" accent3="accent3" accent4="accent4" accent5="accent5" accent6="accent6" hlink="hlink" folHlink="folHlink"/>
  <p:sldLayoutIdLst>
    <p:sldLayoutId id="2147483691" r:id="rId1"/>
    <p:sldLayoutId id="2147483783" r:id="rId2"/>
    <p:sldLayoutId id="2147483785" r:id="rId3"/>
    <p:sldLayoutId id="2147483786" r:id="rId4"/>
    <p:sldLayoutId id="2147483787" r:id="rId5"/>
    <p:sldLayoutId id="2147483788" r:id="rId6"/>
    <p:sldLayoutId id="2147483789" r:id="rId7"/>
    <p:sldLayoutId id="2147483699" r:id="rId8"/>
    <p:sldLayoutId id="2147483692" r:id="rId9"/>
    <p:sldLayoutId id="2147483693" r:id="rId10"/>
    <p:sldLayoutId id="2147483695" r:id="rId11"/>
    <p:sldLayoutId id="2147483696" r:id="rId12"/>
    <p:sldLayoutId id="2147483697" r:id="rId13"/>
  </p:sldLayoutIdLst>
  <p:hf hdr="0" ftr="0" dt="0"/>
  <p:txStyles>
    <p:titleStyle>
      <a:lvl1pPr algn="l" defTabSz="554492" rtl="0" eaLnBrk="1" latinLnBrk="0" hangingPunct="1">
        <a:lnSpc>
          <a:spcPct val="90000"/>
        </a:lnSpc>
        <a:spcBef>
          <a:spcPct val="0"/>
        </a:spcBef>
        <a:buNone/>
        <a:defRPr sz="2668" kern="1200">
          <a:solidFill>
            <a:schemeClr val="tx1"/>
          </a:solidFill>
          <a:latin typeface="+mj-lt"/>
          <a:ea typeface="+mj-ea"/>
          <a:cs typeface="+mj-cs"/>
        </a:defRPr>
      </a:lvl1pPr>
    </p:titleStyle>
    <p:bodyStyle>
      <a:lvl1pPr marL="138623" indent="-138623" algn="l" defTabSz="554492" rtl="0" eaLnBrk="1" latinLnBrk="0" hangingPunct="1">
        <a:lnSpc>
          <a:spcPct val="90000"/>
        </a:lnSpc>
        <a:spcBef>
          <a:spcPts val="606"/>
        </a:spcBef>
        <a:buFont typeface="Arial" panose="020B0604020202020204" pitchFamily="34" charset="0"/>
        <a:buChar char="•"/>
        <a:defRPr sz="1698" kern="1200">
          <a:solidFill>
            <a:schemeClr val="tx1"/>
          </a:solidFill>
          <a:latin typeface="+mn-lt"/>
          <a:ea typeface="+mn-ea"/>
          <a:cs typeface="+mn-cs"/>
        </a:defRPr>
      </a:lvl1pPr>
      <a:lvl2pPr marL="415869" indent="-138623" algn="l" defTabSz="554492" rtl="0" eaLnBrk="1" latinLnBrk="0" hangingPunct="1">
        <a:lnSpc>
          <a:spcPct val="90000"/>
        </a:lnSpc>
        <a:spcBef>
          <a:spcPts val="303"/>
        </a:spcBef>
        <a:buFont typeface="Arial" panose="020B0604020202020204" pitchFamily="34" charset="0"/>
        <a:buChar char="•"/>
        <a:defRPr sz="1455" kern="1200">
          <a:solidFill>
            <a:schemeClr val="tx1"/>
          </a:solidFill>
          <a:latin typeface="+mn-lt"/>
          <a:ea typeface="+mn-ea"/>
          <a:cs typeface="+mn-cs"/>
        </a:defRPr>
      </a:lvl2pPr>
      <a:lvl3pPr marL="693115" indent="-138623" algn="l" defTabSz="554492" rtl="0" eaLnBrk="1" latinLnBrk="0"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361"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607"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853"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2100"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346"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592" indent="-138623" algn="l" defTabSz="554492"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p:bodyStyle>
    <p:otherStyle>
      <a:defPPr>
        <a:defRPr lang="pt-BR"/>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chart" Target="../charts/chart7.xml"/><Relationship Id="rId11" Type="http://schemas.openxmlformats.org/officeDocument/2006/relationships/chart" Target="../charts/chart12.xml"/><Relationship Id="rId5" Type="http://schemas.openxmlformats.org/officeDocument/2006/relationships/chart" Target="../charts/chart6.xml"/><Relationship Id="rId10" Type="http://schemas.openxmlformats.org/officeDocument/2006/relationships/chart" Target="../charts/chart11.xml"/><Relationship Id="rId4" Type="http://schemas.openxmlformats.org/officeDocument/2006/relationships/chart" Target="../charts/chart5.xml"/><Relationship Id="rId9" Type="http://schemas.openxmlformats.org/officeDocument/2006/relationships/chart" Target="../charts/chart10.xml"/></Relationships>
</file>

<file path=ppt/slides/_rels/slide2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5.xml"/><Relationship Id="rId4" Type="http://schemas.openxmlformats.org/officeDocument/2006/relationships/chart" Target="../charts/chart17.xml"/></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chart" Target="../charts/chart19.xml"/></Relationships>
</file>

<file path=ppt/slides/_rels/slide2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chart" Target="../charts/chart21.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2871B8EF-2DB6-F02D-D500-11C79074C0A2}"/>
              </a:ext>
            </a:extLst>
          </p:cNvPr>
          <p:cNvSpPr>
            <a:spLocks noGrp="1"/>
          </p:cNvSpPr>
          <p:nvPr>
            <p:ph type="body" sz="quarter" idx="10"/>
          </p:nvPr>
        </p:nvSpPr>
        <p:spPr/>
        <p:txBody>
          <a:bodyPr lIns="91440" tIns="45720" rIns="91440" bIns="45720" anchor="t"/>
          <a:lstStyle/>
          <a:p>
            <a:r>
              <a:rPr lang="pt-BR" sz="4100" dirty="0">
                <a:latin typeface="Arial Black"/>
              </a:rPr>
              <a:t>Swansea Bay Perinatal Services</a:t>
            </a:r>
          </a:p>
          <a:p>
            <a:r>
              <a:rPr lang="en-GB" sz="4000" dirty="0"/>
              <a:t>Outcome data and key  critical safety metrics</a:t>
            </a:r>
            <a:endParaRPr lang="pt-BR" sz="4100" dirty="0">
              <a:latin typeface="Arial Black"/>
            </a:endParaRPr>
          </a:p>
          <a:p>
            <a:r>
              <a:rPr lang="pt-BR" sz="2900" dirty="0">
                <a:latin typeface="Arial Black"/>
              </a:rPr>
              <a:t>July 2025 – July 2026, 12 month rolling data</a:t>
            </a:r>
          </a:p>
        </p:txBody>
      </p:sp>
    </p:spTree>
    <p:extLst>
      <p:ext uri="{BB962C8B-B14F-4D97-AF65-F5344CB8AC3E}">
        <p14:creationId xmlns:p14="http://schemas.microsoft.com/office/powerpoint/2010/main" val="1297682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CBB69-40B8-0A76-E394-1A2D2A036A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D1C77EB-505B-F150-65A0-D32B3D395A15}"/>
              </a:ext>
            </a:extLst>
          </p:cNvPr>
          <p:cNvSpPr>
            <a:spLocks noGrp="1"/>
          </p:cNvSpPr>
          <p:nvPr>
            <p:ph type="body" sz="quarter" idx="10"/>
          </p:nvPr>
        </p:nvSpPr>
        <p:spPr>
          <a:xfrm>
            <a:off x="383797" y="1805346"/>
            <a:ext cx="10556853" cy="1704268"/>
          </a:xfrm>
        </p:spPr>
        <p:txBody>
          <a:bodyPr lIns="91440" tIns="45720" rIns="91440" bIns="45720" anchor="t"/>
          <a:lstStyle/>
          <a:p>
            <a:r>
              <a:rPr lang="en-GB" sz="4100" dirty="0">
                <a:latin typeface="Arial Black"/>
              </a:rPr>
              <a:t>Some data fields still require data validation </a:t>
            </a:r>
          </a:p>
          <a:p>
            <a:endParaRPr lang="en-GB" sz="2800" dirty="0">
              <a:latin typeface="Arial Black"/>
            </a:endParaRPr>
          </a:p>
          <a:p>
            <a:pPr marL="457200" indent="-457200">
              <a:buFont typeface="Arial" panose="020B0604020202020204" pitchFamily="34" charset="0"/>
              <a:buChar char="•"/>
            </a:pPr>
            <a:r>
              <a:rPr lang="en-GB" sz="2800" dirty="0">
                <a:latin typeface="Arial Black"/>
              </a:rPr>
              <a:t>Caesarean section rates</a:t>
            </a:r>
          </a:p>
          <a:p>
            <a:pPr marL="457200" indent="-457200">
              <a:buFont typeface="Arial" panose="020B0604020202020204" pitchFamily="34" charset="0"/>
              <a:buChar char="•"/>
            </a:pPr>
            <a:r>
              <a:rPr lang="en-GB" sz="2800" dirty="0">
                <a:latin typeface="Arial Black"/>
              </a:rPr>
              <a:t>Midwifery led births in the alongside unit</a:t>
            </a:r>
          </a:p>
          <a:p>
            <a:endParaRPr lang="en-GB" sz="2800" dirty="0">
              <a:latin typeface="Arial Black"/>
            </a:endParaRPr>
          </a:p>
        </p:txBody>
      </p:sp>
    </p:spTree>
    <p:extLst>
      <p:ext uri="{BB962C8B-B14F-4D97-AF65-F5344CB8AC3E}">
        <p14:creationId xmlns:p14="http://schemas.microsoft.com/office/powerpoint/2010/main" val="505915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87A3F2-647D-459E-9925-236E42E1DEA7}"/>
              </a:ext>
            </a:extLst>
          </p:cNvPr>
          <p:cNvSpPr>
            <a:spLocks noGrp="1"/>
          </p:cNvSpPr>
          <p:nvPr>
            <p:ph type="title"/>
          </p:nvPr>
        </p:nvSpPr>
        <p:spPr>
          <a:xfrm>
            <a:off x="397933" y="2969856"/>
            <a:ext cx="10515600" cy="1325563"/>
          </a:xfrm>
        </p:spPr>
        <p:txBody>
          <a:bodyPr>
            <a:normAutofit/>
          </a:bodyPr>
          <a:lstStyle/>
          <a:p>
            <a:r>
              <a:rPr lang="en-GB" sz="2800" dirty="0">
                <a:solidFill>
                  <a:srgbClr val="002060"/>
                </a:solidFill>
                <a:latin typeface="Arial Black"/>
              </a:rPr>
              <a:t>Total Number of Women whose labour commenced and completed on the Normal Labour Care Pathway.</a:t>
            </a:r>
          </a:p>
        </p:txBody>
      </p:sp>
      <p:pic>
        <p:nvPicPr>
          <p:cNvPr id="5" name="Picture 4">
            <a:extLst>
              <a:ext uri="{FF2B5EF4-FFF2-40B4-BE49-F238E27FC236}">
                <a16:creationId xmlns:a16="http://schemas.microsoft.com/office/drawing/2014/main" id="{BC70FAF0-4EDB-5732-94AF-55089447E33D}"/>
              </a:ext>
            </a:extLst>
          </p:cNvPr>
          <p:cNvPicPr>
            <a:picLocks noChangeAspect="1"/>
          </p:cNvPicPr>
          <p:nvPr/>
        </p:nvPicPr>
        <p:blipFill>
          <a:blip r:embed="rId2"/>
          <a:stretch>
            <a:fillRect/>
          </a:stretch>
        </p:blipFill>
        <p:spPr>
          <a:xfrm>
            <a:off x="397933" y="580257"/>
            <a:ext cx="5799668" cy="2554196"/>
          </a:xfrm>
          <a:prstGeom prst="rect">
            <a:avLst/>
          </a:prstGeom>
        </p:spPr>
      </p:pic>
      <p:pic>
        <p:nvPicPr>
          <p:cNvPr id="6" name="drawing">
            <a:extLst>
              <a:ext uri="{FF2B5EF4-FFF2-40B4-BE49-F238E27FC236}">
                <a16:creationId xmlns:a16="http://schemas.microsoft.com/office/drawing/2014/main" id="{26932644-E647-6B6E-5A65-58F64794543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4978" y="580257"/>
            <a:ext cx="5799667" cy="2541126"/>
          </a:xfrm>
          <a:prstGeom prst="rect">
            <a:avLst/>
          </a:prstGeom>
        </p:spPr>
      </p:pic>
      <p:pic>
        <p:nvPicPr>
          <p:cNvPr id="7" name="drawing">
            <a:extLst>
              <a:ext uri="{FF2B5EF4-FFF2-40B4-BE49-F238E27FC236}">
                <a16:creationId xmlns:a16="http://schemas.microsoft.com/office/drawing/2014/main" id="{F9BF020A-DB72-1846-742F-1E1F22DEA51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97933" y="4141809"/>
            <a:ext cx="8370682" cy="2594375"/>
          </a:xfrm>
          <a:prstGeom prst="rect">
            <a:avLst/>
          </a:prstGeom>
        </p:spPr>
      </p:pic>
      <p:sp>
        <p:nvSpPr>
          <p:cNvPr id="12" name="Title 2">
            <a:extLst>
              <a:ext uri="{FF2B5EF4-FFF2-40B4-BE49-F238E27FC236}">
                <a16:creationId xmlns:a16="http://schemas.microsoft.com/office/drawing/2014/main" id="{384CD771-730B-98EA-B81C-6FE90D430282}"/>
              </a:ext>
            </a:extLst>
          </p:cNvPr>
          <p:cNvSpPr txBox="1">
            <a:spLocks/>
          </p:cNvSpPr>
          <p:nvPr/>
        </p:nvSpPr>
        <p:spPr>
          <a:xfrm>
            <a:off x="550333" y="-82524"/>
            <a:ext cx="10515600" cy="8814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rgbClr val="002060"/>
                </a:solidFill>
                <a:latin typeface="Arial Black"/>
              </a:rPr>
              <a:t>Births</a:t>
            </a:r>
          </a:p>
        </p:txBody>
      </p:sp>
    </p:spTree>
    <p:extLst>
      <p:ext uri="{BB962C8B-B14F-4D97-AF65-F5344CB8AC3E}">
        <p14:creationId xmlns:p14="http://schemas.microsoft.com/office/powerpoint/2010/main" val="1856883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B31C2-5203-F5C8-F8EA-23B5AA4391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CC4802-C071-2B3F-B506-6518AA74F59C}"/>
              </a:ext>
            </a:extLst>
          </p:cNvPr>
          <p:cNvSpPr>
            <a:spLocks noGrp="1"/>
          </p:cNvSpPr>
          <p:nvPr>
            <p:ph type="title"/>
          </p:nvPr>
        </p:nvSpPr>
        <p:spPr>
          <a:xfrm>
            <a:off x="397933" y="2969856"/>
            <a:ext cx="10515600" cy="1325563"/>
          </a:xfrm>
        </p:spPr>
        <p:txBody>
          <a:bodyPr>
            <a:normAutofit/>
          </a:bodyPr>
          <a:lstStyle/>
          <a:p>
            <a:r>
              <a:rPr lang="en-GB" sz="2800" dirty="0">
                <a:solidFill>
                  <a:srgbClr val="002060"/>
                </a:solidFill>
                <a:latin typeface="Arial Black"/>
              </a:rPr>
              <a:t>Total Number of Women who birthed by Caesarean Section</a:t>
            </a:r>
          </a:p>
        </p:txBody>
      </p:sp>
      <p:sp>
        <p:nvSpPr>
          <p:cNvPr id="12" name="Title 2">
            <a:extLst>
              <a:ext uri="{FF2B5EF4-FFF2-40B4-BE49-F238E27FC236}">
                <a16:creationId xmlns:a16="http://schemas.microsoft.com/office/drawing/2014/main" id="{68F6A389-1960-5D4B-5D78-AA2212D90AAC}"/>
              </a:ext>
            </a:extLst>
          </p:cNvPr>
          <p:cNvSpPr txBox="1">
            <a:spLocks/>
          </p:cNvSpPr>
          <p:nvPr/>
        </p:nvSpPr>
        <p:spPr>
          <a:xfrm>
            <a:off x="550333" y="-82524"/>
            <a:ext cx="10515600" cy="8814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800" dirty="0">
                <a:solidFill>
                  <a:srgbClr val="002060"/>
                </a:solidFill>
                <a:latin typeface="Arial Black"/>
              </a:rPr>
              <a:t>Total Number of Births in Midwife led Areas</a:t>
            </a:r>
          </a:p>
        </p:txBody>
      </p:sp>
      <p:pic>
        <p:nvPicPr>
          <p:cNvPr id="2" name="drawing">
            <a:extLst>
              <a:ext uri="{FF2B5EF4-FFF2-40B4-BE49-F238E27FC236}">
                <a16:creationId xmlns:a16="http://schemas.microsoft.com/office/drawing/2014/main" id="{3F80600E-C6AF-BCEA-859D-48C3A58A0B1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0333" y="623887"/>
            <a:ext cx="11091334" cy="2634568"/>
          </a:xfrm>
          <a:prstGeom prst="rect">
            <a:avLst/>
          </a:prstGeom>
        </p:spPr>
      </p:pic>
      <p:pic>
        <p:nvPicPr>
          <p:cNvPr id="4" name="drawing">
            <a:extLst>
              <a:ext uri="{FF2B5EF4-FFF2-40B4-BE49-F238E27FC236}">
                <a16:creationId xmlns:a16="http://schemas.microsoft.com/office/drawing/2014/main" id="{CDA4577A-E0AF-5263-92D0-1C6B60DA751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39035" y="3708572"/>
            <a:ext cx="7743825" cy="2828925"/>
          </a:xfrm>
          <a:prstGeom prst="rect">
            <a:avLst/>
          </a:prstGeom>
        </p:spPr>
      </p:pic>
    </p:spTree>
    <p:extLst>
      <p:ext uri="{BB962C8B-B14F-4D97-AF65-F5344CB8AC3E}">
        <p14:creationId xmlns:p14="http://schemas.microsoft.com/office/powerpoint/2010/main" val="1763943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475E6-8FAC-4068-B8C7-BA38F04F4E13}"/>
              </a:ext>
            </a:extLst>
          </p:cNvPr>
          <p:cNvSpPr>
            <a:spLocks noGrp="1"/>
          </p:cNvSpPr>
          <p:nvPr>
            <p:ph type="title"/>
          </p:nvPr>
        </p:nvSpPr>
        <p:spPr>
          <a:xfrm>
            <a:off x="126999" y="-15876"/>
            <a:ext cx="10515600" cy="1325563"/>
          </a:xfrm>
        </p:spPr>
        <p:txBody>
          <a:bodyPr/>
          <a:lstStyle/>
          <a:p>
            <a:r>
              <a:rPr lang="en-GB" sz="2000" dirty="0">
                <a:solidFill>
                  <a:srgbClr val="002060"/>
                </a:solidFill>
                <a:latin typeface="Arial Black"/>
              </a:rPr>
              <a:t>Births by Caesarean Section</a:t>
            </a:r>
            <a:br>
              <a:rPr lang="en-GB" dirty="0"/>
            </a:br>
            <a:endParaRPr lang="en-GB" dirty="0"/>
          </a:p>
        </p:txBody>
      </p:sp>
      <p:sp>
        <p:nvSpPr>
          <p:cNvPr id="11" name="Rectangle: Diagonal Corners Rounded 10">
            <a:extLst>
              <a:ext uri="{FF2B5EF4-FFF2-40B4-BE49-F238E27FC236}">
                <a16:creationId xmlns:a16="http://schemas.microsoft.com/office/drawing/2014/main" id="{A1B84A78-C15C-4D74-97E9-6BE15FF6BA11}"/>
              </a:ext>
            </a:extLst>
          </p:cNvPr>
          <p:cNvSpPr/>
          <p:nvPr/>
        </p:nvSpPr>
        <p:spPr>
          <a:xfrm>
            <a:off x="129419" y="851505"/>
            <a:ext cx="6282267" cy="1681237"/>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Unable to provide accurate data due to Badgernet transition.</a:t>
            </a:r>
          </a:p>
          <a:p>
            <a:pPr algn="ctr"/>
            <a:r>
              <a:rPr lang="en-GB">
                <a:ea typeface="Calibri"/>
                <a:cs typeface="Calibri"/>
              </a:rPr>
              <a:t>Meeting arranged with digital to implement mandatory field due </a:t>
            </a:r>
            <a:r>
              <a:rPr lang="en-GB" err="1">
                <a:ea typeface="Calibri"/>
                <a:cs typeface="Calibri"/>
              </a:rPr>
              <a:t>Badgernet</a:t>
            </a:r>
            <a:r>
              <a:rPr lang="en-GB">
                <a:ea typeface="Calibri"/>
                <a:cs typeface="Calibri"/>
              </a:rPr>
              <a:t> digital system to ensure accurate data capture for Dashboard.</a:t>
            </a:r>
          </a:p>
        </p:txBody>
      </p:sp>
      <p:pic>
        <p:nvPicPr>
          <p:cNvPr id="5" name="Picture 4">
            <a:extLst>
              <a:ext uri="{FF2B5EF4-FFF2-40B4-BE49-F238E27FC236}">
                <a16:creationId xmlns:a16="http://schemas.microsoft.com/office/drawing/2014/main" id="{2FE25FCE-EE0F-2EE2-78C7-48E3BE7979C9}"/>
              </a:ext>
            </a:extLst>
          </p:cNvPr>
          <p:cNvPicPr>
            <a:picLocks noChangeAspect="1"/>
          </p:cNvPicPr>
          <p:nvPr/>
        </p:nvPicPr>
        <p:blipFill>
          <a:blip r:embed="rId2"/>
          <a:stretch>
            <a:fillRect/>
          </a:stretch>
        </p:blipFill>
        <p:spPr>
          <a:xfrm>
            <a:off x="195100" y="2777620"/>
            <a:ext cx="9644226" cy="3378374"/>
          </a:xfrm>
          <a:prstGeom prst="rect">
            <a:avLst/>
          </a:prstGeom>
        </p:spPr>
      </p:pic>
      <p:pic>
        <p:nvPicPr>
          <p:cNvPr id="6" name="drawing">
            <a:extLst>
              <a:ext uri="{FF2B5EF4-FFF2-40B4-BE49-F238E27FC236}">
                <a16:creationId xmlns:a16="http://schemas.microsoft.com/office/drawing/2014/main" id="{47F68F37-EAA7-34DD-3F72-BBC981038EE5}"/>
              </a:ext>
            </a:extLst>
          </p:cNvPr>
          <p:cNvPicPr>
            <a:picLocks noChangeAspect="1"/>
          </p:cNvPicPr>
          <p:nvPr/>
        </p:nvPicPr>
        <p:blipFill>
          <a:blip r:embed="rId3">
            <a:extLst>
              <a:ext uri="{28A0092B-C50C-407E-A947-70E740481C1C}">
                <a14:useLocalDpi xmlns:a14="http://schemas.microsoft.com/office/drawing/2010/main"/>
              </a:ext>
            </a:extLst>
          </a:blip>
          <a:srcRect t="4044"/>
          <a:stretch>
            <a:fillRect/>
          </a:stretch>
        </p:blipFill>
        <p:spPr>
          <a:xfrm>
            <a:off x="6950392" y="291595"/>
            <a:ext cx="4143375" cy="2486025"/>
          </a:xfrm>
          <a:prstGeom prst="rect">
            <a:avLst/>
          </a:prstGeom>
        </p:spPr>
      </p:pic>
    </p:spTree>
    <p:extLst>
      <p:ext uri="{BB962C8B-B14F-4D97-AF65-F5344CB8AC3E}">
        <p14:creationId xmlns:p14="http://schemas.microsoft.com/office/powerpoint/2010/main" val="800453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3828B1-26E6-97EE-2F6E-9179765D2EE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8BE018-1658-EF38-F46E-72BFCBCFBDEE}"/>
              </a:ext>
            </a:extLst>
          </p:cNvPr>
          <p:cNvSpPr>
            <a:spLocks noGrp="1"/>
          </p:cNvSpPr>
          <p:nvPr>
            <p:ph type="title"/>
          </p:nvPr>
        </p:nvSpPr>
        <p:spPr>
          <a:xfrm>
            <a:off x="838200" y="365125"/>
            <a:ext cx="10515600" cy="1205807"/>
          </a:xfrm>
        </p:spPr>
        <p:txBody>
          <a:bodyPr vert="horz" lIns="91440" tIns="45720" rIns="91440" bIns="45720" rtlCol="0" anchor="ctr">
            <a:normAutofit/>
          </a:bodyPr>
          <a:lstStyle/>
          <a:p>
            <a:r>
              <a:rPr lang="en-US" sz="2000" b="1" kern="1200" dirty="0">
                <a:solidFill>
                  <a:schemeClr val="accent5">
                    <a:lumMod val="50000"/>
                  </a:schemeClr>
                </a:solidFill>
                <a:latin typeface="Arial Black" panose="020B0A04020102020204" pitchFamily="34" charset="0"/>
                <a:cs typeface="Arial" panose="020B0604020202020204" pitchFamily="34" charset="0"/>
              </a:rPr>
              <a:t>Induction of Labour</a:t>
            </a:r>
            <a:br>
              <a:rPr lang="en-US" sz="5200" kern="1200" dirty="0">
                <a:solidFill>
                  <a:schemeClr val="tx1"/>
                </a:solidFill>
                <a:latin typeface="+mj-lt"/>
                <a:ea typeface="+mj-ea"/>
                <a:cs typeface="+mj-cs"/>
              </a:rPr>
            </a:br>
            <a:endParaRPr lang="en-US" sz="5200" kern="1200" dirty="0">
              <a:solidFill>
                <a:schemeClr val="tx1"/>
              </a:solidFill>
              <a:latin typeface="+mj-lt"/>
              <a:ea typeface="+mj-ea"/>
              <a:cs typeface="+mj-cs"/>
            </a:endParaRPr>
          </a:p>
        </p:txBody>
      </p:sp>
      <p:pic>
        <p:nvPicPr>
          <p:cNvPr id="4" name="Picture 3">
            <a:extLst>
              <a:ext uri="{FF2B5EF4-FFF2-40B4-BE49-F238E27FC236}">
                <a16:creationId xmlns:a16="http://schemas.microsoft.com/office/drawing/2014/main" id="{2E5883CA-D324-9712-9645-D4C14EA859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265799" y="2365285"/>
            <a:ext cx="5659131" cy="3938756"/>
          </a:xfrm>
          <a:prstGeom prst="rect">
            <a:avLst/>
          </a:prstGeom>
          <a:noFill/>
        </p:spPr>
      </p:pic>
      <p:pic>
        <p:nvPicPr>
          <p:cNvPr id="3" name="drawing">
            <a:extLst>
              <a:ext uri="{FF2B5EF4-FFF2-40B4-BE49-F238E27FC236}">
                <a16:creationId xmlns:a16="http://schemas.microsoft.com/office/drawing/2014/main" id="{AEEB7C78-FC23-7E7F-F8EE-871DB0E73ACC}"/>
              </a:ext>
            </a:extLst>
          </p:cNvPr>
          <p:cNvPicPr>
            <a:picLocks noChangeAspect="1"/>
          </p:cNvPicPr>
          <p:nvPr/>
        </p:nvPicPr>
        <p:blipFill>
          <a:blip r:embed="rId3">
            <a:extLst>
              <a:ext uri="{28A0092B-C50C-407E-A947-70E740481C1C}">
                <a14:useLocalDpi xmlns:a14="http://schemas.microsoft.com/office/drawing/2010/main"/>
              </a:ext>
            </a:extLst>
          </a:blip>
          <a:srcRect t="3255"/>
          <a:stretch>
            <a:fillRect/>
          </a:stretch>
        </p:blipFill>
        <p:spPr>
          <a:xfrm>
            <a:off x="6182505" y="2605679"/>
            <a:ext cx="5828261" cy="3457968"/>
          </a:xfrm>
          <a:prstGeom prst="rect">
            <a:avLst/>
          </a:prstGeom>
        </p:spPr>
      </p:pic>
      <p:sp>
        <p:nvSpPr>
          <p:cNvPr id="8" name="Rectangle: Rounded Corners 7">
            <a:extLst>
              <a:ext uri="{FF2B5EF4-FFF2-40B4-BE49-F238E27FC236}">
                <a16:creationId xmlns:a16="http://schemas.microsoft.com/office/drawing/2014/main" id="{D827DA86-28D5-FD36-9E00-64F4D50250A6}"/>
              </a:ext>
            </a:extLst>
          </p:cNvPr>
          <p:cNvSpPr/>
          <p:nvPr/>
        </p:nvSpPr>
        <p:spPr>
          <a:xfrm>
            <a:off x="6410325" y="415180"/>
            <a:ext cx="4083182" cy="1857156"/>
          </a:xfrm>
          <a:prstGeom prst="round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a:solidFill>
                <a:prstClr val="white"/>
              </a:solidFill>
              <a:latin typeface="Calibri"/>
            </a:endParaRPr>
          </a:p>
        </p:txBody>
      </p:sp>
      <p:sp>
        <p:nvSpPr>
          <p:cNvPr id="12" name="TextBox 11">
            <a:extLst>
              <a:ext uri="{FF2B5EF4-FFF2-40B4-BE49-F238E27FC236}">
                <a16:creationId xmlns:a16="http://schemas.microsoft.com/office/drawing/2014/main" id="{8D34F549-5D19-A233-1D74-8D00B12A9D89}"/>
              </a:ext>
            </a:extLst>
          </p:cNvPr>
          <p:cNvSpPr txBox="1"/>
          <p:nvPr/>
        </p:nvSpPr>
        <p:spPr>
          <a:xfrm>
            <a:off x="6513578" y="518010"/>
            <a:ext cx="3876675" cy="1754326"/>
          </a:xfrm>
          <a:prstGeom prst="rect">
            <a:avLst/>
          </a:prstGeom>
          <a:noFill/>
        </p:spPr>
        <p:txBody>
          <a:bodyPr wrap="square" rtlCol="0">
            <a:spAutoFit/>
          </a:bodyPr>
          <a:lstStyle/>
          <a:p>
            <a:pPr algn="just" defTabSz="457200" fontAlgn="t"/>
            <a:r>
              <a:rPr lang="en-GB" sz="1200" dirty="0">
                <a:solidFill>
                  <a:prstClr val="black"/>
                </a:solidFill>
                <a:latin typeface="Arial" panose="020B0604020202020204" pitchFamily="34" charset="0"/>
                <a:cs typeface="Arial" panose="020B0604020202020204" pitchFamily="34" charset="0"/>
              </a:rPr>
              <a:t>The ongoing dataset reflects periods of increased clinical acuity, which have contributed to the delays. During these periods, multidisciplinary safety huddles are convened to assess risk, support dynamic prioritisation of women requiring care, and ensure appropriate escalation where required. To date, there has been no increase in DATIX reporting associated with these delays, and no adverse maternal or neonatal outcomes have been identified.</a:t>
            </a:r>
          </a:p>
        </p:txBody>
      </p:sp>
    </p:spTree>
    <p:extLst>
      <p:ext uri="{BB962C8B-B14F-4D97-AF65-F5344CB8AC3E}">
        <p14:creationId xmlns:p14="http://schemas.microsoft.com/office/powerpoint/2010/main" val="3469306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24232A-96F6-BEC6-C852-ABEE521A0192}"/>
              </a:ext>
            </a:extLst>
          </p:cNvPr>
          <p:cNvSpPr>
            <a:spLocks noGrp="1"/>
          </p:cNvSpPr>
          <p:nvPr>
            <p:ph type="title"/>
          </p:nvPr>
        </p:nvSpPr>
        <p:spPr>
          <a:xfrm>
            <a:off x="87557" y="-803031"/>
            <a:ext cx="10008697" cy="1600200"/>
          </a:xfrm>
        </p:spPr>
        <p:txBody>
          <a:bodyPr vert="horz" lIns="91440" tIns="45720" rIns="91440" bIns="45720" rtlCol="0" anchor="b">
            <a:normAutofit/>
          </a:bodyPr>
          <a:lstStyle/>
          <a:p>
            <a:r>
              <a:rPr lang="en-GB" b="1" dirty="0">
                <a:solidFill>
                  <a:srgbClr val="002060"/>
                </a:solidFill>
                <a:latin typeface="Calibri"/>
                <a:ea typeface="Calibri"/>
                <a:cs typeface="Calibri"/>
              </a:rPr>
              <a:t>ITU Admissions and Split Site Working</a:t>
            </a:r>
            <a:r>
              <a:rPr lang="en-GB" b="1" dirty="0">
                <a:latin typeface="Calibri"/>
                <a:ea typeface="Calibri"/>
                <a:cs typeface="Calibri"/>
              </a:rPr>
              <a:t> </a:t>
            </a:r>
          </a:p>
        </p:txBody>
      </p:sp>
      <p:sp>
        <p:nvSpPr>
          <p:cNvPr id="7" name="TextBox 6">
            <a:extLst>
              <a:ext uri="{FF2B5EF4-FFF2-40B4-BE49-F238E27FC236}">
                <a16:creationId xmlns:a16="http://schemas.microsoft.com/office/drawing/2014/main" id="{973F8D6C-92D8-D2F2-45B9-37BA3820FCA2}"/>
              </a:ext>
            </a:extLst>
          </p:cNvPr>
          <p:cNvSpPr txBox="1"/>
          <p:nvPr/>
        </p:nvSpPr>
        <p:spPr>
          <a:xfrm>
            <a:off x="566250" y="1129323"/>
            <a:ext cx="3932237" cy="3811588"/>
          </a:xfrm>
          <a:prstGeom prst="rect">
            <a:avLst/>
          </a:prstGeom>
        </p:spPr>
        <p:txBody>
          <a:bodyPr vert="horz" lIns="91440" tIns="45720" rIns="91440" bIns="45720" rtlCol="0" anchor="t">
            <a:noAutofit/>
          </a:bodyPr>
          <a:lstStyle/>
          <a:p>
            <a:pPr algn="ctr">
              <a:lnSpc>
                <a:spcPct val="90000"/>
              </a:lnSpc>
              <a:spcBef>
                <a:spcPts val="1000"/>
              </a:spcBef>
            </a:pPr>
            <a:endParaRPr lang="en-US" sz="1400" kern="1200" dirty="0">
              <a:latin typeface="Calibri Light"/>
              <a:ea typeface="Calibri Light"/>
              <a:cs typeface="Calibri Light"/>
            </a:endParaRPr>
          </a:p>
          <a:p>
            <a:pPr algn="ctr">
              <a:lnSpc>
                <a:spcPct val="90000"/>
              </a:lnSpc>
              <a:spcBef>
                <a:spcPts val="1000"/>
              </a:spcBef>
            </a:pPr>
            <a:endParaRPr lang="en-US" sz="1400" kern="1200" dirty="0">
              <a:solidFill>
                <a:srgbClr val="002060"/>
              </a:solidFill>
              <a:latin typeface="Calibri"/>
              <a:ea typeface="Calibri"/>
              <a:cs typeface="Calibri"/>
            </a:endParaRPr>
          </a:p>
          <a:p>
            <a:pPr>
              <a:lnSpc>
                <a:spcPct val="90000"/>
              </a:lnSpc>
              <a:spcBef>
                <a:spcPts val="1000"/>
              </a:spcBef>
            </a:pPr>
            <a:endParaRPr lang="en-US" sz="1100" dirty="0">
              <a:ea typeface="Calibri" panose="020F0502020204030204"/>
              <a:cs typeface="Calibri" panose="020F0502020204030204"/>
            </a:endParaRPr>
          </a:p>
        </p:txBody>
      </p:sp>
      <p:pic>
        <p:nvPicPr>
          <p:cNvPr id="4" name="Picture 3">
            <a:extLst>
              <a:ext uri="{FF2B5EF4-FFF2-40B4-BE49-F238E27FC236}">
                <a16:creationId xmlns:a16="http://schemas.microsoft.com/office/drawing/2014/main" id="{CA9D113D-BFCA-6EEB-6B90-9A822D5B5223}"/>
              </a:ext>
            </a:extLst>
          </p:cNvPr>
          <p:cNvPicPr>
            <a:picLocks noChangeAspect="1"/>
          </p:cNvPicPr>
          <p:nvPr/>
        </p:nvPicPr>
        <p:blipFill>
          <a:blip r:embed="rId2"/>
          <a:stretch>
            <a:fillRect/>
          </a:stretch>
        </p:blipFill>
        <p:spPr>
          <a:xfrm>
            <a:off x="412664" y="1129323"/>
            <a:ext cx="7768780" cy="4599354"/>
          </a:xfrm>
          <a:prstGeom prst="rect">
            <a:avLst/>
          </a:prstGeom>
        </p:spPr>
      </p:pic>
      <p:sp>
        <p:nvSpPr>
          <p:cNvPr id="10" name="TextBox 9">
            <a:extLst>
              <a:ext uri="{FF2B5EF4-FFF2-40B4-BE49-F238E27FC236}">
                <a16:creationId xmlns:a16="http://schemas.microsoft.com/office/drawing/2014/main" id="{D65DB368-CE8E-638F-2842-E4981C621D3B}"/>
              </a:ext>
            </a:extLst>
          </p:cNvPr>
          <p:cNvSpPr txBox="1"/>
          <p:nvPr/>
        </p:nvSpPr>
        <p:spPr>
          <a:xfrm>
            <a:off x="8056804" y="1319823"/>
            <a:ext cx="3932237" cy="3811588"/>
          </a:xfrm>
          <a:prstGeom prst="rect">
            <a:avLst/>
          </a:prstGeom>
        </p:spPr>
        <p:txBody>
          <a:bodyPr vert="horz" lIns="91440" tIns="45720" rIns="91440" bIns="45720" rtlCol="0" anchor="t">
            <a:noAutofit/>
          </a:bodyPr>
          <a:lstStyle/>
          <a:p>
            <a:pPr algn="ctr">
              <a:lnSpc>
                <a:spcPct val="90000"/>
              </a:lnSpc>
              <a:spcBef>
                <a:spcPts val="1000"/>
              </a:spcBef>
            </a:pPr>
            <a:endParaRPr lang="en-US" sz="1400" kern="1200" dirty="0">
              <a:latin typeface="Calibri Light"/>
              <a:ea typeface="Calibri Light"/>
              <a:cs typeface="Calibri Light"/>
            </a:endParaRPr>
          </a:p>
          <a:p>
            <a:pPr algn="ctr">
              <a:lnSpc>
                <a:spcPct val="90000"/>
              </a:lnSpc>
              <a:spcBef>
                <a:spcPts val="1000"/>
              </a:spcBef>
            </a:pPr>
            <a:endParaRPr lang="en-US" sz="1400" kern="1200" dirty="0">
              <a:solidFill>
                <a:srgbClr val="002060"/>
              </a:solidFill>
              <a:latin typeface="Calibri"/>
              <a:ea typeface="Calibri"/>
              <a:cs typeface="Calibri"/>
            </a:endParaRPr>
          </a:p>
          <a:p>
            <a:pPr algn="ctr">
              <a:lnSpc>
                <a:spcPct val="90000"/>
              </a:lnSpc>
              <a:spcBef>
                <a:spcPts val="1000"/>
              </a:spcBef>
            </a:pPr>
            <a:r>
              <a:rPr lang="en-US" sz="1400" kern="1200" dirty="0">
                <a:solidFill>
                  <a:srgbClr val="002060"/>
                </a:solidFill>
                <a:latin typeface="Calibri"/>
                <a:ea typeface="Calibri"/>
                <a:cs typeface="Calibri"/>
              </a:rPr>
              <a:t>One admission to ITU in April 2026 following postpartum Haemorrhage of 9636mls with hysterectomy. Recovered and transferred back to Maternity services for continued care within 48 hours.</a:t>
            </a:r>
          </a:p>
          <a:p>
            <a:pPr algn="ctr">
              <a:lnSpc>
                <a:spcPct val="90000"/>
              </a:lnSpc>
              <a:spcBef>
                <a:spcPts val="1000"/>
              </a:spcBef>
            </a:pPr>
            <a:r>
              <a:rPr lang="en-US" sz="1400" b="1" dirty="0">
                <a:solidFill>
                  <a:srgbClr val="002060"/>
                </a:solidFill>
                <a:latin typeface="Calibri"/>
                <a:ea typeface="Calibri"/>
                <a:cs typeface="Calibri"/>
              </a:rPr>
              <a:t>Escalation to digital services has information not on Dashboard</a:t>
            </a:r>
            <a:endParaRPr lang="en-US" sz="1400" b="1" kern="1200" dirty="0">
              <a:solidFill>
                <a:srgbClr val="002060"/>
              </a:solidFill>
              <a:latin typeface="Calibri"/>
              <a:ea typeface="Calibri"/>
              <a:cs typeface="Calibri"/>
            </a:endParaRPr>
          </a:p>
          <a:p>
            <a:pPr algn="ctr">
              <a:lnSpc>
                <a:spcPct val="90000"/>
              </a:lnSpc>
              <a:spcBef>
                <a:spcPts val="1000"/>
              </a:spcBef>
            </a:pPr>
            <a:endParaRPr lang="en-US" sz="1400" b="1" kern="1200" dirty="0">
              <a:solidFill>
                <a:srgbClr val="002060"/>
              </a:solidFill>
              <a:latin typeface="+mn-lt"/>
              <a:ea typeface="Calibri"/>
              <a:cs typeface="Calibri"/>
            </a:endParaRPr>
          </a:p>
          <a:p>
            <a:pPr algn="ctr">
              <a:lnSpc>
                <a:spcPct val="90000"/>
              </a:lnSpc>
              <a:spcBef>
                <a:spcPts val="1000"/>
              </a:spcBef>
            </a:pPr>
            <a:r>
              <a:rPr lang="en-US" sz="1400" b="1" dirty="0">
                <a:solidFill>
                  <a:srgbClr val="002060"/>
                </a:solidFill>
                <a:ea typeface="Calibri" panose="020F0502020204030204"/>
                <a:cs typeface="Calibri" panose="020F0502020204030204"/>
              </a:rPr>
              <a:t>Risk assessment for Split site working completed and added to HBRR</a:t>
            </a:r>
          </a:p>
          <a:p>
            <a:pPr>
              <a:lnSpc>
                <a:spcPct val="90000"/>
              </a:lnSpc>
              <a:spcBef>
                <a:spcPts val="1000"/>
              </a:spcBef>
            </a:pPr>
            <a:endParaRPr lang="en-US" sz="1100" dirty="0">
              <a:ea typeface="Calibri" panose="020F0502020204030204"/>
              <a:cs typeface="Calibri" panose="020F0502020204030204"/>
            </a:endParaRPr>
          </a:p>
        </p:txBody>
      </p:sp>
    </p:spTree>
    <p:extLst>
      <p:ext uri="{BB962C8B-B14F-4D97-AF65-F5344CB8AC3E}">
        <p14:creationId xmlns:p14="http://schemas.microsoft.com/office/powerpoint/2010/main" val="516762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8A181B3-3539-4818-A4EE-BF64BA2DDEB4}"/>
              </a:ext>
            </a:extLst>
          </p:cNvPr>
          <p:cNvSpPr/>
          <p:nvPr/>
        </p:nvSpPr>
        <p:spPr>
          <a:xfrm>
            <a:off x="6743700" y="4349264"/>
            <a:ext cx="4083182" cy="1673126"/>
          </a:xfrm>
          <a:prstGeom prst="round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GB">
              <a:solidFill>
                <a:prstClr val="white"/>
              </a:solidFill>
              <a:latin typeface="Calibri"/>
            </a:endParaRPr>
          </a:p>
        </p:txBody>
      </p:sp>
      <p:sp>
        <p:nvSpPr>
          <p:cNvPr id="4" name="TextBox 3">
            <a:extLst>
              <a:ext uri="{FF2B5EF4-FFF2-40B4-BE49-F238E27FC236}">
                <a16:creationId xmlns:a16="http://schemas.microsoft.com/office/drawing/2014/main" id="{A4710703-16D4-41EA-94D2-02E3E73FF214}"/>
              </a:ext>
            </a:extLst>
          </p:cNvPr>
          <p:cNvSpPr txBox="1"/>
          <p:nvPr/>
        </p:nvSpPr>
        <p:spPr>
          <a:xfrm>
            <a:off x="1704975" y="4349264"/>
            <a:ext cx="4391025" cy="2308324"/>
          </a:xfrm>
          <a:prstGeom prst="rect">
            <a:avLst/>
          </a:prstGeom>
          <a:noFill/>
        </p:spPr>
        <p:txBody>
          <a:bodyPr wrap="square" rtlCol="0">
            <a:spAutoFit/>
          </a:bodyPr>
          <a:lstStyle/>
          <a:p>
            <a:pPr marL="285750" indent="-285750" defTabSz="457200">
              <a:buFont typeface="Arial" panose="020B0604020202020204" pitchFamily="34" charset="0"/>
              <a:buChar char="•"/>
            </a:pPr>
            <a:r>
              <a:rPr lang="en-GB" dirty="0">
                <a:solidFill>
                  <a:prstClr val="black"/>
                </a:solidFill>
                <a:latin typeface="Calibri"/>
              </a:rPr>
              <a:t>Full BadgerNet Go Live 19</a:t>
            </a:r>
            <a:r>
              <a:rPr lang="en-GB" baseline="30000" dirty="0">
                <a:solidFill>
                  <a:prstClr val="black"/>
                </a:solidFill>
                <a:latin typeface="Calibri"/>
              </a:rPr>
              <a:t>th</a:t>
            </a:r>
            <a:r>
              <a:rPr lang="en-GB" dirty="0">
                <a:solidFill>
                  <a:prstClr val="black"/>
                </a:solidFill>
                <a:latin typeface="Calibri"/>
              </a:rPr>
              <a:t> May </a:t>
            </a:r>
          </a:p>
          <a:p>
            <a:pPr marL="285750" indent="-285750" defTabSz="457200">
              <a:buFont typeface="Arial" panose="020B0604020202020204" pitchFamily="34" charset="0"/>
              <a:buChar char="•"/>
            </a:pPr>
            <a:r>
              <a:rPr lang="en-GB" dirty="0">
                <a:solidFill>
                  <a:prstClr val="black"/>
                </a:solidFill>
                <a:latin typeface="Calibri"/>
              </a:rPr>
              <a:t>BSOTS BadgerNet Data Reports from May 20</a:t>
            </a:r>
            <a:r>
              <a:rPr lang="en-GB" baseline="30000" dirty="0">
                <a:solidFill>
                  <a:prstClr val="black"/>
                </a:solidFill>
                <a:latin typeface="Calibri"/>
              </a:rPr>
              <a:t>th</a:t>
            </a:r>
            <a:r>
              <a:rPr lang="en-GB" dirty="0">
                <a:solidFill>
                  <a:prstClr val="black"/>
                </a:solidFill>
                <a:latin typeface="Calibri"/>
              </a:rPr>
              <a:t> onwards</a:t>
            </a:r>
          </a:p>
          <a:p>
            <a:pPr marL="285750" indent="-285750" defTabSz="457200">
              <a:buFont typeface="Arial" panose="020B0604020202020204" pitchFamily="34" charset="0"/>
              <a:buChar char="•"/>
            </a:pPr>
            <a:r>
              <a:rPr lang="en-GB" dirty="0">
                <a:solidFill>
                  <a:prstClr val="black"/>
                </a:solidFill>
                <a:latin typeface="Calibri"/>
              </a:rPr>
              <a:t>May 2026 was 2 systems merge  </a:t>
            </a:r>
          </a:p>
          <a:p>
            <a:pPr marL="285750" indent="-285750" defTabSz="457200">
              <a:buFont typeface="Arial" panose="020B0604020202020204" pitchFamily="34" charset="0"/>
              <a:buChar char="•"/>
            </a:pPr>
            <a:r>
              <a:rPr lang="en-GB" dirty="0">
                <a:solidFill>
                  <a:prstClr val="black"/>
                </a:solidFill>
                <a:latin typeface="Calibri"/>
              </a:rPr>
              <a:t>June first full month reported on BadgerNet</a:t>
            </a:r>
          </a:p>
          <a:p>
            <a:pPr marL="285750" indent="-285750" defTabSz="457200">
              <a:buFont typeface="Arial" panose="020B0604020202020204" pitchFamily="34" charset="0"/>
              <a:buChar char="•"/>
            </a:pPr>
            <a:r>
              <a:rPr lang="en-GB" dirty="0">
                <a:solidFill>
                  <a:prstClr val="black"/>
                </a:solidFill>
                <a:latin typeface="Calibri"/>
              </a:rPr>
              <a:t>Bespoke Data reporting request in process </a:t>
            </a:r>
          </a:p>
        </p:txBody>
      </p:sp>
      <p:sp>
        <p:nvSpPr>
          <p:cNvPr id="5" name="TextBox 4">
            <a:extLst>
              <a:ext uri="{FF2B5EF4-FFF2-40B4-BE49-F238E27FC236}">
                <a16:creationId xmlns:a16="http://schemas.microsoft.com/office/drawing/2014/main" id="{F646B370-8F15-431E-A914-BDDC28854EC5}"/>
              </a:ext>
            </a:extLst>
          </p:cNvPr>
          <p:cNvSpPr txBox="1"/>
          <p:nvPr/>
        </p:nvSpPr>
        <p:spPr>
          <a:xfrm>
            <a:off x="6846953" y="4452730"/>
            <a:ext cx="3876675" cy="1569660"/>
          </a:xfrm>
          <a:prstGeom prst="rect">
            <a:avLst/>
          </a:prstGeom>
          <a:noFill/>
        </p:spPr>
        <p:txBody>
          <a:bodyPr wrap="square" rtlCol="0">
            <a:spAutoFit/>
          </a:bodyPr>
          <a:lstStyle/>
          <a:p>
            <a:pPr algn="just" defTabSz="457200" fontAlgn="t"/>
            <a:r>
              <a:rPr lang="en-GB" sz="1200" dirty="0">
                <a:solidFill>
                  <a:prstClr val="black"/>
                </a:solidFill>
                <a:latin typeface="Arial" panose="020B0604020202020204" pitchFamily="34" charset="0"/>
                <a:cs typeface="Arial" panose="020B0604020202020204" pitchFamily="34" charset="0"/>
              </a:rPr>
              <a:t>The ongoing dataset reflects increasing staff familiarity with the new BadgerNet triage documentation and improved capture of clinical information. Findings should therefore be interpreted in the context of evolving recording practices. To date, there has been no corresponding increase in DATIX reports relating to unmet triage criteria, and no adverse outcomes have been identified.</a:t>
            </a:r>
          </a:p>
        </p:txBody>
      </p:sp>
      <p:pic>
        <p:nvPicPr>
          <p:cNvPr id="6" name="Picture 5">
            <a:extLst>
              <a:ext uri="{FF2B5EF4-FFF2-40B4-BE49-F238E27FC236}">
                <a16:creationId xmlns:a16="http://schemas.microsoft.com/office/drawing/2014/main" id="{E9DB62F5-8DCA-45C5-AD18-E2D50AC15315}"/>
              </a:ext>
            </a:extLst>
          </p:cNvPr>
          <p:cNvPicPr>
            <a:picLocks noChangeAspect="1"/>
          </p:cNvPicPr>
          <p:nvPr/>
        </p:nvPicPr>
        <p:blipFill>
          <a:blip r:embed="rId2"/>
          <a:stretch>
            <a:fillRect/>
          </a:stretch>
        </p:blipFill>
        <p:spPr>
          <a:xfrm>
            <a:off x="1524000" y="1038394"/>
            <a:ext cx="9144000" cy="3212971"/>
          </a:xfrm>
          <a:prstGeom prst="rect">
            <a:avLst/>
          </a:prstGeom>
        </p:spPr>
      </p:pic>
      <p:sp>
        <p:nvSpPr>
          <p:cNvPr id="2" name="Text Placeholder 1">
            <a:extLst>
              <a:ext uri="{FF2B5EF4-FFF2-40B4-BE49-F238E27FC236}">
                <a16:creationId xmlns:a16="http://schemas.microsoft.com/office/drawing/2014/main" id="{D617CFFB-0684-CD58-8A8A-15DD941AAA7B}"/>
              </a:ext>
            </a:extLst>
          </p:cNvPr>
          <p:cNvSpPr txBox="1">
            <a:spLocks/>
          </p:cNvSpPr>
          <p:nvPr/>
        </p:nvSpPr>
        <p:spPr>
          <a:xfrm>
            <a:off x="87557" y="-803031"/>
            <a:ext cx="10008697" cy="16002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GB" b="1" dirty="0">
                <a:solidFill>
                  <a:srgbClr val="002060"/>
                </a:solidFill>
                <a:latin typeface="Calibri"/>
                <a:ea typeface="Calibri"/>
                <a:cs typeface="Calibri"/>
              </a:rPr>
              <a:t>Maternity Triage</a:t>
            </a:r>
            <a:endParaRPr lang="en-GB" b="1" dirty="0">
              <a:latin typeface="Calibri"/>
              <a:ea typeface="Calibri"/>
              <a:cs typeface="Calibri"/>
            </a:endParaRPr>
          </a:p>
        </p:txBody>
      </p:sp>
    </p:spTree>
    <p:extLst>
      <p:ext uri="{BB962C8B-B14F-4D97-AF65-F5344CB8AC3E}">
        <p14:creationId xmlns:p14="http://schemas.microsoft.com/office/powerpoint/2010/main" val="3485394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490A27-20EE-88C1-74B7-3692FE4F08CF}"/>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GB" sz="2000" dirty="0">
                <a:solidFill>
                  <a:schemeClr val="accent5">
                    <a:lumMod val="50000"/>
                  </a:schemeClr>
                </a:solidFill>
                <a:latin typeface="Arial Black" panose="020B0A04020102020204" pitchFamily="34" charset="0"/>
              </a:rPr>
              <a:t>Hypoxic-ischemic encephalopathy (HIE) – Trends 12 months – July 2026 </a:t>
            </a:r>
          </a:p>
        </p:txBody>
      </p:sp>
      <p:pic>
        <p:nvPicPr>
          <p:cNvPr id="5" name="Picture 4">
            <a:extLst>
              <a:ext uri="{FF2B5EF4-FFF2-40B4-BE49-F238E27FC236}">
                <a16:creationId xmlns:a16="http://schemas.microsoft.com/office/drawing/2014/main" id="{51447319-AEA3-DF48-A4F8-78CFFDE352C5}"/>
              </a:ext>
            </a:extLst>
          </p:cNvPr>
          <p:cNvPicPr>
            <a:picLocks noChangeAspect="1"/>
          </p:cNvPicPr>
          <p:nvPr/>
        </p:nvPicPr>
        <p:blipFill>
          <a:blip r:embed="rId2"/>
          <a:stretch>
            <a:fillRect/>
          </a:stretch>
        </p:blipFill>
        <p:spPr>
          <a:xfrm>
            <a:off x="838200" y="2854865"/>
            <a:ext cx="5181600" cy="2292858"/>
          </a:xfrm>
          <a:prstGeom prst="rect">
            <a:avLst/>
          </a:prstGeom>
          <a:noFill/>
        </p:spPr>
      </p:pic>
      <p:sp>
        <p:nvSpPr>
          <p:cNvPr id="4" name="Rectangle: Rounded Corners 3">
            <a:extLst>
              <a:ext uri="{FF2B5EF4-FFF2-40B4-BE49-F238E27FC236}">
                <a16:creationId xmlns:a16="http://schemas.microsoft.com/office/drawing/2014/main" id="{331EA8AA-533D-0C7D-6CEE-E436B7F477C8}"/>
              </a:ext>
            </a:extLst>
          </p:cNvPr>
          <p:cNvSpPr/>
          <p:nvPr/>
        </p:nvSpPr>
        <p:spPr>
          <a:xfrm>
            <a:off x="6172200" y="1825625"/>
            <a:ext cx="5181600" cy="43513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228600" indent="-228600">
              <a:lnSpc>
                <a:spcPct val="90000"/>
              </a:lnSpc>
              <a:spcBef>
                <a:spcPts val="1000"/>
              </a:spcBef>
              <a:buFont typeface="Arial" panose="020B0604020202020204" pitchFamily="34" charset="0"/>
              <a:buChar char="•"/>
            </a:pPr>
            <a:r>
              <a:rPr lang="en-US" dirty="0">
                <a:solidFill>
                  <a:schemeClr val="tx1"/>
                </a:solidFill>
              </a:rPr>
              <a:t>The 2025 HIE rate is 1.68/1000 births.</a:t>
            </a:r>
          </a:p>
          <a:p>
            <a:pPr marL="228600" indent="-228600">
              <a:lnSpc>
                <a:spcPct val="90000"/>
              </a:lnSpc>
              <a:spcBef>
                <a:spcPts val="1000"/>
              </a:spcBef>
              <a:buFont typeface="Arial" panose="020B0604020202020204" pitchFamily="34" charset="0"/>
              <a:buChar char="•"/>
            </a:pPr>
            <a:endParaRPr lang="en-US" dirty="0">
              <a:solidFill>
                <a:schemeClr val="tx1"/>
              </a:solidFill>
            </a:endParaRPr>
          </a:p>
          <a:p>
            <a:pPr marL="228600" indent="-228600">
              <a:lnSpc>
                <a:spcPct val="90000"/>
              </a:lnSpc>
              <a:spcBef>
                <a:spcPts val="1000"/>
              </a:spcBef>
              <a:buFont typeface="Arial" panose="020B0604020202020204" pitchFamily="34" charset="0"/>
              <a:buChar char="•"/>
            </a:pPr>
            <a:r>
              <a:rPr lang="en-US" dirty="0">
                <a:solidFill>
                  <a:schemeClr val="tx1"/>
                </a:solidFill>
              </a:rPr>
              <a:t>One mortality in December 2025 – HIE Grade 3. Reported as National </a:t>
            </a:r>
            <a:r>
              <a:rPr lang="en-US">
                <a:solidFill>
                  <a:schemeClr val="tx1"/>
                </a:solidFill>
              </a:rPr>
              <a:t>Reportable Incident (NRI). </a:t>
            </a:r>
            <a:r>
              <a:rPr lang="en-US" dirty="0">
                <a:solidFill>
                  <a:schemeClr val="tx1"/>
                </a:solidFill>
              </a:rPr>
              <a:t>No HIE IN 2026</a:t>
            </a:r>
          </a:p>
          <a:p>
            <a:pPr marL="228600" indent="-228600">
              <a:lnSpc>
                <a:spcPct val="90000"/>
              </a:lnSpc>
              <a:spcBef>
                <a:spcPts val="1000"/>
              </a:spcBef>
              <a:buFont typeface="Arial" panose="020B0604020202020204" pitchFamily="34" charset="0"/>
              <a:buChar char="•"/>
            </a:pPr>
            <a:endParaRPr lang="en-US" dirty="0">
              <a:solidFill>
                <a:schemeClr val="tx1"/>
              </a:solidFill>
            </a:endParaRPr>
          </a:p>
          <a:p>
            <a:pPr marL="228600" indent="-228600">
              <a:lnSpc>
                <a:spcPct val="90000"/>
              </a:lnSpc>
              <a:spcBef>
                <a:spcPts val="1000"/>
              </a:spcBef>
              <a:buFont typeface="Arial" panose="020B0604020202020204" pitchFamily="34" charset="0"/>
              <a:buChar char="•"/>
            </a:pPr>
            <a:r>
              <a:rPr lang="en-US" dirty="0">
                <a:solidFill>
                  <a:schemeClr val="tx1"/>
                </a:solidFill>
              </a:rPr>
              <a:t>As seen there are 8 plots below </a:t>
            </a:r>
            <a:r>
              <a:rPr lang="en-US" dirty="0" err="1">
                <a:solidFill>
                  <a:schemeClr val="tx1"/>
                </a:solidFill>
              </a:rPr>
              <a:t>centre</a:t>
            </a:r>
            <a:r>
              <a:rPr lang="en-US" dirty="0">
                <a:solidFill>
                  <a:schemeClr val="tx1"/>
                </a:solidFill>
              </a:rPr>
              <a:t> line of 2.1 therefore showing a SHIFT in data. This is a strong example of Non random variation. </a:t>
            </a:r>
          </a:p>
          <a:p>
            <a:pPr marL="228600" indent="-228600">
              <a:lnSpc>
                <a:spcPct val="90000"/>
              </a:lnSpc>
              <a:spcBef>
                <a:spcPts val="1000"/>
              </a:spcBef>
              <a:buFont typeface="Arial" panose="020B0604020202020204" pitchFamily="34" charset="0"/>
              <a:buChar char="•"/>
            </a:pPr>
            <a:endParaRPr lang="en-US" dirty="0">
              <a:solidFill>
                <a:schemeClr val="tx1"/>
              </a:solidFill>
            </a:endParaRPr>
          </a:p>
          <a:p>
            <a:pPr marL="228600" indent="-228600">
              <a:lnSpc>
                <a:spcPct val="90000"/>
              </a:lnSpc>
              <a:spcBef>
                <a:spcPts val="1000"/>
              </a:spcBef>
              <a:buFont typeface="Arial" panose="020B0604020202020204" pitchFamily="34" charset="0"/>
              <a:buChar char="•"/>
            </a:pPr>
            <a:r>
              <a:rPr lang="en-US" dirty="0">
                <a:solidFill>
                  <a:schemeClr val="tx1"/>
                </a:solidFill>
              </a:rPr>
              <a:t>Monitoring will continue</a:t>
            </a:r>
          </a:p>
          <a:p>
            <a:pPr marL="228600" indent="-228600">
              <a:lnSpc>
                <a:spcPct val="90000"/>
              </a:lnSpc>
              <a:spcBef>
                <a:spcPts val="1000"/>
              </a:spcBef>
              <a:buFont typeface="Arial" panose="020B0604020202020204" pitchFamily="34" charset="0"/>
              <a:buChar char="•"/>
            </a:pPr>
            <a:endParaRPr lang="en-US" dirty="0">
              <a:solidFill>
                <a:schemeClr val="tx1"/>
              </a:solidFill>
            </a:endParaRPr>
          </a:p>
          <a:p>
            <a:pPr marL="228600" indent="-228600">
              <a:lnSpc>
                <a:spcPct val="90000"/>
              </a:lnSpc>
              <a:spcBef>
                <a:spcPts val="1000"/>
              </a:spcBef>
              <a:buFont typeface="Arial" panose="020B0604020202020204" pitchFamily="34" charset="0"/>
              <a:buChar char="•"/>
            </a:pPr>
            <a:r>
              <a:rPr lang="en-US" dirty="0">
                <a:solidFill>
                  <a:schemeClr val="tx1"/>
                </a:solidFill>
              </a:rPr>
              <a:t>HIE 2 and 3 rolling 12 month average – 0.94/1000 births</a:t>
            </a:r>
          </a:p>
          <a:p>
            <a:pPr marL="228600" indent="-228600">
              <a:lnSpc>
                <a:spcPct val="90000"/>
              </a:lnSpc>
              <a:spcBef>
                <a:spcPts val="1000"/>
              </a:spcBef>
              <a:buFont typeface="Arial" panose="020B0604020202020204" pitchFamily="34" charset="0"/>
              <a:buChar char="•"/>
            </a:pPr>
            <a:endParaRPr lang="en-US" dirty="0">
              <a:solidFill>
                <a:schemeClr val="tx1"/>
              </a:solidFill>
            </a:endParaRPr>
          </a:p>
          <a:p>
            <a:pPr marL="228600" indent="-228600">
              <a:lnSpc>
                <a:spcPct val="90000"/>
              </a:lnSpc>
              <a:spcBef>
                <a:spcPts val="1000"/>
              </a:spcBef>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2021474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EAE7D-13F9-9AC4-569C-9F17601B717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AE4732-B13E-2D29-D883-386CA35E54AA}"/>
              </a:ext>
            </a:extLst>
          </p:cNvPr>
          <p:cNvSpPr>
            <a:spLocks noGrp="1"/>
          </p:cNvSpPr>
          <p:nvPr>
            <p:ph type="body" sz="quarter" idx="10"/>
          </p:nvPr>
        </p:nvSpPr>
        <p:spPr/>
        <p:txBody>
          <a:bodyPr vert="horz" lIns="91440" tIns="45720" rIns="91440" bIns="45720" rtlCol="0" anchor="t">
            <a:normAutofit fontScale="85000" lnSpcReduction="20000"/>
          </a:bodyPr>
          <a:lstStyle/>
          <a:p>
            <a:r>
              <a:rPr lang="en-GB" sz="2400" dirty="0">
                <a:solidFill>
                  <a:srgbClr val="002060"/>
                </a:solidFill>
                <a:latin typeface="Arial Black"/>
              </a:rPr>
              <a:t>Stillbirth and Neonatal Deaths</a:t>
            </a:r>
            <a:endParaRPr lang="en-GB" dirty="0">
              <a:solidFill>
                <a:srgbClr val="FF0000"/>
              </a:solidFill>
            </a:endParaRPr>
          </a:p>
        </p:txBody>
      </p:sp>
      <p:pic>
        <p:nvPicPr>
          <p:cNvPr id="6" name="drawing">
            <a:extLst>
              <a:ext uri="{FF2B5EF4-FFF2-40B4-BE49-F238E27FC236}">
                <a16:creationId xmlns:a16="http://schemas.microsoft.com/office/drawing/2014/main" id="{D9FA0C7C-3BA2-C494-0465-C84CAFF816D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11495" y="3607270"/>
            <a:ext cx="8864892" cy="2021354"/>
          </a:xfrm>
          <a:prstGeom prst="rect">
            <a:avLst/>
          </a:prstGeom>
        </p:spPr>
      </p:pic>
      <p:pic>
        <p:nvPicPr>
          <p:cNvPr id="8" name="Picture 7">
            <a:extLst>
              <a:ext uri="{FF2B5EF4-FFF2-40B4-BE49-F238E27FC236}">
                <a16:creationId xmlns:a16="http://schemas.microsoft.com/office/drawing/2014/main" id="{5D43EF74-9628-C944-6ECC-AA84F21F6240}"/>
              </a:ext>
            </a:extLst>
          </p:cNvPr>
          <p:cNvPicPr>
            <a:picLocks noChangeAspect="1"/>
          </p:cNvPicPr>
          <p:nvPr/>
        </p:nvPicPr>
        <p:blipFill>
          <a:blip r:embed="rId3"/>
          <a:stretch>
            <a:fillRect/>
          </a:stretch>
        </p:blipFill>
        <p:spPr>
          <a:xfrm>
            <a:off x="397095" y="955638"/>
            <a:ext cx="5136156" cy="2295093"/>
          </a:xfrm>
          <a:prstGeom prst="rect">
            <a:avLst/>
          </a:prstGeom>
        </p:spPr>
      </p:pic>
      <p:pic>
        <p:nvPicPr>
          <p:cNvPr id="10" name="Picture 9">
            <a:extLst>
              <a:ext uri="{FF2B5EF4-FFF2-40B4-BE49-F238E27FC236}">
                <a16:creationId xmlns:a16="http://schemas.microsoft.com/office/drawing/2014/main" id="{B8DB15DC-87B0-1817-1D5F-027125EE6CB8}"/>
              </a:ext>
            </a:extLst>
          </p:cNvPr>
          <p:cNvPicPr>
            <a:picLocks noChangeAspect="1"/>
          </p:cNvPicPr>
          <p:nvPr/>
        </p:nvPicPr>
        <p:blipFill>
          <a:blip r:embed="rId4"/>
          <a:stretch>
            <a:fillRect/>
          </a:stretch>
        </p:blipFill>
        <p:spPr>
          <a:xfrm>
            <a:off x="5664115" y="955638"/>
            <a:ext cx="5129035" cy="2295093"/>
          </a:xfrm>
          <a:prstGeom prst="rect">
            <a:avLst/>
          </a:prstGeom>
        </p:spPr>
      </p:pic>
    </p:spTree>
    <p:extLst>
      <p:ext uri="{BB962C8B-B14F-4D97-AF65-F5344CB8AC3E}">
        <p14:creationId xmlns:p14="http://schemas.microsoft.com/office/powerpoint/2010/main" val="676071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B92D59-309C-4848-A3EA-B67540FF35FB}"/>
              </a:ext>
            </a:extLst>
          </p:cNvPr>
          <p:cNvSpPr>
            <a:spLocks noGrp="1"/>
          </p:cNvSpPr>
          <p:nvPr>
            <p:ph type="body" sz="quarter" idx="10"/>
          </p:nvPr>
        </p:nvSpPr>
        <p:spPr>
          <a:xfrm>
            <a:off x="328127" y="2245993"/>
            <a:ext cx="10556853" cy="1704268"/>
          </a:xfrm>
        </p:spPr>
        <p:txBody>
          <a:bodyPr lIns="91440" tIns="45720" rIns="91440" bIns="45720" anchor="t"/>
          <a:lstStyle/>
          <a:p>
            <a:r>
              <a:rPr lang="en-GB" sz="4100" dirty="0">
                <a:latin typeface="Arial Black"/>
              </a:rPr>
              <a:t>Training and Compliance  </a:t>
            </a:r>
          </a:p>
          <a:p>
            <a:endParaRPr lang="en-GB" sz="1800" dirty="0">
              <a:latin typeface="Arial Black"/>
            </a:endParaRPr>
          </a:p>
          <a:p>
            <a:endParaRPr lang="en-GB" dirty="0"/>
          </a:p>
        </p:txBody>
      </p:sp>
    </p:spTree>
    <p:extLst>
      <p:ext uri="{BB962C8B-B14F-4D97-AF65-F5344CB8AC3E}">
        <p14:creationId xmlns:p14="http://schemas.microsoft.com/office/powerpoint/2010/main" val="3807186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97095" y="502509"/>
            <a:ext cx="10227617" cy="423523"/>
          </a:xfrm>
        </p:spPr>
        <p:txBody>
          <a:bodyPr vert="horz" lIns="91440" tIns="45720" rIns="91440" bIns="45720" rtlCol="0" anchor="t">
            <a:noAutofit/>
          </a:bodyPr>
          <a:lstStyle/>
          <a:p>
            <a:r>
              <a:rPr lang="en-GB" sz="2400">
                <a:latin typeface="Arial Black"/>
              </a:rPr>
              <a:t>Perinatal workforce Training and Compliance – July</a:t>
            </a:r>
            <a:r>
              <a:rPr lang="en-GB" sz="2400">
                <a:solidFill>
                  <a:srgbClr val="002060"/>
                </a:solidFill>
                <a:latin typeface="Arial Black"/>
              </a:rPr>
              <a:t> 2026 </a:t>
            </a:r>
            <a:endParaRPr lang="en-US">
              <a:solidFill>
                <a:srgbClr val="00206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985243968"/>
              </p:ext>
            </p:extLst>
          </p:nvPr>
        </p:nvGraphicFramePr>
        <p:xfrm>
          <a:off x="629926" y="1013538"/>
          <a:ext cx="10802748" cy="4576509"/>
        </p:xfrm>
        <a:graphic>
          <a:graphicData uri="http://schemas.openxmlformats.org/drawingml/2006/table">
            <a:tbl>
              <a:tblPr>
                <a:tableStyleId>{BC89EF96-8CEA-46FF-86C4-4CE0E7609802}</a:tableStyleId>
              </a:tblPr>
              <a:tblGrid>
                <a:gridCol w="1027240">
                  <a:extLst>
                    <a:ext uri="{9D8B030D-6E8A-4147-A177-3AD203B41FA5}">
                      <a16:colId xmlns:a16="http://schemas.microsoft.com/office/drawing/2014/main" val="4086665308"/>
                    </a:ext>
                  </a:extLst>
                </a:gridCol>
                <a:gridCol w="931365">
                  <a:extLst>
                    <a:ext uri="{9D8B030D-6E8A-4147-A177-3AD203B41FA5}">
                      <a16:colId xmlns:a16="http://schemas.microsoft.com/office/drawing/2014/main" val="1056493199"/>
                    </a:ext>
                  </a:extLst>
                </a:gridCol>
                <a:gridCol w="42248">
                  <a:extLst>
                    <a:ext uri="{9D8B030D-6E8A-4147-A177-3AD203B41FA5}">
                      <a16:colId xmlns:a16="http://schemas.microsoft.com/office/drawing/2014/main" val="334149750"/>
                    </a:ext>
                  </a:extLst>
                </a:gridCol>
                <a:gridCol w="549843">
                  <a:extLst>
                    <a:ext uri="{9D8B030D-6E8A-4147-A177-3AD203B41FA5}">
                      <a16:colId xmlns:a16="http://schemas.microsoft.com/office/drawing/2014/main" val="2430989612"/>
                    </a:ext>
                  </a:extLst>
                </a:gridCol>
                <a:gridCol w="549843">
                  <a:extLst>
                    <a:ext uri="{9D8B030D-6E8A-4147-A177-3AD203B41FA5}">
                      <a16:colId xmlns:a16="http://schemas.microsoft.com/office/drawing/2014/main" val="4189116601"/>
                    </a:ext>
                  </a:extLst>
                </a:gridCol>
                <a:gridCol w="549843">
                  <a:extLst>
                    <a:ext uri="{9D8B030D-6E8A-4147-A177-3AD203B41FA5}">
                      <a16:colId xmlns:a16="http://schemas.microsoft.com/office/drawing/2014/main" val="2200725497"/>
                    </a:ext>
                  </a:extLst>
                </a:gridCol>
                <a:gridCol w="549843">
                  <a:extLst>
                    <a:ext uri="{9D8B030D-6E8A-4147-A177-3AD203B41FA5}">
                      <a16:colId xmlns:a16="http://schemas.microsoft.com/office/drawing/2014/main" val="1480196634"/>
                    </a:ext>
                  </a:extLst>
                </a:gridCol>
                <a:gridCol w="549843">
                  <a:extLst>
                    <a:ext uri="{9D8B030D-6E8A-4147-A177-3AD203B41FA5}">
                      <a16:colId xmlns:a16="http://schemas.microsoft.com/office/drawing/2014/main" val="2551223890"/>
                    </a:ext>
                  </a:extLst>
                </a:gridCol>
                <a:gridCol w="672520">
                  <a:extLst>
                    <a:ext uri="{9D8B030D-6E8A-4147-A177-3AD203B41FA5}">
                      <a16:colId xmlns:a16="http://schemas.microsoft.com/office/drawing/2014/main" val="3404391157"/>
                    </a:ext>
                  </a:extLst>
                </a:gridCol>
                <a:gridCol w="672520">
                  <a:extLst>
                    <a:ext uri="{9D8B030D-6E8A-4147-A177-3AD203B41FA5}">
                      <a16:colId xmlns:a16="http://schemas.microsoft.com/office/drawing/2014/main" val="225052193"/>
                    </a:ext>
                  </a:extLst>
                </a:gridCol>
                <a:gridCol w="672520">
                  <a:extLst>
                    <a:ext uri="{9D8B030D-6E8A-4147-A177-3AD203B41FA5}">
                      <a16:colId xmlns:a16="http://schemas.microsoft.com/office/drawing/2014/main" val="1487798778"/>
                    </a:ext>
                  </a:extLst>
                </a:gridCol>
                <a:gridCol w="672520">
                  <a:extLst>
                    <a:ext uri="{9D8B030D-6E8A-4147-A177-3AD203B41FA5}">
                      <a16:colId xmlns:a16="http://schemas.microsoft.com/office/drawing/2014/main" val="1976780020"/>
                    </a:ext>
                  </a:extLst>
                </a:gridCol>
                <a:gridCol w="672520">
                  <a:extLst>
                    <a:ext uri="{9D8B030D-6E8A-4147-A177-3AD203B41FA5}">
                      <a16:colId xmlns:a16="http://schemas.microsoft.com/office/drawing/2014/main" val="2067921011"/>
                    </a:ext>
                  </a:extLst>
                </a:gridCol>
                <a:gridCol w="672520">
                  <a:extLst>
                    <a:ext uri="{9D8B030D-6E8A-4147-A177-3AD203B41FA5}">
                      <a16:colId xmlns:a16="http://schemas.microsoft.com/office/drawing/2014/main" val="458465091"/>
                    </a:ext>
                  </a:extLst>
                </a:gridCol>
                <a:gridCol w="672520">
                  <a:extLst>
                    <a:ext uri="{9D8B030D-6E8A-4147-A177-3AD203B41FA5}">
                      <a16:colId xmlns:a16="http://schemas.microsoft.com/office/drawing/2014/main" val="3284036066"/>
                    </a:ext>
                  </a:extLst>
                </a:gridCol>
                <a:gridCol w="672520">
                  <a:extLst>
                    <a:ext uri="{9D8B030D-6E8A-4147-A177-3AD203B41FA5}">
                      <a16:colId xmlns:a16="http://schemas.microsoft.com/office/drawing/2014/main" val="3935041803"/>
                    </a:ext>
                  </a:extLst>
                </a:gridCol>
                <a:gridCol w="672520">
                  <a:extLst>
                    <a:ext uri="{9D8B030D-6E8A-4147-A177-3AD203B41FA5}">
                      <a16:colId xmlns:a16="http://schemas.microsoft.com/office/drawing/2014/main" val="1687885678"/>
                    </a:ext>
                  </a:extLst>
                </a:gridCol>
              </a:tblGrid>
              <a:tr h="834069">
                <a:tc gridSpan="2">
                  <a:txBody>
                    <a:bodyPr/>
                    <a:lstStyle/>
                    <a:p>
                      <a:pPr algn="l" fontAlgn="b"/>
                      <a:r>
                        <a:rPr lang="en-GB" sz="1800" b="1" u="none" strike="noStrike">
                          <a:solidFill>
                            <a:schemeClr val="bg1"/>
                          </a:solidFill>
                          <a:effectLst/>
                        </a:rPr>
                        <a:t>Statutory and Mandatory Training </a:t>
                      </a:r>
                      <a:endParaRPr lang="en-GB" sz="1800" b="1" i="0" u="none" strike="noStrike">
                        <a:solidFill>
                          <a:schemeClr val="bg1"/>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b"/>
                      <a:endParaRPr lang="en-GB" sz="1300" b="1" i="0" u="none" strike="noStrike">
                        <a:solidFill>
                          <a:schemeClr val="bg1"/>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buNone/>
                      </a:pPr>
                      <a:endParaRPr lang="en-US"/>
                    </a:p>
                  </a:txBody>
                  <a:tcPr marL="0" marR="0" marT="0" marB="0" horzOverflow="overflow">
                    <a:lnL w="12700" cap="flat" cmpd="sng" algn="ctr">
                      <a:solidFill>
                        <a:schemeClr val="tx1"/>
                      </a:solidFill>
                      <a:prstDash val="solid"/>
                      <a:round/>
                      <a:headEnd type="none" w="med" len="med"/>
                      <a:tailEnd type="none" w="med" len="med"/>
                    </a:lnL>
                  </a:tcPr>
                </a:tc>
                <a:tc>
                  <a:txBody>
                    <a:bodyPr/>
                    <a:lstStyle/>
                    <a:p>
                      <a:pPr algn="ctr" fontAlgn="b"/>
                      <a:r>
                        <a:rPr lang="en-GB" sz="1600" b="0" i="0" u="none" strike="noStrike">
                          <a:solidFill>
                            <a:schemeClr val="bg1"/>
                          </a:solidFill>
                          <a:effectLst/>
                          <a:latin typeface="Calibri"/>
                        </a:rPr>
                        <a:t>June -25</a:t>
                      </a:r>
                    </a:p>
                  </a:txBody>
                  <a:tcPr marL="6804" marR="6804" marT="6804"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GB" sz="1600" b="0" i="0" u="none" strike="noStrike">
                          <a:solidFill>
                            <a:schemeClr val="bg1"/>
                          </a:solidFill>
                          <a:effectLst/>
                          <a:latin typeface="Calibri"/>
                        </a:rPr>
                        <a:t>July - 25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GB" sz="1600" b="0" i="0" u="none" strike="noStrike">
                          <a:solidFill>
                            <a:schemeClr val="bg1"/>
                          </a:solidFill>
                          <a:effectLst/>
                          <a:latin typeface="Calibri"/>
                        </a:rPr>
                        <a:t>Aug - 25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GB" sz="1600" b="0" i="0" u="none" strike="noStrike">
                          <a:solidFill>
                            <a:schemeClr val="bg1"/>
                          </a:solidFill>
                          <a:effectLst/>
                          <a:latin typeface="Calibri"/>
                        </a:rPr>
                        <a:t>Sept -25 </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Oct-</a:t>
                      </a:r>
                    </a:p>
                    <a:p>
                      <a:pPr lvl="0" algn="ctr">
                        <a:buNone/>
                      </a:pPr>
                      <a:r>
                        <a:rPr lang="en-GB" sz="1600" b="0" i="0" u="none" strike="noStrike">
                          <a:solidFill>
                            <a:schemeClr val="bg1"/>
                          </a:solidFill>
                          <a:effectLst/>
                          <a:latin typeface="Calibri"/>
                        </a:rPr>
                        <a:t>25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Nov - 25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Dec - 25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Jan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Feb – 26 </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Mar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Apr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May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June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600" b="0" i="0" u="none" strike="noStrike">
                          <a:solidFill>
                            <a:schemeClr val="bg1"/>
                          </a:solidFill>
                          <a:effectLst/>
                          <a:latin typeface="Calibri"/>
                        </a:rPr>
                        <a:t>Jul – </a:t>
                      </a:r>
                    </a:p>
                    <a:p>
                      <a:pPr lvl="0" algn="ctr">
                        <a:buNone/>
                      </a:pPr>
                      <a:r>
                        <a:rPr lang="en-GB" sz="1600" b="0" i="0" u="none" strike="noStrike">
                          <a:solidFill>
                            <a:schemeClr val="bg1"/>
                          </a:solidFill>
                          <a:effectLst/>
                          <a:latin typeface="Calibri"/>
                        </a:rPr>
                        <a:t>26 </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chemeClr val="accent1">
                        <a:lumMod val="75000"/>
                      </a:schemeClr>
                    </a:solidFill>
                  </a:tcPr>
                </a:tc>
                <a:extLst>
                  <a:ext uri="{0D108BD9-81ED-4DB2-BD59-A6C34878D82A}">
                    <a16:rowId xmlns:a16="http://schemas.microsoft.com/office/drawing/2014/main" val="2064565728"/>
                  </a:ext>
                </a:extLst>
              </a:tr>
              <a:tr h="480816">
                <a:tc gridSpan="4">
                  <a:txBody>
                    <a:bodyPr/>
                    <a:lstStyle/>
                    <a:p>
                      <a:pPr algn="l" rtl="0" fontAlgn="ctr"/>
                      <a:r>
                        <a:rPr lang="en-GB" sz="1600" u="none" strike="noStrike">
                          <a:solidFill>
                            <a:schemeClr val="tx1"/>
                          </a:solidFill>
                          <a:effectLst/>
                        </a:rPr>
                        <a:t>* Welsh Government Target 85%</a:t>
                      </a:r>
                      <a:endParaRPr lang="en-GB" sz="1600" b="1" i="0" u="none" strike="noStrike">
                        <a:solidFill>
                          <a:schemeClr val="tx1"/>
                        </a:solidFill>
                        <a:effectLst/>
                        <a:latin typeface="Calibri" panose="020F0502020204030204" pitchFamily="34" charset="0"/>
                      </a:endParaRPr>
                    </a:p>
                  </a:txBody>
                  <a:tcPr marL="6804" marR="6804" marT="68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l" rtl="0" fontAlgn="ctr"/>
                      <a:endParaRPr lang="en-GB" sz="1300" b="1" i="0" u="none" strike="noStrike">
                        <a:solidFill>
                          <a:schemeClr val="tx1"/>
                        </a:solidFill>
                        <a:effectLst/>
                        <a:latin typeface="Calibri" panose="020F0502020204030204" pitchFamily="34" charset="0"/>
                      </a:endParaRPr>
                    </a:p>
                  </a:txBody>
                  <a:tcPr marL="6804" marR="6804" marT="68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l" rtl="0" fontAlgn="ctr"/>
                      <a:endParaRPr lang="en-GB" sz="1300" b="1" i="0" u="none" strike="noStrike">
                        <a:solidFill>
                          <a:schemeClr val="tx1"/>
                        </a:solidFill>
                        <a:effectLst/>
                        <a:latin typeface="Calibri" panose="020F0502020204030204" pitchFamily="34" charset="0"/>
                      </a:endParaRPr>
                    </a:p>
                  </a:txBody>
                  <a:tcPr marL="6804" marR="6804" marT="68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ctr" fontAlgn="b"/>
                      <a:endParaRPr lang="en-GB" sz="2100" b="1" i="0" u="none" strike="noStrike">
                        <a:solidFill>
                          <a:schemeClr val="tx1"/>
                        </a:solidFill>
                        <a:effectLst/>
                        <a:latin typeface="Calibri" panose="020F0502020204030204" pitchFamily="34" charset="0"/>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rtl="0" fontAlgn="ctr"/>
                      <a:endParaRPr lang="en-GB" sz="1600" b="1" i="0" u="none" strike="noStrike">
                        <a:solidFill>
                          <a:schemeClr val="tx1"/>
                        </a:solidFill>
                        <a:effectLst/>
                        <a:latin typeface="Calibri" panose="020F0502020204030204" pitchFamily="34" charset="0"/>
                      </a:endParaRPr>
                    </a:p>
                  </a:txBody>
                  <a:tcPr marL="6804" marR="6804" marT="68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rtl="0" fontAlgn="ctr"/>
                      <a:endParaRPr lang="en-GB" sz="1600" b="1" i="0" u="none" strike="noStrike">
                        <a:solidFill>
                          <a:schemeClr val="tx1"/>
                        </a:solidFill>
                        <a:effectLst/>
                        <a:latin typeface="Calibri" panose="020F0502020204030204" pitchFamily="34" charset="0"/>
                      </a:endParaRPr>
                    </a:p>
                  </a:txBody>
                  <a:tcPr marL="6804" marR="6804" marT="68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l" rtl="0" fontAlgn="ctr"/>
                      <a:endParaRPr lang="en-GB" sz="1600" b="1" i="0" u="none" strike="noStrike">
                        <a:solidFill>
                          <a:schemeClr val="tx1"/>
                        </a:solidFill>
                        <a:effectLst/>
                        <a:latin typeface="Calibri" panose="020F0502020204030204" pitchFamily="34" charset="0"/>
                      </a:endParaRPr>
                    </a:p>
                  </a:txBody>
                  <a:tcPr marL="6804" marR="6804" marT="68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2">
                        <a:lumMod val="20000"/>
                        <a:lumOff val="80000"/>
                      </a:schemeClr>
                    </a:solidFill>
                  </a:tcPr>
                </a:tc>
                <a:tc>
                  <a:txBody>
                    <a:bodyPr/>
                    <a:lstStyle/>
                    <a:p>
                      <a:pPr lvl="0" algn="l">
                        <a:buNone/>
                      </a:pPr>
                      <a:endParaRPr lang="en-GB" sz="1600" b="1" i="0" u="none" strike="noStrike">
                        <a:solidFill>
                          <a:schemeClr val="tx1"/>
                        </a:solidFill>
                        <a:effectLst/>
                        <a:latin typeface="Calibri"/>
                      </a:endParaRPr>
                    </a:p>
                  </a:txBody>
                  <a:tcPr marL="6803" marR="6803" marT="6803" marB="0" anchor="ctr">
                    <a:lnL w="12700">
                      <a:solidFill>
                        <a:schemeClr val="tx1"/>
                      </a:solidFill>
                    </a:lnL>
                    <a:lnR w="12700">
                      <a:solidFill>
                        <a:schemeClr val="tx1"/>
                      </a:solidFill>
                    </a:lnR>
                    <a:lnT w="12700">
                      <a:solidFill>
                        <a:schemeClr val="tx1"/>
                      </a:solidFill>
                    </a:lnT>
                    <a:lnB w="12700">
                      <a:solidFill>
                        <a:schemeClr val="tx1"/>
                      </a:solidFill>
                    </a:lnB>
                    <a:solidFill>
                      <a:schemeClr val="tx2">
                        <a:lumMod val="20000"/>
                        <a:lumOff val="80000"/>
                      </a:schemeClr>
                    </a:solidFill>
                  </a:tcPr>
                </a:tc>
                <a:extLst>
                  <a:ext uri="{0D108BD9-81ED-4DB2-BD59-A6C34878D82A}">
                    <a16:rowId xmlns:a16="http://schemas.microsoft.com/office/drawing/2014/main" val="2527458126"/>
                  </a:ext>
                </a:extLst>
              </a:tr>
              <a:tr h="529878">
                <a:tc rowSpan="2">
                  <a:txBody>
                    <a:bodyPr/>
                    <a:lstStyle/>
                    <a:p>
                      <a:pPr algn="l" fontAlgn="t"/>
                      <a:r>
                        <a:rPr lang="en-GB" sz="1600" u="none" strike="noStrike">
                          <a:effectLst/>
                        </a:rPr>
                        <a:t>Medical Staff</a:t>
                      </a:r>
                      <a:endParaRPr lang="en-GB" sz="1600" b="0" i="0" u="none" strike="noStrike">
                        <a:solidFill>
                          <a:srgbClr val="000000"/>
                        </a:solidFill>
                        <a:effectLst/>
                        <a:latin typeface="Calibri" panose="020F0502020204030204" pitchFamily="34" charset="0"/>
                      </a:endParaRPr>
                    </a:p>
                  </a:txBody>
                  <a:tcPr marL="6804" marR="6804" marT="68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600" u="none" strike="noStrike">
                          <a:effectLst/>
                        </a:rPr>
                        <a:t>Obstetric </a:t>
                      </a:r>
                      <a:endParaRPr lang="en-GB" sz="16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b"/>
                      <a:r>
                        <a:rPr lang="en-GB" sz="1600" b="1" u="none" strike="noStrike" kern="1200">
                          <a:solidFill>
                            <a:schemeClr val="bg1"/>
                          </a:solidFill>
                          <a:effectLst/>
                          <a:latin typeface="+mn-lt"/>
                          <a:ea typeface="+mn-ea"/>
                          <a:cs typeface="+mn-cs"/>
                        </a:rPr>
                        <a:t>78%</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pPr algn="r" fontAlgn="b"/>
                      <a:endParaRPr lang="en-GB" sz="2000" b="1" u="none" strike="noStrike" kern="1200">
                        <a:solidFill>
                          <a:schemeClr val="bg1"/>
                        </a:solidFill>
                        <a:effectLst/>
                        <a:latin typeface="+mn-lt"/>
                        <a:ea typeface="+mn-ea"/>
                        <a:cs typeface="+mn-cs"/>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r" fontAlgn="b"/>
                      <a:r>
                        <a:rPr lang="en-GB" sz="1600" b="1" u="none" strike="noStrike" kern="1200">
                          <a:solidFill>
                            <a:schemeClr val="bg1"/>
                          </a:solidFill>
                          <a:effectLst/>
                          <a:latin typeface="+mn-lt"/>
                          <a:ea typeface="+mn-ea"/>
                          <a:cs typeface="+mn-cs"/>
                        </a:rPr>
                        <a:t>91%</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B64F"/>
                    </a:solidFill>
                  </a:tcPr>
                </a:tc>
                <a:tc>
                  <a:txBody>
                    <a:bodyPr/>
                    <a:lstStyle/>
                    <a:p>
                      <a:pPr algn="r" fontAlgn="b"/>
                      <a:r>
                        <a:rPr lang="en-GB" sz="1600" b="1" u="none" strike="noStrike" kern="1200">
                          <a:solidFill>
                            <a:schemeClr val="bg1"/>
                          </a:solidFill>
                          <a:effectLst/>
                          <a:latin typeface="+mn-lt"/>
                          <a:ea typeface="+mn-ea"/>
                          <a:cs typeface="+mn-cs"/>
                        </a:rPr>
                        <a:t>85.4%</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B64F"/>
                    </a:solidFill>
                  </a:tcPr>
                </a:tc>
                <a:tc>
                  <a:txBody>
                    <a:bodyPr/>
                    <a:lstStyle/>
                    <a:p>
                      <a:pPr algn="r" fontAlgn="b"/>
                      <a:r>
                        <a:rPr lang="en-GB" sz="1600" b="1" u="none" strike="noStrike" kern="1200">
                          <a:solidFill>
                            <a:schemeClr val="bg1"/>
                          </a:solidFill>
                          <a:effectLst/>
                          <a:latin typeface="+mn-lt"/>
                          <a:ea typeface="+mn-ea"/>
                          <a:cs typeface="+mn-cs"/>
                        </a:rPr>
                        <a:t>81%</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lvl="0" algn="r">
                        <a:buNone/>
                      </a:pPr>
                      <a:r>
                        <a:rPr lang="en-GB" sz="1600" b="1" u="none" strike="noStrike" kern="1200">
                          <a:solidFill>
                            <a:schemeClr val="bg1"/>
                          </a:solidFill>
                          <a:effectLst/>
                          <a:latin typeface="+mn-lt"/>
                          <a:ea typeface="+mn-ea"/>
                          <a:cs typeface="+mn-cs"/>
                        </a:rPr>
                        <a:t>81.0%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4"/>
                    </a:solidFill>
                  </a:tcPr>
                </a:tc>
                <a:tc>
                  <a:txBody>
                    <a:bodyPr/>
                    <a:lstStyle/>
                    <a:p>
                      <a:pPr lvl="0" algn="r">
                        <a:buNone/>
                      </a:pPr>
                      <a:r>
                        <a:rPr lang="en-GB" sz="1600" b="1" u="none" strike="noStrike" kern="1200">
                          <a:solidFill>
                            <a:schemeClr val="bg1"/>
                          </a:solidFill>
                          <a:effectLst/>
                          <a:latin typeface="+mn-lt"/>
                          <a:ea typeface="+mn-ea"/>
                          <a:cs typeface="+mn-cs"/>
                        </a:rPr>
                        <a:t>85.4%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88.95%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89.95%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89.95%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88.32%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89.98%</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89.98%</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91.40%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u="none" strike="noStrike" kern="1200">
                          <a:solidFill>
                            <a:schemeClr val="bg1"/>
                          </a:solidFill>
                          <a:effectLst/>
                          <a:latin typeface="+mn-lt"/>
                          <a:ea typeface="+mn-ea"/>
                          <a:cs typeface="+mn-cs"/>
                        </a:rPr>
                        <a:t>90.38%</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extLst>
                  <a:ext uri="{0D108BD9-81ED-4DB2-BD59-A6C34878D82A}">
                    <a16:rowId xmlns:a16="http://schemas.microsoft.com/office/drawing/2014/main" val="2206752795"/>
                  </a:ext>
                </a:extLst>
              </a:tr>
              <a:tr h="529878">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algn="l" fontAlgn="b"/>
                      <a:r>
                        <a:rPr lang="en-GB" sz="1600" u="none" strike="noStrike">
                          <a:effectLst/>
                        </a:rPr>
                        <a:t>Neonatal</a:t>
                      </a:r>
                      <a:endParaRPr lang="en-GB" sz="1600" b="0" i="0" u="none" strike="noStrike">
                        <a:solidFill>
                          <a:srgbClr val="000000"/>
                        </a:solidFill>
                        <a:effectLst/>
                        <a:latin typeface="Calibri" panose="020F0502020204030204" pitchFamily="34" charset="0"/>
                      </a:endParaRPr>
                    </a:p>
                  </a:txBody>
                  <a:tcPr marL="6804" marR="6804" marT="6804"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b"/>
                      <a:r>
                        <a:rPr lang="en-GB" sz="1600" b="1" i="0" u="none" strike="noStrike">
                          <a:solidFill>
                            <a:schemeClr val="bg1"/>
                          </a:solidFill>
                          <a:effectLst/>
                          <a:latin typeface="+mn-lt"/>
                        </a:rPr>
                        <a:t>87.1%</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pPr algn="r" fontAlgn="b"/>
                      <a:endParaRPr lang="en-GB" sz="2000" b="1" i="0" u="none" strike="noStrike">
                        <a:solidFill>
                          <a:schemeClr val="bg1"/>
                        </a:solidFill>
                        <a:effectLst/>
                        <a:latin typeface="+mn-lt"/>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86%</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84.8%</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r" fontAlgn="b"/>
                      <a:r>
                        <a:rPr lang="en-GB" sz="1600" b="1" i="0" u="none" strike="noStrike">
                          <a:solidFill>
                            <a:schemeClr val="bg1"/>
                          </a:solidFill>
                          <a:effectLst/>
                          <a:latin typeface="+mn-lt"/>
                        </a:rPr>
                        <a:t>76.3%</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lvl="0" algn="r">
                        <a:buNone/>
                      </a:pPr>
                      <a:r>
                        <a:rPr lang="en-GB" sz="1600" b="1" i="0" u="none" strike="noStrike">
                          <a:solidFill>
                            <a:schemeClr val="bg1"/>
                          </a:solidFill>
                          <a:effectLst/>
                          <a:latin typeface="+mn-lt"/>
                        </a:rPr>
                        <a:t>80.4%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lvl="0" algn="r">
                        <a:buNone/>
                      </a:pPr>
                      <a:r>
                        <a:rPr lang="en-GB" sz="1600" b="0" i="0" u="none" strike="noStrike" noProof="0">
                          <a:solidFill>
                            <a:schemeClr val="bg1"/>
                          </a:solidFill>
                          <a:effectLst/>
                        </a:rPr>
                        <a:t>88.63</a:t>
                      </a:r>
                      <a:r>
                        <a:rPr lang="en-GB" sz="1600" b="1" i="0" u="none" strike="noStrike">
                          <a:solidFill>
                            <a:schemeClr val="bg1"/>
                          </a:solidFill>
                          <a:effectLst/>
                          <a:latin typeface="+mn-lt"/>
                        </a:rPr>
                        <a:t>%</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88.92%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88.92%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93.14%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94.12%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95.89%</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95.89%</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94.74%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95.36%</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extLst>
                  <a:ext uri="{0D108BD9-81ED-4DB2-BD59-A6C34878D82A}">
                    <a16:rowId xmlns:a16="http://schemas.microsoft.com/office/drawing/2014/main" val="1945598684"/>
                  </a:ext>
                </a:extLst>
              </a:tr>
              <a:tr h="529878">
                <a:tc rowSpan="2">
                  <a:txBody>
                    <a:bodyPr/>
                    <a:lstStyle/>
                    <a:p>
                      <a:pPr algn="l" fontAlgn="t"/>
                      <a:r>
                        <a:rPr lang="en-GB" sz="1600" u="none" strike="noStrike">
                          <a:effectLst/>
                        </a:rPr>
                        <a:t>Additional Clinical Services </a:t>
                      </a:r>
                      <a:endParaRPr lang="en-GB" sz="1600" b="0" i="0" u="none" strike="noStrike">
                        <a:solidFill>
                          <a:srgbClr val="000000"/>
                        </a:solidFill>
                        <a:effectLst/>
                        <a:latin typeface="Calibri" panose="020F0502020204030204" pitchFamily="34" charset="0"/>
                      </a:endParaRPr>
                    </a:p>
                  </a:txBody>
                  <a:tcPr marL="6804" marR="6804" marT="68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600" u="none" strike="noStrike">
                          <a:effectLst/>
                        </a:rPr>
                        <a:t>Maternity</a:t>
                      </a:r>
                      <a:endParaRPr lang="en-GB" sz="16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b"/>
                      <a:r>
                        <a:rPr lang="en-GB" sz="1600" b="1" i="0" u="none" strike="noStrike">
                          <a:solidFill>
                            <a:schemeClr val="bg1"/>
                          </a:solidFill>
                          <a:effectLst/>
                          <a:latin typeface="+mn-lt"/>
                        </a:rPr>
                        <a:t>92.9%</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pPr algn="r" fontAlgn="b"/>
                      <a:endParaRPr lang="en-GB" sz="2000" b="1" i="0" u="none" strike="noStrike">
                        <a:solidFill>
                          <a:schemeClr val="bg1"/>
                        </a:solidFill>
                        <a:effectLst/>
                        <a:latin typeface="+mn-lt"/>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94%</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93.5%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91.5%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91.5%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93.0%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93.0%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91.73%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91.73%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91.51%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91.11%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91.11%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93.84%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92.87%</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extLst>
                  <a:ext uri="{0D108BD9-81ED-4DB2-BD59-A6C34878D82A}">
                    <a16:rowId xmlns:a16="http://schemas.microsoft.com/office/drawing/2014/main" val="787049009"/>
                  </a:ext>
                </a:extLst>
              </a:tr>
              <a:tr h="598566">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algn="l" fontAlgn="b"/>
                      <a:r>
                        <a:rPr lang="en-GB" sz="1600" u="none" strike="noStrike">
                          <a:effectLst/>
                        </a:rPr>
                        <a:t>Neonatal</a:t>
                      </a:r>
                      <a:endParaRPr lang="en-GB" sz="1600" b="0" i="0" u="none" strike="noStrike">
                        <a:solidFill>
                          <a:srgbClr val="000000"/>
                        </a:solidFill>
                        <a:effectLst/>
                        <a:latin typeface="Calibri" panose="020F0502020204030204" pitchFamily="34" charset="0"/>
                      </a:endParaRPr>
                    </a:p>
                  </a:txBody>
                  <a:tcPr marL="6804" marR="6804" marT="6804"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b"/>
                      <a:r>
                        <a:rPr lang="en-GB" sz="1600" b="1" i="0" u="none" strike="noStrike">
                          <a:solidFill>
                            <a:schemeClr val="bg1"/>
                          </a:solidFill>
                          <a:effectLst/>
                          <a:latin typeface="+mn-lt"/>
                        </a:rPr>
                        <a:t>100%</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pPr algn="r" fontAlgn="b"/>
                      <a:endParaRPr lang="en-GB" sz="2000" b="1" i="0" u="none" strike="noStrike">
                        <a:solidFill>
                          <a:schemeClr val="bg1"/>
                        </a:solidFill>
                        <a:effectLst/>
                        <a:latin typeface="+mn-lt"/>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100%</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100%</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97.3%</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97.3%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97.3%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97.3%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97.37%</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97.37%</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93.42%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94.74%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94.74%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96.05%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98.68%</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extLst>
                  <a:ext uri="{0D108BD9-81ED-4DB2-BD59-A6C34878D82A}">
                    <a16:rowId xmlns:a16="http://schemas.microsoft.com/office/drawing/2014/main" val="1419295630"/>
                  </a:ext>
                </a:extLst>
              </a:tr>
              <a:tr h="529878">
                <a:tc rowSpan="2">
                  <a:txBody>
                    <a:bodyPr/>
                    <a:lstStyle/>
                    <a:p>
                      <a:pPr algn="l" fontAlgn="t"/>
                      <a:r>
                        <a:rPr lang="en-GB" sz="1600" u="none" strike="noStrike">
                          <a:effectLst/>
                        </a:rPr>
                        <a:t>Nursing and Midwifery</a:t>
                      </a:r>
                      <a:endParaRPr lang="en-GB" sz="1600" b="0" i="0" u="none" strike="noStrike">
                        <a:solidFill>
                          <a:srgbClr val="000000"/>
                        </a:solidFill>
                        <a:effectLst/>
                        <a:latin typeface="Calibri" panose="020F0502020204030204" pitchFamily="34" charset="0"/>
                      </a:endParaRPr>
                    </a:p>
                  </a:txBody>
                  <a:tcPr marL="6804" marR="6804" marT="68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GB" sz="1600" u="none" strike="noStrike">
                          <a:effectLst/>
                        </a:rPr>
                        <a:t>Maternity</a:t>
                      </a:r>
                      <a:endParaRPr lang="en-GB" sz="16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b"/>
                      <a:r>
                        <a:rPr lang="en-GB" sz="1600" b="1" i="0" u="none" strike="noStrike">
                          <a:solidFill>
                            <a:schemeClr val="bg1"/>
                          </a:solidFill>
                          <a:effectLst/>
                          <a:latin typeface="+mn-lt"/>
                        </a:rPr>
                        <a:t>95.5%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pPr algn="r" fontAlgn="b"/>
                      <a:endParaRPr lang="en-GB" sz="2000" b="1" i="0" u="none" strike="noStrike">
                        <a:solidFill>
                          <a:schemeClr val="bg1"/>
                        </a:solidFill>
                        <a:effectLst/>
                        <a:latin typeface="+mn-lt"/>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96%</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96.1%</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94.8%</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94.8%</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95.4%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92.95%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95.01%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95.01%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95.16%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94.89%</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extLst>
                  <a:ext uri="{0D108BD9-81ED-4DB2-BD59-A6C34878D82A}">
                    <a16:rowId xmlns:a16="http://schemas.microsoft.com/office/drawing/2014/main" val="4013449257"/>
                  </a:ext>
                </a:extLst>
              </a:tr>
              <a:tr h="529878">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algn="l" fontAlgn="b"/>
                      <a:r>
                        <a:rPr lang="en-GB" sz="1600" u="none" strike="noStrike">
                          <a:effectLst/>
                        </a:rPr>
                        <a:t>Neonatal</a:t>
                      </a:r>
                      <a:endParaRPr lang="en-GB" sz="1600" b="0" i="0" u="none" strike="noStrike">
                        <a:solidFill>
                          <a:srgbClr val="000000"/>
                        </a:solidFill>
                        <a:effectLst/>
                        <a:latin typeface="Calibri" panose="020F0502020204030204" pitchFamily="34" charset="0"/>
                      </a:endParaRPr>
                    </a:p>
                  </a:txBody>
                  <a:tcPr marL="6804" marR="6804" marT="6804"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r" fontAlgn="b"/>
                      <a:r>
                        <a:rPr lang="en-GB" sz="1600" b="1" i="0" u="none" strike="noStrike">
                          <a:solidFill>
                            <a:schemeClr val="bg1"/>
                          </a:solidFill>
                          <a:effectLst/>
                          <a:latin typeface="+mn-lt"/>
                        </a:rPr>
                        <a:t>95.2%</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pPr algn="r" fontAlgn="b"/>
                      <a:endParaRPr lang="en-GB" sz="2000" b="1" i="0" u="none" strike="noStrike">
                        <a:solidFill>
                          <a:schemeClr val="bg1"/>
                        </a:solidFill>
                        <a:effectLst/>
                        <a:latin typeface="+mn-lt"/>
                      </a:endParaRPr>
                    </a:p>
                  </a:txBody>
                  <a:tcPr marL="11220" marR="11220" marT="112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95.6%</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r" fontAlgn="b"/>
                      <a:r>
                        <a:rPr lang="en-GB" sz="1600" b="1" i="0" u="none" strike="noStrike">
                          <a:solidFill>
                            <a:schemeClr val="bg1"/>
                          </a:solidFill>
                          <a:effectLst/>
                          <a:latin typeface="+mn-lt"/>
                        </a:rPr>
                        <a:t>92.4%</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lvl="0" algn="r">
                        <a:buNone/>
                      </a:pPr>
                      <a:r>
                        <a:rPr lang="en-GB" sz="1600" b="1" i="0" u="none" strike="noStrike">
                          <a:solidFill>
                            <a:schemeClr val="bg1"/>
                          </a:solidFill>
                          <a:effectLst/>
                          <a:latin typeface="+mn-lt"/>
                        </a:rPr>
                        <a:t>92.4%</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95.81%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94.49%</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93.33%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95.89%</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93.33%</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96.41%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00B050"/>
                    </a:solidFill>
                  </a:tcPr>
                </a:tc>
                <a:tc>
                  <a:txBody>
                    <a:bodyPr/>
                    <a:lstStyle/>
                    <a:p>
                      <a:pPr lvl="0" algn="r">
                        <a:buNone/>
                      </a:pPr>
                      <a:r>
                        <a:rPr lang="en-GB" sz="1600" b="1" i="0" u="none" strike="noStrike">
                          <a:solidFill>
                            <a:schemeClr val="bg1"/>
                          </a:solidFill>
                          <a:effectLst/>
                          <a:latin typeface="+mn-lt"/>
                        </a:rPr>
                        <a:t>96.83%</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extLst>
                  <a:ext uri="{0D108BD9-81ED-4DB2-BD59-A6C34878D82A}">
                    <a16:rowId xmlns:a16="http://schemas.microsoft.com/office/drawing/2014/main" val="1342026812"/>
                  </a:ext>
                </a:extLst>
              </a:tr>
            </a:tbl>
          </a:graphicData>
        </a:graphic>
      </p:graphicFrame>
    </p:spTree>
    <p:extLst>
      <p:ext uri="{BB962C8B-B14F-4D97-AF65-F5344CB8AC3E}">
        <p14:creationId xmlns:p14="http://schemas.microsoft.com/office/powerpoint/2010/main" val="1440799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2A45-054A-CDB0-E82D-7FA3DCCD75D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9CB8F0D-848B-97BC-7255-B111FDD6D615}"/>
              </a:ext>
            </a:extLst>
          </p:cNvPr>
          <p:cNvSpPr>
            <a:spLocks noGrp="1"/>
          </p:cNvSpPr>
          <p:nvPr>
            <p:ph type="body" sz="quarter" idx="10"/>
          </p:nvPr>
        </p:nvSpPr>
        <p:spPr>
          <a:xfrm>
            <a:off x="397094" y="502509"/>
            <a:ext cx="8330345" cy="696371"/>
          </a:xfrm>
        </p:spPr>
        <p:txBody>
          <a:bodyPr>
            <a:normAutofit lnSpcReduction="10000"/>
          </a:bodyPr>
          <a:lstStyle/>
          <a:p>
            <a:r>
              <a:rPr lang="en-GB" dirty="0"/>
              <a:t>Surgical Site Infections (Supplied by PHW so data to end of June 2026)</a:t>
            </a:r>
          </a:p>
        </p:txBody>
      </p:sp>
      <p:pic>
        <p:nvPicPr>
          <p:cNvPr id="7" name="Picture 6">
            <a:extLst>
              <a:ext uri="{FF2B5EF4-FFF2-40B4-BE49-F238E27FC236}">
                <a16:creationId xmlns:a16="http://schemas.microsoft.com/office/drawing/2014/main" id="{1E9DA6DE-547F-F6A1-5516-F0474A505E08}"/>
              </a:ext>
            </a:extLst>
          </p:cNvPr>
          <p:cNvPicPr>
            <a:picLocks noChangeAspect="1"/>
          </p:cNvPicPr>
          <p:nvPr/>
        </p:nvPicPr>
        <p:blipFill>
          <a:blip r:embed="rId2"/>
          <a:stretch>
            <a:fillRect/>
          </a:stretch>
        </p:blipFill>
        <p:spPr>
          <a:xfrm>
            <a:off x="2566034" y="1383982"/>
            <a:ext cx="7126605" cy="4999381"/>
          </a:xfrm>
          <a:prstGeom prst="rect">
            <a:avLst/>
          </a:prstGeom>
        </p:spPr>
      </p:pic>
    </p:spTree>
    <p:extLst>
      <p:ext uri="{BB962C8B-B14F-4D97-AF65-F5344CB8AC3E}">
        <p14:creationId xmlns:p14="http://schemas.microsoft.com/office/powerpoint/2010/main" val="1776633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625481534"/>
              </p:ext>
            </p:extLst>
          </p:nvPr>
        </p:nvGraphicFramePr>
        <p:xfrm>
          <a:off x="551203" y="861760"/>
          <a:ext cx="5687828" cy="2338919"/>
        </p:xfrm>
        <a:graphic>
          <a:graphicData uri="http://schemas.openxmlformats.org/drawingml/2006/table">
            <a:tbl>
              <a:tblPr>
                <a:tableStyleId>{BC89EF96-8CEA-46FF-86C4-4CE0E7609802}</a:tableStyleId>
              </a:tblPr>
              <a:tblGrid>
                <a:gridCol w="895062">
                  <a:extLst>
                    <a:ext uri="{9D8B030D-6E8A-4147-A177-3AD203B41FA5}">
                      <a16:colId xmlns:a16="http://schemas.microsoft.com/office/drawing/2014/main" val="1056493199"/>
                    </a:ext>
                  </a:extLst>
                </a:gridCol>
                <a:gridCol w="435706">
                  <a:extLst>
                    <a:ext uri="{9D8B030D-6E8A-4147-A177-3AD203B41FA5}">
                      <a16:colId xmlns:a16="http://schemas.microsoft.com/office/drawing/2014/main" val="4254537346"/>
                    </a:ext>
                  </a:extLst>
                </a:gridCol>
                <a:gridCol w="435706">
                  <a:extLst>
                    <a:ext uri="{9D8B030D-6E8A-4147-A177-3AD203B41FA5}">
                      <a16:colId xmlns:a16="http://schemas.microsoft.com/office/drawing/2014/main" val="3004070373"/>
                    </a:ext>
                  </a:extLst>
                </a:gridCol>
                <a:gridCol w="435706">
                  <a:extLst>
                    <a:ext uri="{9D8B030D-6E8A-4147-A177-3AD203B41FA5}">
                      <a16:colId xmlns:a16="http://schemas.microsoft.com/office/drawing/2014/main" val="224712531"/>
                    </a:ext>
                  </a:extLst>
                </a:gridCol>
                <a:gridCol w="435706">
                  <a:extLst>
                    <a:ext uri="{9D8B030D-6E8A-4147-A177-3AD203B41FA5}">
                      <a16:colId xmlns:a16="http://schemas.microsoft.com/office/drawing/2014/main" val="2995328334"/>
                    </a:ext>
                  </a:extLst>
                </a:gridCol>
                <a:gridCol w="435706">
                  <a:extLst>
                    <a:ext uri="{9D8B030D-6E8A-4147-A177-3AD203B41FA5}">
                      <a16:colId xmlns:a16="http://schemas.microsoft.com/office/drawing/2014/main" val="735408730"/>
                    </a:ext>
                  </a:extLst>
                </a:gridCol>
                <a:gridCol w="435706">
                  <a:extLst>
                    <a:ext uri="{9D8B030D-6E8A-4147-A177-3AD203B41FA5}">
                      <a16:colId xmlns:a16="http://schemas.microsoft.com/office/drawing/2014/main" val="1760174001"/>
                    </a:ext>
                  </a:extLst>
                </a:gridCol>
                <a:gridCol w="435706">
                  <a:extLst>
                    <a:ext uri="{9D8B030D-6E8A-4147-A177-3AD203B41FA5}">
                      <a16:colId xmlns:a16="http://schemas.microsoft.com/office/drawing/2014/main" val="3546031849"/>
                    </a:ext>
                  </a:extLst>
                </a:gridCol>
                <a:gridCol w="435706">
                  <a:extLst>
                    <a:ext uri="{9D8B030D-6E8A-4147-A177-3AD203B41FA5}">
                      <a16:colId xmlns:a16="http://schemas.microsoft.com/office/drawing/2014/main" val="2379369236"/>
                    </a:ext>
                  </a:extLst>
                </a:gridCol>
                <a:gridCol w="435706">
                  <a:extLst>
                    <a:ext uri="{9D8B030D-6E8A-4147-A177-3AD203B41FA5}">
                      <a16:colId xmlns:a16="http://schemas.microsoft.com/office/drawing/2014/main" val="3050177292"/>
                    </a:ext>
                  </a:extLst>
                </a:gridCol>
                <a:gridCol w="435706">
                  <a:extLst>
                    <a:ext uri="{9D8B030D-6E8A-4147-A177-3AD203B41FA5}">
                      <a16:colId xmlns:a16="http://schemas.microsoft.com/office/drawing/2014/main" val="1724376753"/>
                    </a:ext>
                  </a:extLst>
                </a:gridCol>
                <a:gridCol w="435706">
                  <a:extLst>
                    <a:ext uri="{9D8B030D-6E8A-4147-A177-3AD203B41FA5}">
                      <a16:colId xmlns:a16="http://schemas.microsoft.com/office/drawing/2014/main" val="3280477907"/>
                    </a:ext>
                  </a:extLst>
                </a:gridCol>
              </a:tblGrid>
              <a:tr h="649700">
                <a:tc>
                  <a:txBody>
                    <a:bodyPr/>
                    <a:lstStyle/>
                    <a:p>
                      <a:pPr algn="l" fontAlgn="b"/>
                      <a:r>
                        <a:rPr lang="en-GB" sz="1300" u="none" strike="noStrike">
                          <a:solidFill>
                            <a:schemeClr val="bg1"/>
                          </a:solidFill>
                          <a:effectLst/>
                        </a:rPr>
                        <a:t>NLS Neonatal Training</a:t>
                      </a:r>
                      <a:endParaRPr lang="en-GB" sz="1300" b="1" i="0" u="none" strike="noStrike">
                        <a:solidFill>
                          <a:schemeClr val="bg1"/>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GB" sz="1300" b="0" i="0" u="none" strike="noStrike">
                          <a:solidFill>
                            <a:schemeClr val="bg1"/>
                          </a:solidFill>
                          <a:effectLst/>
                          <a:latin typeface="Calibri"/>
                        </a:rPr>
                        <a:t>Sep-25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GB" sz="1300" b="0" i="0" u="none" strike="noStrike">
                          <a:solidFill>
                            <a:schemeClr val="bg1"/>
                          </a:solidFill>
                          <a:effectLst/>
                          <a:latin typeface="Calibri"/>
                        </a:rPr>
                        <a:t>Oct-25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b"/>
                      <a:r>
                        <a:rPr lang="en-GB" sz="1300" b="0" i="0" u="none" strike="noStrike">
                          <a:solidFill>
                            <a:schemeClr val="bg1"/>
                          </a:solidFill>
                          <a:effectLst/>
                          <a:latin typeface="Calibri"/>
                        </a:rPr>
                        <a:t>Nov - 25</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Dec -25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Jan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Feb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Mar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Apr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May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Jun - 26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Jul – 26 </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chemeClr val="accent1">
                        <a:lumMod val="75000"/>
                      </a:schemeClr>
                    </a:solidFill>
                  </a:tcPr>
                </a:tc>
                <a:extLst>
                  <a:ext uri="{0D108BD9-81ED-4DB2-BD59-A6C34878D82A}">
                    <a16:rowId xmlns:a16="http://schemas.microsoft.com/office/drawing/2014/main" val="2172106383"/>
                  </a:ext>
                </a:extLst>
              </a:tr>
              <a:tr h="389820">
                <a:tc>
                  <a:txBody>
                    <a:bodyPr/>
                    <a:lstStyle/>
                    <a:p>
                      <a:pPr algn="l" fontAlgn="b"/>
                      <a:r>
                        <a:rPr lang="en-GB" sz="1300" u="none" strike="noStrike">
                          <a:effectLst/>
                        </a:rPr>
                        <a:t>Nursing</a:t>
                      </a:r>
                      <a:endParaRPr lang="en-GB" sz="13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200" b="0" i="0" u="none" strike="noStrike">
                          <a:solidFill>
                            <a:schemeClr val="accent1">
                              <a:lumMod val="75000"/>
                            </a:schemeClr>
                          </a:solidFill>
                          <a:effectLst/>
                          <a:latin typeface="Calibri"/>
                        </a:rPr>
                        <a:t>95%</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200" b="0" i="0" u="none" strike="noStrike">
                          <a:solidFill>
                            <a:schemeClr val="accent1">
                              <a:lumMod val="75000"/>
                            </a:schemeClr>
                          </a:solidFill>
                          <a:effectLst/>
                          <a:latin typeface="Calibri"/>
                        </a:rPr>
                        <a:t>88%</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1200" b="0" i="0" u="none" strike="noStrike">
                          <a:solidFill>
                            <a:schemeClr val="accent1">
                              <a:lumMod val="75000"/>
                            </a:schemeClr>
                          </a:solidFill>
                          <a:effectLst/>
                          <a:latin typeface="Calibri"/>
                        </a:rPr>
                        <a:t>88%</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GB" sz="1200" b="0" i="0" u="none" strike="noStrike">
                          <a:solidFill>
                            <a:schemeClr val="accent1">
                              <a:lumMod val="75000"/>
                            </a:schemeClr>
                          </a:solidFill>
                          <a:effectLst/>
                          <a:latin typeface="Calibri"/>
                        </a:rPr>
                        <a:t>87%</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87%</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87%</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92%</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96%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96%</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909148912"/>
                  </a:ext>
                </a:extLst>
              </a:tr>
              <a:tr h="433133">
                <a:tc>
                  <a:txBody>
                    <a:bodyPr/>
                    <a:lstStyle/>
                    <a:p>
                      <a:pPr algn="l" fontAlgn="b"/>
                      <a:r>
                        <a:rPr lang="en-GB" sz="1300" u="none" strike="noStrike">
                          <a:effectLst/>
                        </a:rPr>
                        <a:t>Consultants</a:t>
                      </a:r>
                      <a:endParaRPr lang="en-GB" sz="13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endParaRPr lang="en-US"/>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endParaRPr lang="en-US"/>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159426511"/>
                  </a:ext>
                </a:extLst>
              </a:tr>
              <a:tr h="433133">
                <a:tc>
                  <a:txBody>
                    <a:bodyPr/>
                    <a:lstStyle/>
                    <a:p>
                      <a:pPr algn="l" fontAlgn="b"/>
                      <a:r>
                        <a:rPr lang="en-GB" sz="1300" u="none" strike="noStrike">
                          <a:effectLst/>
                        </a:rPr>
                        <a:t>Juniors - Tier 1</a:t>
                      </a:r>
                      <a:endParaRPr lang="en-GB" sz="13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90.9%</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90.0%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endParaRPr lang="en-US"/>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endParaRPr lang="en-US"/>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64410966"/>
                  </a:ext>
                </a:extLst>
              </a:tr>
              <a:tr h="433133">
                <a:tc>
                  <a:txBody>
                    <a:bodyPr/>
                    <a:lstStyle/>
                    <a:p>
                      <a:pPr algn="l" fontAlgn="b"/>
                      <a:r>
                        <a:rPr lang="en-GB" sz="1300" u="none" strike="noStrike">
                          <a:effectLst/>
                        </a:rPr>
                        <a:t>Juniors - Tier 2</a:t>
                      </a:r>
                      <a:endParaRPr lang="en-GB" sz="1300" b="0" i="0" u="none" strike="noStrike">
                        <a:solidFill>
                          <a:srgbClr val="000000"/>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GB" sz="1200" b="0" i="0" u="none" strike="noStrike">
                          <a:solidFill>
                            <a:schemeClr val="accent1">
                              <a:lumMod val="75000"/>
                            </a:schemeClr>
                          </a:solidFill>
                          <a:effectLst/>
                          <a:latin typeface="Calibri"/>
                        </a:rPr>
                        <a:t>100%</a:t>
                      </a:r>
                      <a:endParaRPr lang="en-GB" sz="1200" b="0" i="0" u="none" strike="noStrike">
                        <a:solidFill>
                          <a:schemeClr val="accent1">
                            <a:lumMod val="75000"/>
                          </a:schemeClr>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endParaRPr lang="en-US"/>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endParaRPr lang="en-US"/>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marL="0" lvl="0" indent="0" algn="r" defTabSz="914400">
                        <a:lnSpc>
                          <a:spcPct val="100000"/>
                        </a:lnSpc>
                        <a:spcBef>
                          <a:spcPts val="0"/>
                        </a:spcBef>
                        <a:spcAft>
                          <a:spcPts val="0"/>
                        </a:spcAft>
                        <a:buNone/>
                        <a:tabLst/>
                        <a:defRPr/>
                      </a:pPr>
                      <a:r>
                        <a:rPr lang="en-GB" sz="1200" b="0" i="0" u="none" strike="noStrike">
                          <a:solidFill>
                            <a:schemeClr val="accent1">
                              <a:lumMod val="75000"/>
                            </a:schemeClr>
                          </a:solidFill>
                          <a:effectLst/>
                          <a:latin typeface="Calibri"/>
                        </a:rPr>
                        <a:t>100%</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044315652"/>
                  </a:ext>
                </a:extLst>
              </a:tr>
            </a:tbl>
          </a:graphicData>
        </a:graphic>
      </p:graphicFrame>
      <p:sp>
        <p:nvSpPr>
          <p:cNvPr id="4" name="Text Placeholder 3"/>
          <p:cNvSpPr>
            <a:spLocks noGrp="1"/>
          </p:cNvSpPr>
          <p:nvPr>
            <p:ph type="body" sz="quarter" idx="10"/>
          </p:nvPr>
        </p:nvSpPr>
        <p:spPr>
          <a:xfrm>
            <a:off x="128996" y="195026"/>
            <a:ext cx="10657333" cy="485386"/>
          </a:xfrm>
        </p:spPr>
        <p:txBody>
          <a:bodyPr vert="horz" lIns="91440" tIns="45720" rIns="91440" bIns="45720" rtlCol="0" anchor="t">
            <a:noAutofit/>
          </a:bodyPr>
          <a:lstStyle/>
          <a:p>
            <a:pPr>
              <a:spcAft>
                <a:spcPts val="857"/>
              </a:spcAft>
            </a:pPr>
            <a:r>
              <a:rPr lang="en-GB" sz="2400">
                <a:latin typeface="Arial Black"/>
                <a:ea typeface="Calibri"/>
              </a:rPr>
              <a:t>Workforce – </a:t>
            </a:r>
            <a:r>
              <a:rPr lang="en-GB" sz="2400">
                <a:solidFill>
                  <a:schemeClr val="tx2"/>
                </a:solidFill>
                <a:latin typeface="Arial Black"/>
                <a:ea typeface="Calibri"/>
              </a:rPr>
              <a:t>Training Compliance - </a:t>
            </a:r>
            <a:r>
              <a:rPr lang="en-GB" sz="2400">
                <a:solidFill>
                  <a:srgbClr val="002060"/>
                </a:solidFill>
                <a:latin typeface="Arial Black"/>
                <a:ea typeface="Calibri"/>
              </a:rPr>
              <a:t>July</a:t>
            </a:r>
            <a:r>
              <a:rPr lang="en-GB" sz="2400">
                <a:solidFill>
                  <a:schemeClr val="tx2"/>
                </a:solidFill>
                <a:latin typeface="Arial Black"/>
                <a:ea typeface="Calibri"/>
              </a:rPr>
              <a:t> 2026</a:t>
            </a:r>
            <a:r>
              <a:rPr lang="en-GB" sz="2400">
                <a:solidFill>
                  <a:srgbClr val="FF0000"/>
                </a:solidFill>
                <a:latin typeface="Arial Black"/>
                <a:ea typeface="Calibri"/>
              </a:rPr>
              <a:t> </a:t>
            </a:r>
            <a:r>
              <a:rPr lang="en-GB" sz="2400">
                <a:solidFill>
                  <a:schemeClr val="tx2"/>
                </a:solidFill>
                <a:latin typeface="Arial Black"/>
                <a:ea typeface="Calibri"/>
              </a:rPr>
              <a:t> </a:t>
            </a:r>
          </a:p>
        </p:txBody>
      </p:sp>
      <p:sp>
        <p:nvSpPr>
          <p:cNvPr id="12" name="Slide Number Placeholder 5"/>
          <p:cNvSpPr txBox="1">
            <a:spLocks/>
          </p:cNvSpPr>
          <p:nvPr/>
        </p:nvSpPr>
        <p:spPr>
          <a:xfrm>
            <a:off x="11314942" y="6177955"/>
            <a:ext cx="757313" cy="365116"/>
          </a:xfrm>
          <a:prstGeom prst="rect">
            <a:avLst/>
          </a:prstGeom>
        </p:spPr>
        <p:txBody>
          <a:bodyPr vert="horz" lIns="65314" tIns="32657" rIns="65314" bIns="32657" rtlCol="0" anchor="ctr"/>
          <a:lstStyle>
            <a:defPPr>
              <a:defRPr lang="en-US"/>
            </a:defPPr>
            <a:lvl1pPr marL="0" algn="r" defTabSz="1075334" rtl="0" eaLnBrk="1" latinLnBrk="0" hangingPunct="1">
              <a:defRPr sz="1200" kern="1200">
                <a:solidFill>
                  <a:schemeClr val="tx1">
                    <a:tint val="75000"/>
                  </a:schemeClr>
                </a:solidFill>
                <a:latin typeface="+mn-lt"/>
                <a:ea typeface="+mn-ea"/>
                <a:cs typeface="+mn-cs"/>
              </a:defRPr>
            </a:lvl1pPr>
            <a:lvl2pPr marL="537667" algn="l" defTabSz="1075334" rtl="0" eaLnBrk="1" latinLnBrk="0" hangingPunct="1">
              <a:defRPr sz="2117" kern="1200">
                <a:solidFill>
                  <a:schemeClr val="tx1"/>
                </a:solidFill>
                <a:latin typeface="+mn-lt"/>
                <a:ea typeface="+mn-ea"/>
                <a:cs typeface="+mn-cs"/>
              </a:defRPr>
            </a:lvl2pPr>
            <a:lvl3pPr marL="1075334" algn="l" defTabSz="1075334" rtl="0" eaLnBrk="1" latinLnBrk="0" hangingPunct="1">
              <a:defRPr sz="2117" kern="1200">
                <a:solidFill>
                  <a:schemeClr val="tx1"/>
                </a:solidFill>
                <a:latin typeface="+mn-lt"/>
                <a:ea typeface="+mn-ea"/>
                <a:cs typeface="+mn-cs"/>
              </a:defRPr>
            </a:lvl3pPr>
            <a:lvl4pPr marL="1613002" algn="l" defTabSz="1075334" rtl="0" eaLnBrk="1" latinLnBrk="0" hangingPunct="1">
              <a:defRPr sz="2117" kern="1200">
                <a:solidFill>
                  <a:schemeClr val="tx1"/>
                </a:solidFill>
                <a:latin typeface="+mn-lt"/>
                <a:ea typeface="+mn-ea"/>
                <a:cs typeface="+mn-cs"/>
              </a:defRPr>
            </a:lvl4pPr>
            <a:lvl5pPr marL="2150669" algn="l" defTabSz="1075334" rtl="0" eaLnBrk="1" latinLnBrk="0" hangingPunct="1">
              <a:defRPr sz="2117" kern="1200">
                <a:solidFill>
                  <a:schemeClr val="tx1"/>
                </a:solidFill>
                <a:latin typeface="+mn-lt"/>
                <a:ea typeface="+mn-ea"/>
                <a:cs typeface="+mn-cs"/>
              </a:defRPr>
            </a:lvl5pPr>
            <a:lvl6pPr marL="2688336" algn="l" defTabSz="1075334" rtl="0" eaLnBrk="1" latinLnBrk="0" hangingPunct="1">
              <a:defRPr sz="2117" kern="1200">
                <a:solidFill>
                  <a:schemeClr val="tx1"/>
                </a:solidFill>
                <a:latin typeface="+mn-lt"/>
                <a:ea typeface="+mn-ea"/>
                <a:cs typeface="+mn-cs"/>
              </a:defRPr>
            </a:lvl6pPr>
            <a:lvl7pPr marL="3226003" algn="l" defTabSz="1075334" rtl="0" eaLnBrk="1" latinLnBrk="0" hangingPunct="1">
              <a:defRPr sz="2117" kern="1200">
                <a:solidFill>
                  <a:schemeClr val="tx1"/>
                </a:solidFill>
                <a:latin typeface="+mn-lt"/>
                <a:ea typeface="+mn-ea"/>
                <a:cs typeface="+mn-cs"/>
              </a:defRPr>
            </a:lvl7pPr>
            <a:lvl8pPr marL="3763670" algn="l" defTabSz="1075334" rtl="0" eaLnBrk="1" latinLnBrk="0" hangingPunct="1">
              <a:defRPr sz="2117" kern="1200">
                <a:solidFill>
                  <a:schemeClr val="tx1"/>
                </a:solidFill>
                <a:latin typeface="+mn-lt"/>
                <a:ea typeface="+mn-ea"/>
                <a:cs typeface="+mn-cs"/>
              </a:defRPr>
            </a:lvl8pPr>
            <a:lvl9pPr marL="4301338" algn="l" defTabSz="1075334" rtl="0" eaLnBrk="1" latinLnBrk="0" hangingPunct="1">
              <a:defRPr sz="2117" kern="1200">
                <a:solidFill>
                  <a:schemeClr val="tx1"/>
                </a:solidFill>
                <a:latin typeface="+mn-lt"/>
                <a:ea typeface="+mn-ea"/>
                <a:cs typeface="+mn-cs"/>
              </a:defRPr>
            </a:lvl9pPr>
          </a:lstStyle>
          <a:p>
            <a:pPr marL="0" marR="0" lvl="0" indent="0" algn="r" defTabSz="652101" rtl="0" eaLnBrk="1" fontAlgn="auto" latinLnBrk="0" hangingPunct="1">
              <a:lnSpc>
                <a:spcPct val="100000"/>
              </a:lnSpc>
              <a:spcBef>
                <a:spcPts val="0"/>
              </a:spcBef>
              <a:spcAft>
                <a:spcPts val="0"/>
              </a:spcAft>
              <a:buClrTx/>
              <a:buSzTx/>
              <a:buFontTx/>
              <a:buNone/>
              <a:tabLst/>
              <a:defRPr/>
            </a:pPr>
            <a:endParaRPr kumimoji="0" lang="en-GB" sz="1213" b="1"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4032496725"/>
              </p:ext>
            </p:extLst>
          </p:nvPr>
        </p:nvGraphicFramePr>
        <p:xfrm>
          <a:off x="6647542" y="1008742"/>
          <a:ext cx="5194948" cy="2032412"/>
        </p:xfrm>
        <a:graphic>
          <a:graphicData uri="http://schemas.openxmlformats.org/drawingml/2006/table">
            <a:tbl>
              <a:tblPr>
                <a:tableStyleId>{BC89EF96-8CEA-46FF-86C4-4CE0E7609802}</a:tableStyleId>
              </a:tblPr>
              <a:tblGrid>
                <a:gridCol w="847850">
                  <a:extLst>
                    <a:ext uri="{9D8B030D-6E8A-4147-A177-3AD203B41FA5}">
                      <a16:colId xmlns:a16="http://schemas.microsoft.com/office/drawing/2014/main" val="2900282931"/>
                    </a:ext>
                  </a:extLst>
                </a:gridCol>
                <a:gridCol w="405474">
                  <a:extLst>
                    <a:ext uri="{9D8B030D-6E8A-4147-A177-3AD203B41FA5}">
                      <a16:colId xmlns:a16="http://schemas.microsoft.com/office/drawing/2014/main" val="2699680740"/>
                    </a:ext>
                  </a:extLst>
                </a:gridCol>
                <a:gridCol w="397199">
                  <a:extLst>
                    <a:ext uri="{9D8B030D-6E8A-4147-A177-3AD203B41FA5}">
                      <a16:colId xmlns:a16="http://schemas.microsoft.com/office/drawing/2014/main" val="2231235313"/>
                    </a:ext>
                  </a:extLst>
                </a:gridCol>
                <a:gridCol w="393825">
                  <a:extLst>
                    <a:ext uri="{9D8B030D-6E8A-4147-A177-3AD203B41FA5}">
                      <a16:colId xmlns:a16="http://schemas.microsoft.com/office/drawing/2014/main" val="2151826914"/>
                    </a:ext>
                  </a:extLst>
                </a:gridCol>
                <a:gridCol w="393825">
                  <a:extLst>
                    <a:ext uri="{9D8B030D-6E8A-4147-A177-3AD203B41FA5}">
                      <a16:colId xmlns:a16="http://schemas.microsoft.com/office/drawing/2014/main" val="2230770741"/>
                    </a:ext>
                  </a:extLst>
                </a:gridCol>
                <a:gridCol w="393825">
                  <a:extLst>
                    <a:ext uri="{9D8B030D-6E8A-4147-A177-3AD203B41FA5}">
                      <a16:colId xmlns:a16="http://schemas.microsoft.com/office/drawing/2014/main" val="1037566953"/>
                    </a:ext>
                  </a:extLst>
                </a:gridCol>
                <a:gridCol w="393825">
                  <a:extLst>
                    <a:ext uri="{9D8B030D-6E8A-4147-A177-3AD203B41FA5}">
                      <a16:colId xmlns:a16="http://schemas.microsoft.com/office/drawing/2014/main" val="2972344126"/>
                    </a:ext>
                  </a:extLst>
                </a:gridCol>
                <a:gridCol w="393825">
                  <a:extLst>
                    <a:ext uri="{9D8B030D-6E8A-4147-A177-3AD203B41FA5}">
                      <a16:colId xmlns:a16="http://schemas.microsoft.com/office/drawing/2014/main" val="2220536973"/>
                    </a:ext>
                  </a:extLst>
                </a:gridCol>
                <a:gridCol w="393825">
                  <a:extLst>
                    <a:ext uri="{9D8B030D-6E8A-4147-A177-3AD203B41FA5}">
                      <a16:colId xmlns:a16="http://schemas.microsoft.com/office/drawing/2014/main" val="527550787"/>
                    </a:ext>
                  </a:extLst>
                </a:gridCol>
                <a:gridCol w="393825">
                  <a:extLst>
                    <a:ext uri="{9D8B030D-6E8A-4147-A177-3AD203B41FA5}">
                      <a16:colId xmlns:a16="http://schemas.microsoft.com/office/drawing/2014/main" val="288361946"/>
                    </a:ext>
                  </a:extLst>
                </a:gridCol>
                <a:gridCol w="393825">
                  <a:extLst>
                    <a:ext uri="{9D8B030D-6E8A-4147-A177-3AD203B41FA5}">
                      <a16:colId xmlns:a16="http://schemas.microsoft.com/office/drawing/2014/main" val="3514284867"/>
                    </a:ext>
                  </a:extLst>
                </a:gridCol>
                <a:gridCol w="393825">
                  <a:extLst>
                    <a:ext uri="{9D8B030D-6E8A-4147-A177-3AD203B41FA5}">
                      <a16:colId xmlns:a16="http://schemas.microsoft.com/office/drawing/2014/main" val="2787614812"/>
                    </a:ext>
                  </a:extLst>
                </a:gridCol>
              </a:tblGrid>
              <a:tr h="1043672">
                <a:tc>
                  <a:txBody>
                    <a:bodyPr/>
                    <a:lstStyle/>
                    <a:p>
                      <a:pPr algn="l" fontAlgn="b"/>
                      <a:r>
                        <a:rPr lang="en-GB" sz="1300" u="none" strike="noStrike">
                          <a:solidFill>
                            <a:schemeClr val="bg1"/>
                          </a:solidFill>
                          <a:effectLst/>
                        </a:rPr>
                        <a:t>Nurses Qualified in Speciality</a:t>
                      </a:r>
                      <a:endParaRPr lang="en-GB" sz="1300" b="1" i="0" u="none" strike="noStrike">
                        <a:solidFill>
                          <a:schemeClr val="bg1"/>
                        </a:solidFill>
                        <a:effectLst/>
                        <a:latin typeface="Calibri" panose="020F0502020204030204" pitchFamily="34" charset="0"/>
                      </a:endParaRPr>
                    </a:p>
                  </a:txBody>
                  <a:tcPr marL="6804" marR="6804" marT="680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Sept - 25</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Oct - 25</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Nov – 25 </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Dec 25</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Jan 26</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Feb 26</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Mar 26</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Apr - 26</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May 26</a:t>
                      </a:r>
                    </a:p>
                  </a:txBody>
                  <a:tcPr marL="6803" marR="6803" marT="680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Jun 26</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accent1">
                        <a:lumMod val="75000"/>
                      </a:schemeClr>
                    </a:solidFill>
                  </a:tcPr>
                </a:tc>
                <a:tc>
                  <a:txBody>
                    <a:bodyPr/>
                    <a:lstStyle/>
                    <a:p>
                      <a:pPr lvl="0" algn="ctr">
                        <a:buNone/>
                      </a:pPr>
                      <a:r>
                        <a:rPr lang="en-GB" sz="1300" b="0" i="0" u="none" strike="noStrike">
                          <a:solidFill>
                            <a:schemeClr val="bg1"/>
                          </a:solidFill>
                          <a:effectLst/>
                          <a:latin typeface="Calibri"/>
                        </a:rPr>
                        <a:t>Jul - 26</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solidFill>
                      <a:schemeClr val="accent1">
                        <a:lumMod val="75000"/>
                      </a:schemeClr>
                    </a:solidFill>
                  </a:tcPr>
                </a:tc>
                <a:extLst>
                  <a:ext uri="{0D108BD9-81ED-4DB2-BD59-A6C34878D82A}">
                    <a16:rowId xmlns:a16="http://schemas.microsoft.com/office/drawing/2014/main" val="1333356572"/>
                  </a:ext>
                </a:extLst>
              </a:tr>
              <a:tr h="494370">
                <a:tc>
                  <a:txBody>
                    <a:bodyPr/>
                    <a:lstStyle/>
                    <a:p>
                      <a:pPr algn="l" fontAlgn="t"/>
                      <a:r>
                        <a:rPr lang="en-GB" sz="1300" u="none" strike="noStrike">
                          <a:effectLst/>
                        </a:rPr>
                        <a:t>Module 1</a:t>
                      </a:r>
                      <a:endParaRPr lang="en-GB" sz="1300" b="0" i="0" u="none" strike="noStrike">
                        <a:solidFill>
                          <a:srgbClr val="000000"/>
                        </a:solidFill>
                        <a:effectLst/>
                        <a:latin typeface="Calibri" panose="020F0502020204030204" pitchFamily="34" charset="0"/>
                      </a:endParaRPr>
                    </a:p>
                  </a:txBody>
                  <a:tcPr marL="6804" marR="6804" marT="68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GB" sz="1200" b="0" i="0" u="none" strike="noStrike">
                          <a:solidFill>
                            <a:schemeClr val="accent1">
                              <a:lumMod val="75000"/>
                            </a:schemeClr>
                          </a:solidFill>
                          <a:effectLst/>
                          <a:latin typeface="Calibri"/>
                        </a:rPr>
                        <a:t>59.0%</a:t>
                      </a:r>
                    </a:p>
                  </a:txBody>
                  <a:tcPr marL="6803" marR="6803" marT="6803" marB="0" anchor="b">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GB" sz="1200" b="0" i="0" u="none" strike="noStrike">
                          <a:solidFill>
                            <a:schemeClr val="accent1">
                              <a:lumMod val="75000"/>
                            </a:schemeClr>
                          </a:solidFill>
                          <a:effectLst/>
                          <a:latin typeface="Calibri"/>
                        </a:rPr>
                        <a:t>59.0%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59.0%</a:t>
                      </a:r>
                      <a:endParaRPr lang="en-US"/>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2176184905"/>
                  </a:ext>
                </a:extLst>
              </a:tr>
              <a:tr h="494370">
                <a:tc>
                  <a:txBody>
                    <a:bodyPr/>
                    <a:lstStyle/>
                    <a:p>
                      <a:pPr algn="l" fontAlgn="t"/>
                      <a:r>
                        <a:rPr lang="en-GB" sz="1300" u="none" strike="noStrike">
                          <a:effectLst/>
                        </a:rPr>
                        <a:t>Module 2</a:t>
                      </a:r>
                      <a:endParaRPr lang="en-GB" sz="1300" b="0" i="0" u="none" strike="noStrike">
                        <a:solidFill>
                          <a:srgbClr val="000000"/>
                        </a:solidFill>
                        <a:effectLst/>
                        <a:latin typeface="Calibri" panose="020F0502020204030204" pitchFamily="34" charset="0"/>
                      </a:endParaRPr>
                    </a:p>
                  </a:txBody>
                  <a:tcPr marL="6804" marR="6804" marT="68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GB" sz="1200" b="0" i="0" u="none" strike="noStrike">
                          <a:solidFill>
                            <a:schemeClr val="accent1">
                              <a:lumMod val="75000"/>
                            </a:schemeClr>
                          </a:solidFill>
                          <a:effectLst/>
                          <a:latin typeface="Calibri"/>
                        </a:rPr>
                        <a:t>59.0%</a:t>
                      </a:r>
                    </a:p>
                  </a:txBody>
                  <a:tcPr marL="6803" marR="6803" marT="6803" marB="0" anchor="b">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59.0%</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59.0%</a:t>
                      </a:r>
                      <a:endParaRPr lang="en-US"/>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515</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tcPr>
                </a:tc>
                <a:tc>
                  <a:txBody>
                    <a:bodyPr/>
                    <a:lstStyle/>
                    <a:p>
                      <a:pPr lvl="0" algn="r">
                        <a:buNone/>
                      </a:pPr>
                      <a:r>
                        <a:rPr lang="en-GB" sz="1200" b="0" i="0" u="none" strike="noStrike">
                          <a:solidFill>
                            <a:schemeClr val="accent1">
                              <a:lumMod val="75000"/>
                            </a:schemeClr>
                          </a:solidFill>
                          <a:effectLst/>
                          <a:latin typeface="Calibri"/>
                        </a:rPr>
                        <a:t>51%</a:t>
                      </a:r>
                    </a:p>
                  </a:txBody>
                  <a:tcPr marL="6803" marR="6803" marT="6803" marB="0" anchor="b">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1544064516"/>
                  </a:ext>
                </a:extLst>
              </a:tr>
            </a:tbl>
          </a:graphicData>
        </a:graphic>
      </p:graphicFrame>
      <p:sp>
        <p:nvSpPr>
          <p:cNvPr id="3" name="AutoShape 2" descr="https://ukc-powerpoint.officeapps.live.com/pods/GetClipboardImage.ashx?Id=ea49b459-ddfd-45e2-9ca7-e309b3ccb522&amp;DC=GUK4&amp;pkey=0a29baa2-6da8-442d-89ef-36a0ecc80258&amp;wdwaccluster=GUK4"/>
          <p:cNvSpPr>
            <a:spLocks noChangeAspect="1" noChangeArrowheads="1"/>
          </p:cNvSpPr>
          <p:nvPr/>
        </p:nvSpPr>
        <p:spPr bwMode="auto">
          <a:xfrm>
            <a:off x="128996" y="-87571"/>
            <a:ext cx="184829" cy="18483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5449" tIns="27724" rIns="55449" bIns="27724"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92"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795089663"/>
              </p:ext>
            </p:extLst>
          </p:nvPr>
        </p:nvGraphicFramePr>
        <p:xfrm>
          <a:off x="4476750" y="3676650"/>
          <a:ext cx="2440198" cy="2545080"/>
        </p:xfrm>
        <a:graphic>
          <a:graphicData uri="http://schemas.openxmlformats.org/drawingml/2006/table">
            <a:tbl>
              <a:tblPr firstRow="1" bandRow="1">
                <a:tableStyleId>{5940675A-B579-460E-94D1-54222C63F5DA}</a:tableStyleId>
              </a:tblPr>
              <a:tblGrid>
                <a:gridCol w="1220099">
                  <a:extLst>
                    <a:ext uri="{9D8B030D-6E8A-4147-A177-3AD203B41FA5}">
                      <a16:colId xmlns:a16="http://schemas.microsoft.com/office/drawing/2014/main" val="1358764666"/>
                    </a:ext>
                  </a:extLst>
                </a:gridCol>
                <a:gridCol w="1220099">
                  <a:extLst>
                    <a:ext uri="{9D8B030D-6E8A-4147-A177-3AD203B41FA5}">
                      <a16:colId xmlns:a16="http://schemas.microsoft.com/office/drawing/2014/main" val="1555243101"/>
                    </a:ext>
                  </a:extLst>
                </a:gridCol>
              </a:tblGrid>
              <a:tr h="368741">
                <a:tc>
                  <a:txBody>
                    <a:bodyPr/>
                    <a:lstStyle/>
                    <a:p>
                      <a:r>
                        <a:rPr lang="en-GB" sz="1400">
                          <a:solidFill>
                            <a:schemeClr val="bg1"/>
                          </a:solidFill>
                        </a:rPr>
                        <a:t>MoNET training </a:t>
                      </a:r>
                    </a:p>
                  </a:txBody>
                  <a:tcPr>
                    <a:solidFill>
                      <a:schemeClr val="accent1">
                        <a:lumMod val="75000"/>
                      </a:schemeClr>
                    </a:solidFill>
                  </a:tcPr>
                </a:tc>
                <a:tc>
                  <a:txBody>
                    <a:bodyPr/>
                    <a:lstStyle/>
                    <a:p>
                      <a:r>
                        <a:rPr lang="en-GB" sz="1400">
                          <a:solidFill>
                            <a:schemeClr val="bg1"/>
                          </a:solidFill>
                        </a:rPr>
                        <a:t>Compliance  end of June</a:t>
                      </a:r>
                    </a:p>
                  </a:txBody>
                  <a:tcPr>
                    <a:solidFill>
                      <a:schemeClr val="accent1">
                        <a:lumMod val="75000"/>
                      </a:schemeClr>
                    </a:solidFill>
                  </a:tcPr>
                </a:tc>
                <a:extLst>
                  <a:ext uri="{0D108BD9-81ED-4DB2-BD59-A6C34878D82A}">
                    <a16:rowId xmlns:a16="http://schemas.microsoft.com/office/drawing/2014/main" val="2413936719"/>
                  </a:ext>
                </a:extLst>
              </a:tr>
              <a:tr h="263386">
                <a:tc>
                  <a:txBody>
                    <a:bodyPr/>
                    <a:lstStyle/>
                    <a:p>
                      <a:r>
                        <a:rPr lang="en-GB" sz="1300">
                          <a:solidFill>
                            <a:schemeClr val="accent1">
                              <a:lumMod val="76000"/>
                            </a:schemeClr>
                          </a:solidFill>
                        </a:rPr>
                        <a:t>Consultants </a:t>
                      </a:r>
                    </a:p>
                  </a:txBody>
                  <a:tcPr/>
                </a:tc>
                <a:tc>
                  <a:txBody>
                    <a:bodyPr/>
                    <a:lstStyle/>
                    <a:p>
                      <a:r>
                        <a:rPr lang="en-GB" sz="1300">
                          <a:solidFill>
                            <a:srgbClr val="FF0000"/>
                          </a:solidFill>
                        </a:rPr>
                        <a:t>0%</a:t>
                      </a:r>
                    </a:p>
                  </a:txBody>
                  <a:tcPr/>
                </a:tc>
                <a:extLst>
                  <a:ext uri="{0D108BD9-81ED-4DB2-BD59-A6C34878D82A}">
                    <a16:rowId xmlns:a16="http://schemas.microsoft.com/office/drawing/2014/main" val="906756435"/>
                  </a:ext>
                </a:extLst>
              </a:tr>
              <a:tr h="263386">
                <a:tc>
                  <a:txBody>
                    <a:bodyPr/>
                    <a:lstStyle/>
                    <a:p>
                      <a:r>
                        <a:rPr lang="en-GB" sz="1300">
                          <a:solidFill>
                            <a:schemeClr val="accent1">
                              <a:lumMod val="76000"/>
                            </a:schemeClr>
                          </a:solidFill>
                        </a:rPr>
                        <a:t>T1 + T2</a:t>
                      </a:r>
                    </a:p>
                  </a:txBody>
                  <a:tcPr/>
                </a:tc>
                <a:tc>
                  <a:txBody>
                    <a:bodyPr/>
                    <a:lstStyle/>
                    <a:p>
                      <a:r>
                        <a:rPr lang="en-GB" sz="1300">
                          <a:solidFill>
                            <a:srgbClr val="FF0000"/>
                          </a:solidFill>
                        </a:rPr>
                        <a:t>0%</a:t>
                      </a:r>
                    </a:p>
                  </a:txBody>
                  <a:tcPr/>
                </a:tc>
                <a:extLst>
                  <a:ext uri="{0D108BD9-81ED-4DB2-BD59-A6C34878D82A}">
                    <a16:rowId xmlns:a16="http://schemas.microsoft.com/office/drawing/2014/main" val="1818505712"/>
                  </a:ext>
                </a:extLst>
              </a:tr>
              <a:tr h="263386">
                <a:tc>
                  <a:txBody>
                    <a:bodyPr/>
                    <a:lstStyle/>
                    <a:p>
                      <a:pPr lvl="0">
                        <a:buNone/>
                      </a:pPr>
                      <a:r>
                        <a:rPr lang="en-GB" sz="1300">
                          <a:solidFill>
                            <a:schemeClr val="accent1">
                              <a:lumMod val="76000"/>
                            </a:schemeClr>
                          </a:solidFill>
                        </a:rPr>
                        <a:t>ANNP </a:t>
                      </a:r>
                    </a:p>
                  </a:txBody>
                  <a:tcPr/>
                </a:tc>
                <a:tc>
                  <a:txBody>
                    <a:bodyPr/>
                    <a:lstStyle/>
                    <a:p>
                      <a:pPr lvl="0">
                        <a:buNone/>
                      </a:pPr>
                      <a:r>
                        <a:rPr lang="en-GB" sz="1300">
                          <a:solidFill>
                            <a:srgbClr val="FF0000"/>
                          </a:solidFill>
                        </a:rPr>
                        <a:t>0% </a:t>
                      </a:r>
                    </a:p>
                  </a:txBody>
                  <a:tcPr/>
                </a:tc>
                <a:extLst>
                  <a:ext uri="{0D108BD9-81ED-4DB2-BD59-A6C34878D82A}">
                    <a16:rowId xmlns:a16="http://schemas.microsoft.com/office/drawing/2014/main" val="1333296244"/>
                  </a:ext>
                </a:extLst>
              </a:tr>
              <a:tr h="263386">
                <a:tc>
                  <a:txBody>
                    <a:bodyPr/>
                    <a:lstStyle/>
                    <a:p>
                      <a:pPr lvl="0">
                        <a:buNone/>
                      </a:pPr>
                      <a:r>
                        <a:rPr lang="en-GB" sz="1300">
                          <a:solidFill>
                            <a:schemeClr val="accent1">
                              <a:lumMod val="76000"/>
                            </a:schemeClr>
                          </a:solidFill>
                        </a:rPr>
                        <a:t>Band 7</a:t>
                      </a:r>
                    </a:p>
                  </a:txBody>
                  <a:tcPr/>
                </a:tc>
                <a:tc>
                  <a:txBody>
                    <a:bodyPr/>
                    <a:lstStyle/>
                    <a:p>
                      <a:pPr lvl="0">
                        <a:buNone/>
                      </a:pPr>
                      <a:r>
                        <a:rPr lang="en-GB" sz="1300">
                          <a:solidFill>
                            <a:srgbClr val="FF0000"/>
                          </a:solidFill>
                        </a:rPr>
                        <a:t>0%</a:t>
                      </a:r>
                    </a:p>
                  </a:txBody>
                  <a:tcPr/>
                </a:tc>
                <a:extLst>
                  <a:ext uri="{0D108BD9-81ED-4DB2-BD59-A6C34878D82A}">
                    <a16:rowId xmlns:a16="http://schemas.microsoft.com/office/drawing/2014/main" val="3964703782"/>
                  </a:ext>
                </a:extLst>
              </a:tr>
              <a:tr h="263386">
                <a:tc>
                  <a:txBody>
                    <a:bodyPr/>
                    <a:lstStyle/>
                    <a:p>
                      <a:pPr lvl="0">
                        <a:buNone/>
                      </a:pPr>
                      <a:r>
                        <a:rPr lang="en-GB" sz="1300">
                          <a:solidFill>
                            <a:schemeClr val="accent1">
                              <a:lumMod val="76000"/>
                            </a:schemeClr>
                          </a:solidFill>
                        </a:rPr>
                        <a:t>Band 6</a:t>
                      </a:r>
                    </a:p>
                  </a:txBody>
                  <a:tcPr/>
                </a:tc>
                <a:tc>
                  <a:txBody>
                    <a:bodyPr/>
                    <a:lstStyle/>
                    <a:p>
                      <a:pPr lvl="0">
                        <a:buNone/>
                      </a:pPr>
                      <a:r>
                        <a:rPr lang="en-GB" sz="1300">
                          <a:solidFill>
                            <a:srgbClr val="FF0000"/>
                          </a:solidFill>
                        </a:rPr>
                        <a:t>0% </a:t>
                      </a:r>
                    </a:p>
                  </a:txBody>
                  <a:tcPr/>
                </a:tc>
                <a:extLst>
                  <a:ext uri="{0D108BD9-81ED-4DB2-BD59-A6C34878D82A}">
                    <a16:rowId xmlns:a16="http://schemas.microsoft.com/office/drawing/2014/main" val="879571914"/>
                  </a:ext>
                </a:extLst>
              </a:tr>
              <a:tr h="263386">
                <a:tc>
                  <a:txBody>
                    <a:bodyPr/>
                    <a:lstStyle/>
                    <a:p>
                      <a:pPr lvl="0">
                        <a:buNone/>
                      </a:pPr>
                      <a:r>
                        <a:rPr lang="en-GB" sz="1300">
                          <a:solidFill>
                            <a:schemeClr val="accent1">
                              <a:lumMod val="76000"/>
                            </a:schemeClr>
                          </a:solidFill>
                        </a:rPr>
                        <a:t>Band 5</a:t>
                      </a:r>
                    </a:p>
                  </a:txBody>
                  <a:tcPr/>
                </a:tc>
                <a:tc>
                  <a:txBody>
                    <a:bodyPr/>
                    <a:lstStyle/>
                    <a:p>
                      <a:pPr lvl="0">
                        <a:buNone/>
                      </a:pPr>
                      <a:r>
                        <a:rPr lang="en-GB" sz="1300">
                          <a:solidFill>
                            <a:srgbClr val="FF0000"/>
                          </a:solidFill>
                        </a:rPr>
                        <a:t>0%</a:t>
                      </a:r>
                    </a:p>
                  </a:txBody>
                  <a:tcPr/>
                </a:tc>
                <a:extLst>
                  <a:ext uri="{0D108BD9-81ED-4DB2-BD59-A6C34878D82A}">
                    <a16:rowId xmlns:a16="http://schemas.microsoft.com/office/drawing/2014/main" val="1346798550"/>
                  </a:ext>
                </a:extLst>
              </a:tr>
              <a:tr h="263386">
                <a:tc>
                  <a:txBody>
                    <a:bodyPr/>
                    <a:lstStyle/>
                    <a:p>
                      <a:pPr lvl="0">
                        <a:buNone/>
                      </a:pPr>
                      <a:r>
                        <a:rPr lang="en-GB" sz="1300" b="1">
                          <a:solidFill>
                            <a:schemeClr val="accent1">
                              <a:lumMod val="76000"/>
                            </a:schemeClr>
                          </a:solidFill>
                        </a:rPr>
                        <a:t>Total </a:t>
                      </a:r>
                    </a:p>
                  </a:txBody>
                  <a:tcPr/>
                </a:tc>
                <a:tc>
                  <a:txBody>
                    <a:bodyPr/>
                    <a:lstStyle/>
                    <a:p>
                      <a:pPr lvl="0">
                        <a:buNone/>
                      </a:pPr>
                      <a:r>
                        <a:rPr lang="en-GB" sz="1300" b="1">
                          <a:solidFill>
                            <a:srgbClr val="FF0000"/>
                          </a:solidFill>
                        </a:rPr>
                        <a:t>0% </a:t>
                      </a:r>
                    </a:p>
                  </a:txBody>
                  <a:tcPr/>
                </a:tc>
                <a:extLst>
                  <a:ext uri="{0D108BD9-81ED-4DB2-BD59-A6C34878D82A}">
                    <a16:rowId xmlns:a16="http://schemas.microsoft.com/office/drawing/2014/main" val="2165137867"/>
                  </a:ext>
                </a:extLst>
              </a:tr>
            </a:tbl>
          </a:graphicData>
        </a:graphic>
      </p:graphicFrame>
      <p:sp>
        <p:nvSpPr>
          <p:cNvPr id="2" name="TextBox 1">
            <a:extLst>
              <a:ext uri="{FF2B5EF4-FFF2-40B4-BE49-F238E27FC236}">
                <a16:creationId xmlns:a16="http://schemas.microsoft.com/office/drawing/2014/main" id="{BDD07705-C74F-8F43-6122-988D9B5204A9}"/>
              </a:ext>
            </a:extLst>
          </p:cNvPr>
          <p:cNvSpPr txBox="1"/>
          <p:nvPr/>
        </p:nvSpPr>
        <p:spPr>
          <a:xfrm>
            <a:off x="7055656" y="3382027"/>
            <a:ext cx="4822520" cy="1077218"/>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002060"/>
                </a:solidFill>
                <a:ea typeface="Calibri"/>
                <a:cs typeface="Calibri"/>
              </a:rPr>
              <a:t>QIS figures unchanged. </a:t>
            </a:r>
          </a:p>
          <a:p>
            <a:pPr algn="ctr"/>
            <a:r>
              <a:rPr lang="en-GB" sz="1600">
                <a:solidFill>
                  <a:srgbClr val="002060"/>
                </a:solidFill>
                <a:ea typeface="Calibri"/>
                <a:cs typeface="Calibri"/>
              </a:rPr>
              <a:t>5 neonatal nurses currently completing the QIS modules at 5</a:t>
            </a:r>
            <a:r>
              <a:rPr lang="en-GB" sz="1600">
                <a:ea typeface="Calibri"/>
                <a:cs typeface="Calibri"/>
              </a:rPr>
              <a:t>0% study leave due to staffing pressures. Planning to offer more places next year at risk.</a:t>
            </a:r>
          </a:p>
        </p:txBody>
      </p:sp>
      <p:sp>
        <p:nvSpPr>
          <p:cNvPr id="6" name="TextBox 5">
            <a:extLst>
              <a:ext uri="{FF2B5EF4-FFF2-40B4-BE49-F238E27FC236}">
                <a16:creationId xmlns:a16="http://schemas.microsoft.com/office/drawing/2014/main" id="{4A52BB6A-B9BE-F78E-ED81-10ECBFC37AD1}"/>
              </a:ext>
            </a:extLst>
          </p:cNvPr>
          <p:cNvSpPr txBox="1"/>
          <p:nvPr/>
        </p:nvSpPr>
        <p:spPr>
          <a:xfrm>
            <a:off x="396657" y="3382027"/>
            <a:ext cx="3851753" cy="584775"/>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ea typeface="Calibri"/>
                <a:cs typeface="Calibri"/>
              </a:rPr>
              <a:t>NLS figures will improve in March 2026, with two scheduled training courses.</a:t>
            </a:r>
          </a:p>
        </p:txBody>
      </p:sp>
      <p:sp>
        <p:nvSpPr>
          <p:cNvPr id="7" name="TextBox 6">
            <a:extLst>
              <a:ext uri="{FF2B5EF4-FFF2-40B4-BE49-F238E27FC236}">
                <a16:creationId xmlns:a16="http://schemas.microsoft.com/office/drawing/2014/main" id="{986430B7-297C-CFDA-764B-4D37C4AB6AC4}"/>
              </a:ext>
            </a:extLst>
          </p:cNvPr>
          <p:cNvSpPr txBox="1"/>
          <p:nvPr/>
        </p:nvSpPr>
        <p:spPr>
          <a:xfrm>
            <a:off x="7055656" y="4608295"/>
            <a:ext cx="4822520" cy="1077218"/>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err="1">
                <a:ea typeface="Calibri"/>
                <a:cs typeface="Calibri"/>
              </a:rPr>
              <a:t>MoNET</a:t>
            </a:r>
            <a:r>
              <a:rPr lang="en-GB" sz="1600">
                <a:ea typeface="Calibri"/>
                <a:cs typeface="Calibri"/>
              </a:rPr>
              <a:t> training 0% due to plan new programme originally scheduled for January 2026. Training day's have been cancelled in since January, with predicted cancellation until January 2027. </a:t>
            </a:r>
          </a:p>
        </p:txBody>
      </p:sp>
    </p:spTree>
    <p:extLst>
      <p:ext uri="{BB962C8B-B14F-4D97-AF65-F5344CB8AC3E}">
        <p14:creationId xmlns:p14="http://schemas.microsoft.com/office/powerpoint/2010/main" val="1535240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645B6-26AB-832C-2A10-FE56EE3E0E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9A4F8C-349E-4A58-577D-5329BE0AD960}"/>
              </a:ext>
            </a:extLst>
          </p:cNvPr>
          <p:cNvSpPr>
            <a:spLocks noGrp="1"/>
          </p:cNvSpPr>
          <p:nvPr>
            <p:ph type="body" sz="quarter" idx="10"/>
          </p:nvPr>
        </p:nvSpPr>
        <p:spPr>
          <a:xfrm>
            <a:off x="328127" y="2245993"/>
            <a:ext cx="10556853" cy="1704268"/>
          </a:xfrm>
        </p:spPr>
        <p:txBody>
          <a:bodyPr lIns="91440" tIns="45720" rIns="91440" bIns="45720" anchor="t"/>
          <a:lstStyle/>
          <a:p>
            <a:r>
              <a:rPr lang="en-GB" sz="4100" dirty="0">
                <a:latin typeface="Arial Black"/>
              </a:rPr>
              <a:t>Infection, Prevention and Control</a:t>
            </a:r>
          </a:p>
          <a:p>
            <a:endParaRPr lang="en-GB" sz="1800" dirty="0">
              <a:latin typeface="Arial Black"/>
            </a:endParaRPr>
          </a:p>
          <a:p>
            <a:r>
              <a:rPr lang="en-GB" sz="1800" dirty="0">
                <a:latin typeface="Arial Black"/>
              </a:rPr>
              <a:t>Infection slides, AMAT only started recording data from November 2025</a:t>
            </a:r>
          </a:p>
          <a:p>
            <a:endParaRPr lang="en-GB" dirty="0"/>
          </a:p>
        </p:txBody>
      </p:sp>
    </p:spTree>
    <p:extLst>
      <p:ext uri="{BB962C8B-B14F-4D97-AF65-F5344CB8AC3E}">
        <p14:creationId xmlns:p14="http://schemas.microsoft.com/office/powerpoint/2010/main" val="3367997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34685" y="286420"/>
            <a:ext cx="9903687" cy="338851"/>
          </a:xfrm>
        </p:spPr>
        <p:txBody>
          <a:bodyPr vert="horz" lIns="91440" tIns="45720" rIns="91440" bIns="45720" rtlCol="0" anchor="t">
            <a:normAutofit fontScale="62500" lnSpcReduction="20000"/>
          </a:bodyPr>
          <a:lstStyle/>
          <a:p>
            <a:r>
              <a:rPr lang="en-GB" sz="2400">
                <a:solidFill>
                  <a:schemeClr val="tx2">
                    <a:lumMod val="75000"/>
                  </a:schemeClr>
                </a:solidFill>
                <a:latin typeface="Arial Black"/>
                <a:ea typeface="Calibri"/>
              </a:rPr>
              <a:t>Infection prevention and control –</a:t>
            </a:r>
            <a:r>
              <a:rPr lang="en-GB" sz="2400">
                <a:solidFill>
                  <a:srgbClr val="002060"/>
                </a:solidFill>
                <a:latin typeface="Arial Black"/>
                <a:ea typeface="Calibri"/>
              </a:rPr>
              <a:t>  July</a:t>
            </a:r>
            <a:r>
              <a:rPr lang="en-GB" sz="2400">
                <a:solidFill>
                  <a:srgbClr val="002060"/>
                </a:solidFill>
                <a:latin typeface="Arial Black"/>
                <a:ea typeface="Calibri"/>
                <a:cs typeface="Arial"/>
              </a:rPr>
              <a:t> 2026</a:t>
            </a:r>
            <a:r>
              <a:rPr lang="en-GB" sz="3400" b="1">
                <a:solidFill>
                  <a:schemeClr val="tx2"/>
                </a:solidFill>
                <a:latin typeface="Arial"/>
                <a:ea typeface="Calibri"/>
                <a:cs typeface="Arial"/>
              </a:rPr>
              <a:t> </a:t>
            </a:r>
            <a:r>
              <a:rPr lang="en-GB" sz="2400">
                <a:solidFill>
                  <a:schemeClr val="tx2"/>
                </a:solidFill>
                <a:latin typeface="Arial Black"/>
                <a:ea typeface="Calibri"/>
              </a:rPr>
              <a:t>  </a:t>
            </a:r>
          </a:p>
        </p:txBody>
      </p:sp>
      <p:sp>
        <p:nvSpPr>
          <p:cNvPr id="4" name="Rectangle 3"/>
          <p:cNvSpPr/>
          <p:nvPr/>
        </p:nvSpPr>
        <p:spPr>
          <a:xfrm>
            <a:off x="4512" y="626461"/>
            <a:ext cx="9786182" cy="764055"/>
          </a:xfrm>
          <a:prstGeom prst="rect">
            <a:avLst/>
          </a:prstGeom>
        </p:spPr>
        <p:txBody>
          <a:bodyPr wrap="square">
            <a:spAutoFit/>
          </a:bodyPr>
          <a:lstStyle/>
          <a:p>
            <a:pPr marL="207938" marR="0" lvl="0" indent="-2079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55" b="1" i="0" u="none" strike="noStrike" kern="1200" cap="none" spc="0" normalizeH="0" baseline="0" noProof="0">
                <a:ln>
                  <a:noFill/>
                </a:ln>
                <a:solidFill>
                  <a:srgbClr val="5B9BD5">
                    <a:lumMod val="75000"/>
                  </a:srgbClr>
                </a:solidFill>
                <a:effectLst/>
                <a:uLnTx/>
                <a:uFillTx/>
                <a:latin typeface="Calibri" panose="020F0502020204030204"/>
                <a:ea typeface="Calibri" panose="020F0502020204030204" pitchFamily="34" charset="0"/>
                <a:cs typeface="Arial" panose="020B0604020202020204" pitchFamily="34" charset="0"/>
              </a:rPr>
              <a:t>Compliance with national cleaning standards in line with national standards</a:t>
            </a:r>
          </a:p>
          <a:p>
            <a:pPr marL="326046" marR="0" lvl="1" indent="0" algn="l" defTabSz="914400" rtl="0" eaLnBrk="1" fontAlgn="auto" latinLnBrk="0" hangingPunct="1">
              <a:lnSpc>
                <a:spcPct val="100000"/>
              </a:lnSpc>
              <a:spcBef>
                <a:spcPts val="0"/>
              </a:spcBef>
              <a:spcAft>
                <a:spcPts val="0"/>
              </a:spcAft>
              <a:buClrTx/>
              <a:buSzTx/>
              <a:buFontTx/>
              <a:buNone/>
              <a:tabLst/>
              <a:defRPr/>
            </a:pPr>
            <a:r>
              <a:rPr kumimoji="0" lang="en-GB" sz="1455" b="0" i="0" u="none" strike="noStrike" kern="1200" cap="none" spc="0" normalizeH="0" baseline="0" noProof="0">
                <a:ln>
                  <a:noFill/>
                </a:ln>
                <a:solidFill>
                  <a:srgbClr val="1F355E"/>
                </a:solidFill>
                <a:effectLst/>
                <a:uLnTx/>
                <a:uFillTx/>
                <a:latin typeface="Calibri" panose="020F0502020204030204" pitchFamily="34" charset="0"/>
                <a:ea typeface="Calibri" panose="020F0502020204030204" pitchFamily="34" charset="0"/>
                <a:cs typeface="+mn-cs"/>
              </a:rPr>
              <a:t>					</a:t>
            </a:r>
            <a:endParaRPr kumimoji="0" lang="en-GB" sz="1698" b="0" i="0" u="none" strike="noStrike" kern="1200" cap="none" spc="0" normalizeH="0" baseline="0" noProof="0">
              <a:ln>
                <a:noFill/>
              </a:ln>
              <a:solidFill>
                <a:srgbClr val="1F355E"/>
              </a:solidFill>
              <a:effectLst/>
              <a:uLnTx/>
              <a:uFillTx/>
              <a:latin typeface="Arial" panose="020B0604020202020204" pitchFamily="34" charset="0"/>
              <a:ea typeface="Calibri" panose="020F0502020204030204" pitchFamily="34" charset="0"/>
              <a:cs typeface="+mn-cs"/>
            </a:endParaRPr>
          </a:p>
          <a:p>
            <a:pPr marL="207938" marR="0" lvl="0" indent="-2079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455" b="1" i="0" u="none" strike="noStrike" kern="1200" cap="none" spc="0" normalizeH="0" baseline="0" noProof="0">
              <a:ln>
                <a:noFill/>
              </a:ln>
              <a:solidFill>
                <a:srgbClr val="5B9BD5">
                  <a:lumMod val="75000"/>
                </a:srgbClr>
              </a:solidFill>
              <a:effectLst/>
              <a:uLnTx/>
              <a:uFillTx/>
              <a:latin typeface="Calibri" panose="020F0502020204030204"/>
              <a:ea typeface="Calibri" panose="020F0502020204030204" pitchFamily="34" charset="0"/>
              <a:cs typeface="Arial" panose="020B0604020202020204" pitchFamily="34" charset="0"/>
            </a:endParaRPr>
          </a:p>
        </p:txBody>
      </p:sp>
      <p:sp>
        <p:nvSpPr>
          <p:cNvPr id="6" name="Slide Number Placeholder 5"/>
          <p:cNvSpPr txBox="1">
            <a:spLocks/>
          </p:cNvSpPr>
          <p:nvPr/>
        </p:nvSpPr>
        <p:spPr>
          <a:xfrm>
            <a:off x="11269735" y="6085566"/>
            <a:ext cx="757320" cy="365119"/>
          </a:xfrm>
          <a:prstGeom prst="rect">
            <a:avLst/>
          </a:prstGeom>
        </p:spPr>
        <p:txBody>
          <a:bodyPr vert="horz" lIns="65314" tIns="32657" rIns="65314" bIns="32657" rtlCol="0" anchor="ctr"/>
          <a:lstStyle>
            <a:defPPr>
              <a:defRPr lang="en-US"/>
            </a:defPPr>
            <a:lvl1pPr marL="0" algn="r" defTabSz="1075334" rtl="0" eaLnBrk="1" latinLnBrk="0" hangingPunct="1">
              <a:defRPr sz="1200" kern="1200">
                <a:solidFill>
                  <a:schemeClr val="tx1">
                    <a:tint val="75000"/>
                  </a:schemeClr>
                </a:solidFill>
                <a:latin typeface="+mn-lt"/>
                <a:ea typeface="+mn-ea"/>
                <a:cs typeface="+mn-cs"/>
              </a:defRPr>
            </a:lvl1pPr>
            <a:lvl2pPr marL="537667" algn="l" defTabSz="1075334" rtl="0" eaLnBrk="1" latinLnBrk="0" hangingPunct="1">
              <a:defRPr sz="2117" kern="1200">
                <a:solidFill>
                  <a:schemeClr val="tx1"/>
                </a:solidFill>
                <a:latin typeface="+mn-lt"/>
                <a:ea typeface="+mn-ea"/>
                <a:cs typeface="+mn-cs"/>
              </a:defRPr>
            </a:lvl2pPr>
            <a:lvl3pPr marL="1075334" algn="l" defTabSz="1075334" rtl="0" eaLnBrk="1" latinLnBrk="0" hangingPunct="1">
              <a:defRPr sz="2117" kern="1200">
                <a:solidFill>
                  <a:schemeClr val="tx1"/>
                </a:solidFill>
                <a:latin typeface="+mn-lt"/>
                <a:ea typeface="+mn-ea"/>
                <a:cs typeface="+mn-cs"/>
              </a:defRPr>
            </a:lvl3pPr>
            <a:lvl4pPr marL="1613002" algn="l" defTabSz="1075334" rtl="0" eaLnBrk="1" latinLnBrk="0" hangingPunct="1">
              <a:defRPr sz="2117" kern="1200">
                <a:solidFill>
                  <a:schemeClr val="tx1"/>
                </a:solidFill>
                <a:latin typeface="+mn-lt"/>
                <a:ea typeface="+mn-ea"/>
                <a:cs typeface="+mn-cs"/>
              </a:defRPr>
            </a:lvl4pPr>
            <a:lvl5pPr marL="2150669" algn="l" defTabSz="1075334" rtl="0" eaLnBrk="1" latinLnBrk="0" hangingPunct="1">
              <a:defRPr sz="2117" kern="1200">
                <a:solidFill>
                  <a:schemeClr val="tx1"/>
                </a:solidFill>
                <a:latin typeface="+mn-lt"/>
                <a:ea typeface="+mn-ea"/>
                <a:cs typeface="+mn-cs"/>
              </a:defRPr>
            </a:lvl5pPr>
            <a:lvl6pPr marL="2688336" algn="l" defTabSz="1075334" rtl="0" eaLnBrk="1" latinLnBrk="0" hangingPunct="1">
              <a:defRPr sz="2117" kern="1200">
                <a:solidFill>
                  <a:schemeClr val="tx1"/>
                </a:solidFill>
                <a:latin typeface="+mn-lt"/>
                <a:ea typeface="+mn-ea"/>
                <a:cs typeface="+mn-cs"/>
              </a:defRPr>
            </a:lvl6pPr>
            <a:lvl7pPr marL="3226003" algn="l" defTabSz="1075334" rtl="0" eaLnBrk="1" latinLnBrk="0" hangingPunct="1">
              <a:defRPr sz="2117" kern="1200">
                <a:solidFill>
                  <a:schemeClr val="tx1"/>
                </a:solidFill>
                <a:latin typeface="+mn-lt"/>
                <a:ea typeface="+mn-ea"/>
                <a:cs typeface="+mn-cs"/>
              </a:defRPr>
            </a:lvl7pPr>
            <a:lvl8pPr marL="3763670" algn="l" defTabSz="1075334" rtl="0" eaLnBrk="1" latinLnBrk="0" hangingPunct="1">
              <a:defRPr sz="2117" kern="1200">
                <a:solidFill>
                  <a:schemeClr val="tx1"/>
                </a:solidFill>
                <a:latin typeface="+mn-lt"/>
                <a:ea typeface="+mn-ea"/>
                <a:cs typeface="+mn-cs"/>
              </a:defRPr>
            </a:lvl8pPr>
            <a:lvl9pPr marL="4301338" algn="l" defTabSz="1075334" rtl="0" eaLnBrk="1" latinLnBrk="0" hangingPunct="1">
              <a:defRPr sz="2117" kern="1200">
                <a:solidFill>
                  <a:schemeClr val="tx1"/>
                </a:solidFill>
                <a:latin typeface="+mn-lt"/>
                <a:ea typeface="+mn-ea"/>
                <a:cs typeface="+mn-cs"/>
              </a:defRPr>
            </a:lvl9pPr>
          </a:lstStyle>
          <a:p>
            <a:pPr marL="0" marR="0" lvl="0" indent="0" algn="r" defTabSz="1075334" rtl="0" eaLnBrk="1" fontAlgn="auto" latinLnBrk="0" hangingPunct="1">
              <a:lnSpc>
                <a:spcPct val="100000"/>
              </a:lnSpc>
              <a:spcBef>
                <a:spcPts val="0"/>
              </a:spcBef>
              <a:spcAft>
                <a:spcPts val="0"/>
              </a:spcAft>
              <a:buClrTx/>
              <a:buSzTx/>
              <a:buFontTx/>
              <a:buNone/>
              <a:tabLst/>
              <a:defRPr/>
            </a:pPr>
            <a:fld id="{4BD9EBC1-680D-482D-8B6C-3DB85C255D0B}" type="slidenum">
              <a:rPr kumimoji="0" lang="en-GB" sz="1213" b="1" i="0" u="none" strike="noStrike" kern="1200" cap="none" spc="0" normalizeH="0" baseline="0" noProof="0">
                <a:ln>
                  <a:noFill/>
                </a:ln>
                <a:solidFill>
                  <a:prstClr val="white">
                    <a:lumMod val="50000"/>
                  </a:prstClr>
                </a:solidFill>
                <a:effectLst/>
                <a:uLnTx/>
                <a:uFillTx/>
                <a:latin typeface="Calibri" panose="020F0502020204030204"/>
                <a:ea typeface="+mn-ea"/>
                <a:cs typeface="+mn-cs"/>
              </a:rPr>
              <a:pPr marL="0" marR="0" lvl="0" indent="0" algn="r" defTabSz="1075334" rtl="0" eaLnBrk="1" fontAlgn="auto" latinLnBrk="0" hangingPunct="1">
                <a:lnSpc>
                  <a:spcPct val="100000"/>
                </a:lnSpc>
                <a:spcBef>
                  <a:spcPts val="0"/>
                </a:spcBef>
                <a:spcAft>
                  <a:spcPts val="0"/>
                </a:spcAft>
                <a:buClrTx/>
                <a:buSzTx/>
                <a:buFontTx/>
                <a:buNone/>
                <a:tabLst/>
                <a:defRPr/>
              </a:pPr>
              <a:t>16</a:t>
            </a:fld>
            <a:endParaRPr kumimoji="0" lang="en-GB" sz="1213" b="1"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8" name="Rectangle 7"/>
          <p:cNvSpPr/>
          <p:nvPr/>
        </p:nvSpPr>
        <p:spPr>
          <a:xfrm>
            <a:off x="6201568" y="613213"/>
            <a:ext cx="9786182" cy="540148"/>
          </a:xfrm>
          <a:prstGeom prst="rect">
            <a:avLst/>
          </a:prstGeom>
        </p:spPr>
        <p:txBody>
          <a:bodyPr wrap="square">
            <a:spAutoFit/>
          </a:bodyPr>
          <a:lstStyle/>
          <a:p>
            <a:pPr marL="207938" marR="0" lvl="0" indent="-2079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55" b="1" i="0" u="none" strike="noStrike" kern="1200" cap="none" spc="0" normalizeH="0" baseline="0" noProof="0">
                <a:ln>
                  <a:noFill/>
                </a:ln>
                <a:solidFill>
                  <a:srgbClr val="5B9BD5">
                    <a:lumMod val="75000"/>
                  </a:srgbClr>
                </a:solidFill>
                <a:effectLst/>
                <a:uLnTx/>
                <a:uFillTx/>
                <a:latin typeface="Calibri" panose="020F0502020204030204"/>
                <a:ea typeface="Calibri" panose="020F0502020204030204" pitchFamily="34" charset="0"/>
                <a:cs typeface="Arial" panose="020B0604020202020204" pitchFamily="34" charset="0"/>
              </a:rPr>
              <a:t>Compliance with hand hygiene audits in line with national standards</a:t>
            </a:r>
          </a:p>
          <a:p>
            <a:pPr marL="326046" marR="0" lvl="1" indent="0" algn="l" defTabSz="914400" rtl="0" eaLnBrk="1" fontAlgn="auto" latinLnBrk="0" hangingPunct="1">
              <a:lnSpc>
                <a:spcPct val="100000"/>
              </a:lnSpc>
              <a:spcBef>
                <a:spcPts val="0"/>
              </a:spcBef>
              <a:spcAft>
                <a:spcPts val="0"/>
              </a:spcAft>
              <a:buClrTx/>
              <a:buSzTx/>
              <a:buFontTx/>
              <a:buNone/>
              <a:tabLst/>
              <a:defRPr/>
            </a:pPr>
            <a:r>
              <a:rPr kumimoji="0" lang="en-GB" sz="1455"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a:t>
            </a:r>
            <a:endParaRPr kumimoji="0" lang="en-GB" sz="1455" b="1" i="0" u="none" strike="noStrike" kern="1200" cap="none" spc="0" normalizeH="0" baseline="0" noProof="0">
              <a:ln>
                <a:noFill/>
              </a:ln>
              <a:solidFill>
                <a:srgbClr val="FF0000"/>
              </a:solidFill>
              <a:effectLst/>
              <a:uLnTx/>
              <a:uFillTx/>
              <a:latin typeface="Calibri" panose="020F0502020204030204"/>
              <a:ea typeface="Calibri" panose="020F050202020403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80671066"/>
              </p:ext>
            </p:extLst>
          </p:nvPr>
        </p:nvGraphicFramePr>
        <p:xfrm>
          <a:off x="232834" y="1079500"/>
          <a:ext cx="5715794" cy="5429399"/>
        </p:xfrm>
        <a:graphic>
          <a:graphicData uri="http://schemas.openxmlformats.org/drawingml/2006/table">
            <a:tbl>
              <a:tblPr firstRow="1" bandRow="1">
                <a:tableStyleId>{93296810-A885-4BE3-A3E7-6D5BEEA58F35}</a:tableStyleId>
              </a:tblPr>
              <a:tblGrid>
                <a:gridCol w="1046058">
                  <a:extLst>
                    <a:ext uri="{9D8B030D-6E8A-4147-A177-3AD203B41FA5}">
                      <a16:colId xmlns:a16="http://schemas.microsoft.com/office/drawing/2014/main" val="3383510670"/>
                    </a:ext>
                  </a:extLst>
                </a:gridCol>
                <a:gridCol w="508364">
                  <a:extLst>
                    <a:ext uri="{9D8B030D-6E8A-4147-A177-3AD203B41FA5}">
                      <a16:colId xmlns:a16="http://schemas.microsoft.com/office/drawing/2014/main" val="2259038449"/>
                    </a:ext>
                  </a:extLst>
                </a:gridCol>
                <a:gridCol w="497904">
                  <a:extLst>
                    <a:ext uri="{9D8B030D-6E8A-4147-A177-3AD203B41FA5}">
                      <a16:colId xmlns:a16="http://schemas.microsoft.com/office/drawing/2014/main" val="1488220719"/>
                    </a:ext>
                  </a:extLst>
                </a:gridCol>
                <a:gridCol w="482901">
                  <a:extLst>
                    <a:ext uri="{9D8B030D-6E8A-4147-A177-3AD203B41FA5}">
                      <a16:colId xmlns:a16="http://schemas.microsoft.com/office/drawing/2014/main" val="1999450710"/>
                    </a:ext>
                  </a:extLst>
                </a:gridCol>
                <a:gridCol w="492960">
                  <a:extLst>
                    <a:ext uri="{9D8B030D-6E8A-4147-A177-3AD203B41FA5}">
                      <a16:colId xmlns:a16="http://schemas.microsoft.com/office/drawing/2014/main" val="1317507001"/>
                    </a:ext>
                  </a:extLst>
                </a:gridCol>
                <a:gridCol w="492960">
                  <a:extLst>
                    <a:ext uri="{9D8B030D-6E8A-4147-A177-3AD203B41FA5}">
                      <a16:colId xmlns:a16="http://schemas.microsoft.com/office/drawing/2014/main" val="74366002"/>
                    </a:ext>
                  </a:extLst>
                </a:gridCol>
                <a:gridCol w="613687">
                  <a:extLst>
                    <a:ext uri="{9D8B030D-6E8A-4147-A177-3AD203B41FA5}">
                      <a16:colId xmlns:a16="http://schemas.microsoft.com/office/drawing/2014/main" val="2884517396"/>
                    </a:ext>
                  </a:extLst>
                </a:gridCol>
                <a:gridCol w="533202">
                  <a:extLst>
                    <a:ext uri="{9D8B030D-6E8A-4147-A177-3AD203B41FA5}">
                      <a16:colId xmlns:a16="http://schemas.microsoft.com/office/drawing/2014/main" val="3915638229"/>
                    </a:ext>
                  </a:extLst>
                </a:gridCol>
                <a:gridCol w="523879">
                  <a:extLst>
                    <a:ext uri="{9D8B030D-6E8A-4147-A177-3AD203B41FA5}">
                      <a16:colId xmlns:a16="http://schemas.microsoft.com/office/drawing/2014/main" val="2115230455"/>
                    </a:ext>
                  </a:extLst>
                </a:gridCol>
                <a:gridCol w="523879">
                  <a:extLst>
                    <a:ext uri="{9D8B030D-6E8A-4147-A177-3AD203B41FA5}">
                      <a16:colId xmlns:a16="http://schemas.microsoft.com/office/drawing/2014/main" val="3962861824"/>
                    </a:ext>
                  </a:extLst>
                </a:gridCol>
              </a:tblGrid>
              <a:tr h="640607">
                <a:tc>
                  <a:txBody>
                    <a:bodyPr/>
                    <a:lstStyle/>
                    <a:p>
                      <a:pPr algn="ctr"/>
                      <a:r>
                        <a:rPr lang="en-GB" sz="1300" u="sng"/>
                        <a:t>Ward </a:t>
                      </a:r>
                    </a:p>
                  </a:txBody>
                  <a:tcPr marL="55449" marR="55449" marT="27724" marB="27724"/>
                </a:tc>
                <a:tc>
                  <a:txBody>
                    <a:bodyPr/>
                    <a:lstStyle/>
                    <a:p>
                      <a:pPr algn="ctr"/>
                      <a:r>
                        <a:rPr lang="en-GB" sz="1300"/>
                        <a:t>Nov  25 </a:t>
                      </a:r>
                    </a:p>
                  </a:txBody>
                  <a:tcPr marL="55449" marR="55449" marT="27724" marB="27724"/>
                </a:tc>
                <a:tc>
                  <a:txBody>
                    <a:bodyPr/>
                    <a:lstStyle/>
                    <a:p>
                      <a:pPr lvl="0" algn="ctr">
                        <a:buNone/>
                      </a:pPr>
                      <a:r>
                        <a:rPr lang="en-GB" sz="1300"/>
                        <a:t>Dec 25</a:t>
                      </a:r>
                    </a:p>
                  </a:txBody>
                  <a:tcPr marL="55448" marR="55448" marT="27723" marB="27723"/>
                </a:tc>
                <a:tc>
                  <a:txBody>
                    <a:bodyPr/>
                    <a:lstStyle/>
                    <a:p>
                      <a:pPr lvl="0" algn="ctr">
                        <a:buNone/>
                      </a:pPr>
                      <a:r>
                        <a:rPr lang="en-GB" sz="1300"/>
                        <a:t>Jan  26</a:t>
                      </a:r>
                    </a:p>
                  </a:txBody>
                  <a:tcPr marL="55447" marR="55447" marT="27722" marB="27722"/>
                </a:tc>
                <a:tc>
                  <a:txBody>
                    <a:bodyPr/>
                    <a:lstStyle/>
                    <a:p>
                      <a:pPr lvl="0" algn="ctr">
                        <a:buNone/>
                      </a:pPr>
                      <a:r>
                        <a:rPr lang="en-GB" sz="1300"/>
                        <a:t>Feb  26 </a:t>
                      </a:r>
                    </a:p>
                  </a:txBody>
                  <a:tcPr marL="55447" marR="55447" marT="27722" marB="27722"/>
                </a:tc>
                <a:tc>
                  <a:txBody>
                    <a:bodyPr/>
                    <a:lstStyle/>
                    <a:p>
                      <a:pPr lvl="0" algn="ctr">
                        <a:buNone/>
                      </a:pPr>
                      <a:r>
                        <a:rPr lang="en-GB" sz="1300"/>
                        <a:t>Mar 26</a:t>
                      </a:r>
                    </a:p>
                  </a:txBody>
                  <a:tcPr marL="55447" marR="55447" marT="27722" marB="27722"/>
                </a:tc>
                <a:tc>
                  <a:txBody>
                    <a:bodyPr/>
                    <a:lstStyle/>
                    <a:p>
                      <a:pPr lvl="0" algn="ctr">
                        <a:buNone/>
                      </a:pPr>
                      <a:r>
                        <a:rPr lang="en-GB" sz="1300"/>
                        <a:t>Apr      26</a:t>
                      </a:r>
                    </a:p>
                  </a:txBody>
                  <a:tcPr marL="55447" marR="55447" marT="27722" marB="27722"/>
                </a:tc>
                <a:tc>
                  <a:txBody>
                    <a:bodyPr/>
                    <a:lstStyle/>
                    <a:p>
                      <a:pPr lvl="0" algn="ctr">
                        <a:buNone/>
                      </a:pPr>
                      <a:r>
                        <a:rPr lang="en-GB" sz="1300"/>
                        <a:t>May    26</a:t>
                      </a:r>
                    </a:p>
                  </a:txBody>
                  <a:tcPr marL="55447" marR="55447" marT="27722" marB="27722"/>
                </a:tc>
                <a:tc>
                  <a:txBody>
                    <a:bodyPr/>
                    <a:lstStyle/>
                    <a:p>
                      <a:pPr lvl="0" algn="ctr">
                        <a:buNone/>
                      </a:pPr>
                      <a:r>
                        <a:rPr lang="en-GB" sz="1300"/>
                        <a:t>June  26</a:t>
                      </a:r>
                    </a:p>
                  </a:txBody>
                  <a:tcPr marL="55447" marR="55447" marT="27722" marB="27722"/>
                </a:tc>
                <a:tc>
                  <a:txBody>
                    <a:bodyPr/>
                    <a:lstStyle/>
                    <a:p>
                      <a:pPr lvl="0" algn="ctr">
                        <a:buNone/>
                      </a:pPr>
                      <a:r>
                        <a:rPr lang="en-GB" sz="1300"/>
                        <a:t>Jul - 26</a:t>
                      </a:r>
                    </a:p>
                  </a:txBody>
                  <a:tcPr marL="55447" marR="55447" marT="27722" marB="27722"/>
                </a:tc>
                <a:extLst>
                  <a:ext uri="{0D108BD9-81ED-4DB2-BD59-A6C34878D82A}">
                    <a16:rowId xmlns:a16="http://schemas.microsoft.com/office/drawing/2014/main" val="3961261135"/>
                  </a:ext>
                </a:extLst>
              </a:tr>
              <a:tr h="462076">
                <a:tc>
                  <a:txBody>
                    <a:bodyPr/>
                    <a:lstStyle/>
                    <a:p>
                      <a:pPr algn="ctr"/>
                      <a:r>
                        <a:rPr lang="en-GB" sz="1300"/>
                        <a:t>NICU </a:t>
                      </a:r>
                    </a:p>
                  </a:txBody>
                  <a:tcPr marL="55449" marR="55449" marT="27724" marB="27724"/>
                </a:tc>
                <a:tc>
                  <a:txBody>
                    <a:bodyPr/>
                    <a:lstStyle/>
                    <a:p>
                      <a:pPr algn="ctr"/>
                      <a:r>
                        <a:rPr lang="en-GB" sz="1300"/>
                        <a:t>97.9%</a:t>
                      </a:r>
                    </a:p>
                  </a:txBody>
                  <a:tcPr marL="55449" marR="55449" marT="27724" marB="27724">
                    <a:solidFill>
                      <a:srgbClr val="00BC62"/>
                    </a:solidFill>
                  </a:tcPr>
                </a:tc>
                <a:tc>
                  <a:txBody>
                    <a:bodyPr/>
                    <a:lstStyle/>
                    <a:p>
                      <a:pPr lvl="0" algn="ctr">
                        <a:buNone/>
                      </a:pPr>
                      <a:r>
                        <a:rPr lang="en-GB" sz="1300"/>
                        <a:t>97.9%</a:t>
                      </a:r>
                    </a:p>
                  </a:txBody>
                  <a:tcPr marL="55448" marR="55448" marT="27723" marB="27723">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extLst>
                  <a:ext uri="{0D108BD9-81ED-4DB2-BD59-A6C34878D82A}">
                    <a16:rowId xmlns:a16="http://schemas.microsoft.com/office/drawing/2014/main" val="4000784929"/>
                  </a:ext>
                </a:extLst>
              </a:tr>
              <a:tr h="493582">
                <a:tc>
                  <a:txBody>
                    <a:bodyPr/>
                    <a:lstStyle/>
                    <a:p>
                      <a:pPr algn="ctr"/>
                      <a:r>
                        <a:rPr lang="en-GB" sz="1300"/>
                        <a:t>Labour Ward </a:t>
                      </a:r>
                    </a:p>
                  </a:txBody>
                  <a:tcPr marL="55449" marR="55449" marT="27724" marB="27724"/>
                </a:tc>
                <a:tc>
                  <a:txBody>
                    <a:bodyPr/>
                    <a:lstStyle/>
                    <a:p>
                      <a:pPr algn="ctr"/>
                      <a:r>
                        <a:rPr lang="en-GB" sz="1300"/>
                        <a:t>87.5%</a:t>
                      </a:r>
                    </a:p>
                  </a:txBody>
                  <a:tcPr marL="55449" marR="55449" marT="27724" marB="27724">
                    <a:solidFill>
                      <a:srgbClr val="00BC62"/>
                    </a:solidFill>
                  </a:tcPr>
                </a:tc>
                <a:tc>
                  <a:txBody>
                    <a:bodyPr/>
                    <a:lstStyle/>
                    <a:p>
                      <a:pPr lvl="0" algn="ctr">
                        <a:buNone/>
                      </a:pPr>
                      <a:r>
                        <a:rPr lang="en-GB" sz="1300"/>
                        <a:t>97.9%</a:t>
                      </a:r>
                    </a:p>
                  </a:txBody>
                  <a:tcPr marL="55448" marR="55448" marT="27723" marB="27723">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95.8%</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95.8%</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91.9%</a:t>
                      </a:r>
                    </a:p>
                  </a:txBody>
                  <a:tcPr marL="55447" marR="55447" marT="27722" marB="27722">
                    <a:solidFill>
                      <a:srgbClr val="00BC62"/>
                    </a:solidFill>
                  </a:tcPr>
                </a:tc>
                <a:extLst>
                  <a:ext uri="{0D108BD9-81ED-4DB2-BD59-A6C34878D82A}">
                    <a16:rowId xmlns:a16="http://schemas.microsoft.com/office/drawing/2014/main" val="1771115099"/>
                  </a:ext>
                </a:extLst>
              </a:tr>
              <a:tr h="567094">
                <a:tc>
                  <a:txBody>
                    <a:bodyPr/>
                    <a:lstStyle/>
                    <a:p>
                      <a:pPr algn="ctr"/>
                      <a:r>
                        <a:rPr lang="en-GB" sz="1300"/>
                        <a:t>Antenatal </a:t>
                      </a:r>
                    </a:p>
                  </a:txBody>
                  <a:tcPr marL="55449" marR="55449" marT="27724" marB="27724"/>
                </a:tc>
                <a:tc>
                  <a:txBody>
                    <a:bodyPr/>
                    <a:lstStyle/>
                    <a:p>
                      <a:pPr marL="0" marR="0" lvl="0" indent="0" algn="ctr" rtl="0" eaLnBrk="1" fontAlgn="auto" latinLnBrk="0" hangingPunct="1">
                        <a:lnSpc>
                          <a:spcPct val="100000"/>
                        </a:lnSpc>
                        <a:spcBef>
                          <a:spcPts val="0"/>
                        </a:spcBef>
                        <a:spcAft>
                          <a:spcPts val="0"/>
                        </a:spcAft>
                        <a:buClrTx/>
                        <a:buSzTx/>
                        <a:buFontTx/>
                        <a:buNone/>
                      </a:pPr>
                      <a:r>
                        <a:rPr lang="en-GB" sz="1300"/>
                        <a:t>93.8%</a:t>
                      </a:r>
                    </a:p>
                  </a:txBody>
                  <a:tcPr marL="55449" marR="55449" marT="27724" marB="27724">
                    <a:solidFill>
                      <a:srgbClr val="00B050"/>
                    </a:solidFill>
                  </a:tcPr>
                </a:tc>
                <a:tc>
                  <a:txBody>
                    <a:bodyPr/>
                    <a:lstStyle/>
                    <a:p>
                      <a:pPr marL="0" lvl="0" indent="0" algn="ctr">
                        <a:lnSpc>
                          <a:spcPct val="100000"/>
                        </a:lnSpc>
                        <a:spcBef>
                          <a:spcPts val="0"/>
                        </a:spcBef>
                        <a:spcAft>
                          <a:spcPts val="0"/>
                        </a:spcAft>
                        <a:buNone/>
                      </a:pPr>
                      <a:r>
                        <a:rPr lang="en-GB" sz="1300"/>
                        <a:t>100%</a:t>
                      </a:r>
                    </a:p>
                  </a:txBody>
                  <a:tcPr marL="55448" marR="55448" marT="27723" marB="27723">
                    <a:solidFill>
                      <a:srgbClr val="00B050"/>
                    </a:solidFill>
                  </a:tcPr>
                </a:tc>
                <a:tc>
                  <a:txBody>
                    <a:bodyPr/>
                    <a:lstStyle/>
                    <a:p>
                      <a:pPr marL="0" lvl="0" indent="0" algn="ctr">
                        <a:lnSpc>
                          <a:spcPct val="100000"/>
                        </a:lnSpc>
                        <a:spcBef>
                          <a:spcPts val="0"/>
                        </a:spcBef>
                        <a:spcAft>
                          <a:spcPts val="0"/>
                        </a:spcAft>
                        <a:buNone/>
                      </a:pPr>
                      <a:r>
                        <a:rPr lang="en-GB" sz="1300"/>
                        <a:t>95.8%</a:t>
                      </a:r>
                    </a:p>
                  </a:txBody>
                  <a:tcPr marL="55447" marR="55447" marT="27722" marB="27722">
                    <a:solidFill>
                      <a:srgbClr val="00B050"/>
                    </a:solidFill>
                  </a:tcPr>
                </a:tc>
                <a:tc>
                  <a:txBody>
                    <a:bodyPr/>
                    <a:lstStyle/>
                    <a:p>
                      <a:pPr marL="0" lvl="0" indent="0" algn="ctr">
                        <a:lnSpc>
                          <a:spcPct val="100000"/>
                        </a:lnSpc>
                        <a:spcBef>
                          <a:spcPts val="0"/>
                        </a:spcBef>
                        <a:spcAft>
                          <a:spcPts val="0"/>
                        </a:spcAft>
                        <a:buNone/>
                      </a:pPr>
                      <a:r>
                        <a:rPr lang="en-GB" sz="1300"/>
                        <a:t>93.8%</a:t>
                      </a:r>
                    </a:p>
                  </a:txBody>
                  <a:tcPr marL="55447" marR="55447" marT="27722" marB="27722">
                    <a:solidFill>
                      <a:srgbClr val="00B050"/>
                    </a:solidFill>
                  </a:tcPr>
                </a:tc>
                <a:tc>
                  <a:txBody>
                    <a:bodyPr/>
                    <a:lstStyle/>
                    <a:p>
                      <a:pPr marL="0" lvl="0" indent="0" algn="ctr">
                        <a:lnSpc>
                          <a:spcPct val="100000"/>
                        </a:lnSpc>
                        <a:spcBef>
                          <a:spcPts val="0"/>
                        </a:spcBef>
                        <a:spcAft>
                          <a:spcPts val="0"/>
                        </a:spcAft>
                        <a:buNone/>
                      </a:pPr>
                      <a:r>
                        <a:rPr lang="en-GB" sz="1300"/>
                        <a:t>93.8%</a:t>
                      </a:r>
                    </a:p>
                  </a:txBody>
                  <a:tcPr marL="55447" marR="55447" marT="27722" marB="27722">
                    <a:solidFill>
                      <a:srgbClr val="00B050"/>
                    </a:solidFill>
                  </a:tcPr>
                </a:tc>
                <a:tc>
                  <a:txBody>
                    <a:bodyPr/>
                    <a:lstStyle/>
                    <a:p>
                      <a:pPr marL="0" lvl="0" indent="0" algn="ctr">
                        <a:lnSpc>
                          <a:spcPct val="100000"/>
                        </a:lnSpc>
                        <a:spcBef>
                          <a:spcPts val="0"/>
                        </a:spcBef>
                        <a:spcAft>
                          <a:spcPts val="0"/>
                        </a:spcAft>
                        <a:buNone/>
                      </a:pPr>
                      <a:r>
                        <a:rPr lang="en-GB" sz="1300"/>
                        <a:t>93.8%</a:t>
                      </a:r>
                    </a:p>
                  </a:txBody>
                  <a:tcPr marL="55447" marR="55447" marT="27722" marB="27722">
                    <a:solidFill>
                      <a:srgbClr val="00B050"/>
                    </a:solidFill>
                  </a:tcPr>
                </a:tc>
                <a:tc>
                  <a:txBody>
                    <a:bodyPr/>
                    <a:lstStyle/>
                    <a:p>
                      <a:pPr marL="0" lvl="0" indent="0" algn="ctr">
                        <a:lnSpc>
                          <a:spcPct val="100000"/>
                        </a:lnSpc>
                        <a:spcBef>
                          <a:spcPts val="0"/>
                        </a:spcBef>
                        <a:spcAft>
                          <a:spcPts val="0"/>
                        </a:spcAft>
                        <a:buNone/>
                      </a:pPr>
                      <a:r>
                        <a:rPr lang="en-GB" sz="1300"/>
                        <a:t>100%</a:t>
                      </a:r>
                    </a:p>
                  </a:txBody>
                  <a:tcPr marL="55447" marR="55447" marT="27722" marB="27722">
                    <a:solidFill>
                      <a:srgbClr val="00B050"/>
                    </a:solidFill>
                  </a:tcPr>
                </a:tc>
                <a:tc>
                  <a:txBody>
                    <a:bodyPr/>
                    <a:lstStyle/>
                    <a:p>
                      <a:pPr marL="0" lvl="0" indent="0" algn="ctr">
                        <a:lnSpc>
                          <a:spcPct val="100000"/>
                        </a:lnSpc>
                        <a:spcBef>
                          <a:spcPts val="0"/>
                        </a:spcBef>
                        <a:spcAft>
                          <a:spcPts val="0"/>
                        </a:spcAft>
                        <a:buNone/>
                      </a:pPr>
                      <a:r>
                        <a:rPr lang="en-GB" sz="1300"/>
                        <a:t>89.6%</a:t>
                      </a:r>
                    </a:p>
                  </a:txBody>
                  <a:tcPr marL="55447" marR="55447" marT="27722" marB="27722">
                    <a:solidFill>
                      <a:srgbClr val="00B050"/>
                    </a:solidFill>
                  </a:tcPr>
                </a:tc>
                <a:tc>
                  <a:txBody>
                    <a:bodyPr/>
                    <a:lstStyle/>
                    <a:p>
                      <a:pPr marL="0" lvl="0" indent="0" algn="ctr">
                        <a:lnSpc>
                          <a:spcPct val="100000"/>
                        </a:lnSpc>
                        <a:spcBef>
                          <a:spcPts val="0"/>
                        </a:spcBef>
                        <a:spcAft>
                          <a:spcPts val="0"/>
                        </a:spcAft>
                        <a:buNone/>
                      </a:pPr>
                      <a:r>
                        <a:rPr lang="en-GB" sz="1300"/>
                        <a:t>91.5%</a:t>
                      </a:r>
                    </a:p>
                  </a:txBody>
                  <a:tcPr marL="55447" marR="55447" marT="27722" marB="27722">
                    <a:solidFill>
                      <a:srgbClr val="00B050"/>
                    </a:solidFill>
                  </a:tcPr>
                </a:tc>
                <a:extLst>
                  <a:ext uri="{0D108BD9-81ED-4DB2-BD59-A6C34878D82A}">
                    <a16:rowId xmlns:a16="http://schemas.microsoft.com/office/drawing/2014/main" val="2327240571"/>
                  </a:ext>
                </a:extLst>
              </a:tr>
              <a:tr h="735122">
                <a:tc>
                  <a:txBody>
                    <a:bodyPr/>
                    <a:lstStyle/>
                    <a:p>
                      <a:pPr algn="ctr"/>
                      <a:r>
                        <a:rPr lang="en-GB" sz="1300"/>
                        <a:t>Ward 20/Post Natal </a:t>
                      </a:r>
                    </a:p>
                  </a:txBody>
                  <a:tcPr marL="55449" marR="55449" marT="27724" marB="27724"/>
                </a:tc>
                <a:tc>
                  <a:txBody>
                    <a:bodyPr/>
                    <a:lstStyle/>
                    <a:p>
                      <a:pPr algn="ctr"/>
                      <a:r>
                        <a:rPr lang="en-GB" sz="1300"/>
                        <a:t>95.8%</a:t>
                      </a:r>
                    </a:p>
                  </a:txBody>
                  <a:tcPr marL="55449" marR="55449" marT="27724" marB="27724">
                    <a:solidFill>
                      <a:srgbClr val="00B050"/>
                    </a:solidFill>
                  </a:tcPr>
                </a:tc>
                <a:tc>
                  <a:txBody>
                    <a:bodyPr/>
                    <a:lstStyle/>
                    <a:p>
                      <a:pPr lvl="0" algn="ctr">
                        <a:buNone/>
                      </a:pPr>
                      <a:r>
                        <a:rPr lang="en-GB" sz="1300"/>
                        <a:t>95.8%</a:t>
                      </a:r>
                    </a:p>
                  </a:txBody>
                  <a:tcPr marL="55448" marR="55448" marT="27723" marB="27723">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97.9%</a:t>
                      </a:r>
                    </a:p>
                  </a:txBody>
                  <a:tcPr marL="55447" marR="55447" marT="27722" marB="27722">
                    <a:solidFill>
                      <a:srgbClr val="00B050"/>
                    </a:solidFill>
                  </a:tcPr>
                </a:tc>
                <a:tc>
                  <a:txBody>
                    <a:bodyPr/>
                    <a:lstStyle/>
                    <a:p>
                      <a:pPr lvl="0" algn="ctr">
                        <a:buNone/>
                      </a:pPr>
                      <a:r>
                        <a:rPr lang="en-GB" sz="1300"/>
                        <a:t>93.8%</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extLst>
                  <a:ext uri="{0D108BD9-81ED-4DB2-BD59-A6C34878D82A}">
                    <a16:rowId xmlns:a16="http://schemas.microsoft.com/office/drawing/2014/main" val="2815332062"/>
                  </a:ext>
                </a:extLst>
              </a:tr>
              <a:tr h="525087">
                <a:tc>
                  <a:txBody>
                    <a:bodyPr/>
                    <a:lstStyle/>
                    <a:p>
                      <a:pPr algn="ctr"/>
                      <a:r>
                        <a:rPr lang="en-GB" sz="1300"/>
                        <a:t>Ward 5 (SCBU) </a:t>
                      </a:r>
                    </a:p>
                  </a:txBody>
                  <a:tcPr marL="55449" marR="55449" marT="27724" marB="27724"/>
                </a:tc>
                <a:tc>
                  <a:txBody>
                    <a:bodyPr/>
                    <a:lstStyle/>
                    <a:p>
                      <a:pPr algn="ctr"/>
                      <a:r>
                        <a:rPr lang="en-GB" sz="1300"/>
                        <a:t>98.8%</a:t>
                      </a:r>
                    </a:p>
                  </a:txBody>
                  <a:tcPr marL="55449" marR="55449" marT="27724" marB="27724">
                    <a:solidFill>
                      <a:srgbClr val="00BC62"/>
                    </a:solidFill>
                  </a:tcPr>
                </a:tc>
                <a:tc>
                  <a:txBody>
                    <a:bodyPr/>
                    <a:lstStyle/>
                    <a:p>
                      <a:pPr lvl="0" algn="ctr">
                        <a:buNone/>
                      </a:pPr>
                      <a:r>
                        <a:rPr lang="en-GB" sz="1300"/>
                        <a:t>97.9%</a:t>
                      </a:r>
                    </a:p>
                  </a:txBody>
                  <a:tcPr marL="55448" marR="55448" marT="27723" marB="27723">
                    <a:solidFill>
                      <a:srgbClr val="00BC62"/>
                    </a:solidFill>
                  </a:tcPr>
                </a:tc>
                <a:tc>
                  <a:txBody>
                    <a:bodyPr/>
                    <a:lstStyle/>
                    <a:p>
                      <a:pPr lvl="0" algn="ctr">
                        <a:buNone/>
                      </a:pPr>
                      <a:r>
                        <a:rPr lang="en-GB" sz="1300"/>
                        <a:t>95.8%</a:t>
                      </a:r>
                    </a:p>
                  </a:txBody>
                  <a:tcPr marL="55447" marR="55447" marT="27722" marB="27722">
                    <a:solidFill>
                      <a:srgbClr val="00BC62"/>
                    </a:solidFill>
                  </a:tcPr>
                </a:tc>
                <a:tc>
                  <a:txBody>
                    <a:bodyPr/>
                    <a:lstStyle/>
                    <a:p>
                      <a:pPr lvl="0" algn="ctr">
                        <a:buNone/>
                      </a:pPr>
                      <a:r>
                        <a:rPr lang="en-GB" sz="1300"/>
                        <a:t>95.8%</a:t>
                      </a:r>
                    </a:p>
                  </a:txBody>
                  <a:tcPr marL="55447" marR="55447" marT="27722" marB="27722">
                    <a:solidFill>
                      <a:srgbClr val="00BC62"/>
                    </a:solidFill>
                  </a:tcPr>
                </a:tc>
                <a:tc>
                  <a:txBody>
                    <a:bodyPr/>
                    <a:lstStyle/>
                    <a:p>
                      <a:pPr lvl="0" algn="ctr">
                        <a:buNone/>
                      </a:pPr>
                      <a:r>
                        <a:rPr lang="en-GB" sz="1300"/>
                        <a:t>95.8%</a:t>
                      </a:r>
                    </a:p>
                  </a:txBody>
                  <a:tcPr marL="55447" marR="55447" marT="27722" marB="27722">
                    <a:solidFill>
                      <a:srgbClr val="00BC62"/>
                    </a:solidFill>
                  </a:tcPr>
                </a:tc>
                <a:tc>
                  <a:txBody>
                    <a:bodyPr/>
                    <a:lstStyle/>
                    <a:p>
                      <a:pPr lvl="0" algn="ctr">
                        <a:buNone/>
                      </a:pPr>
                      <a:r>
                        <a:rPr lang="en-GB" sz="1300"/>
                        <a:t>93.8%</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93.8%</a:t>
                      </a:r>
                    </a:p>
                  </a:txBody>
                  <a:tcPr marL="55447" marR="55447" marT="27722" marB="27722">
                    <a:solidFill>
                      <a:srgbClr val="00BC62"/>
                    </a:solidFill>
                  </a:tcPr>
                </a:tc>
                <a:extLst>
                  <a:ext uri="{0D108BD9-81ED-4DB2-BD59-A6C34878D82A}">
                    <a16:rowId xmlns:a16="http://schemas.microsoft.com/office/drawing/2014/main" val="2227104234"/>
                  </a:ext>
                </a:extLst>
              </a:tr>
              <a:tr h="493582">
                <a:tc>
                  <a:txBody>
                    <a:bodyPr/>
                    <a:lstStyle/>
                    <a:p>
                      <a:pPr lvl="0" algn="ctr">
                        <a:buNone/>
                      </a:pPr>
                      <a:r>
                        <a:rPr lang="en-GB" sz="1300"/>
                        <a:t>NPT BC</a:t>
                      </a:r>
                    </a:p>
                  </a:txBody>
                  <a:tcPr marL="55448" marR="55448" marT="27723" marB="27723"/>
                </a:tc>
                <a:tc>
                  <a:txBody>
                    <a:bodyPr/>
                    <a:lstStyle/>
                    <a:p>
                      <a:pPr lvl="0" algn="ctr">
                        <a:buNone/>
                      </a:pPr>
                      <a:r>
                        <a:rPr lang="en-GB" sz="1300"/>
                        <a:t>100%</a:t>
                      </a:r>
                    </a:p>
                  </a:txBody>
                  <a:tcPr marL="55448" marR="55448" marT="27723" marB="27723">
                    <a:solidFill>
                      <a:srgbClr val="00BC62"/>
                    </a:solidFill>
                  </a:tcPr>
                </a:tc>
                <a:tc>
                  <a:txBody>
                    <a:bodyPr/>
                    <a:lstStyle/>
                    <a:p>
                      <a:pPr lvl="0" algn="ctr">
                        <a:buNone/>
                      </a:pPr>
                      <a:r>
                        <a:rPr lang="en-GB" sz="1300"/>
                        <a:t>Not done</a:t>
                      </a:r>
                    </a:p>
                  </a:txBody>
                  <a:tcPr marL="55447" marR="55447" marT="27722" marB="27722">
                    <a:solidFill>
                      <a:schemeClr val="bg1">
                        <a:lumMod val="85000"/>
                      </a:schemeClr>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endParaRPr lang="en-GB" sz="1300"/>
                    </a:p>
                  </a:txBody>
                  <a:tcPr marL="55447" marR="55447" marT="27722" marB="27722">
                    <a:solidFill>
                      <a:srgbClr val="00B050"/>
                    </a:solidFill>
                  </a:tcPr>
                </a:tc>
                <a:extLst>
                  <a:ext uri="{0D108BD9-81ED-4DB2-BD59-A6C34878D82A}">
                    <a16:rowId xmlns:a16="http://schemas.microsoft.com/office/drawing/2014/main" val="2130450308"/>
                  </a:ext>
                </a:extLst>
              </a:tr>
              <a:tr h="462076">
                <a:tc>
                  <a:txBody>
                    <a:bodyPr/>
                    <a:lstStyle/>
                    <a:p>
                      <a:pPr lvl="0" algn="ctr">
                        <a:buNone/>
                      </a:pPr>
                      <a:r>
                        <a:rPr lang="en-GB" sz="1300"/>
                        <a:t>Bay BC</a:t>
                      </a:r>
                    </a:p>
                  </a:txBody>
                  <a:tcPr marL="55447" marR="55447" marT="27722" marB="27722"/>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95.6%</a:t>
                      </a:r>
                    </a:p>
                  </a:txBody>
                  <a:tcPr marL="55447" marR="55447" marT="27722" marB="27722">
                    <a:solidFill>
                      <a:srgbClr val="00BC62"/>
                    </a:solidFill>
                  </a:tcPr>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97.8%</a:t>
                      </a:r>
                    </a:p>
                  </a:txBody>
                  <a:tcPr marL="55447" marR="55447" marT="27722" marB="27722">
                    <a:solidFill>
                      <a:srgbClr val="00BC62"/>
                    </a:solidFill>
                  </a:tcPr>
                </a:tc>
                <a:extLst>
                  <a:ext uri="{0D108BD9-81ED-4DB2-BD59-A6C34878D82A}">
                    <a16:rowId xmlns:a16="http://schemas.microsoft.com/office/drawing/2014/main" val="2624048944"/>
                  </a:ext>
                </a:extLst>
              </a:tr>
              <a:tr h="462076">
                <a:tc>
                  <a:txBody>
                    <a:bodyPr/>
                    <a:lstStyle/>
                    <a:p>
                      <a:pPr lvl="0" algn="ctr">
                        <a:buNone/>
                      </a:pPr>
                      <a:r>
                        <a:rPr lang="en-GB" sz="1300"/>
                        <a:t>Sing ANC</a:t>
                      </a:r>
                    </a:p>
                  </a:txBody>
                  <a:tcPr marL="55447" marR="55447" marT="27722" marB="27722"/>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a:t>97.9%</a:t>
                      </a:r>
                    </a:p>
                  </a:txBody>
                  <a:tcPr marL="55447" marR="55447" marT="27722" marB="27722">
                    <a:solidFill>
                      <a:srgbClr val="00BC62"/>
                    </a:solidFill>
                  </a:tcPr>
                </a:tc>
                <a:tc>
                  <a:txBody>
                    <a:bodyPr/>
                    <a:lstStyle/>
                    <a:p>
                      <a:pPr lvl="0" algn="ctr">
                        <a:buNone/>
                      </a:pPr>
                      <a:r>
                        <a:rPr lang="en-GB" sz="1300" b="0" i="0" u="none" strike="noStrike" noProof="0">
                          <a:solidFill>
                            <a:srgbClr val="000000"/>
                          </a:solidFill>
                          <a:latin typeface="Calibri"/>
                          <a:ea typeface="Calibri"/>
                          <a:cs typeface="Calibri"/>
                        </a:rPr>
                        <a:t>100%</a:t>
                      </a:r>
                      <a:endParaRPr lang="en-US" sz="1300"/>
                    </a:p>
                  </a:txBody>
                  <a:tcPr marL="55447" marR="55447" marT="27722" marB="27722">
                    <a:solidFill>
                      <a:srgbClr val="00BC62"/>
                    </a:solidFill>
                  </a:tcPr>
                </a:tc>
                <a:tc>
                  <a:txBody>
                    <a:bodyPr/>
                    <a:lstStyle/>
                    <a:p>
                      <a:pPr lvl="0" algn="ctr">
                        <a:buNone/>
                      </a:pPr>
                      <a:r>
                        <a:rPr lang="en-GB" sz="1300" b="0" i="0" u="none" strike="noStrike" noProof="0">
                          <a:solidFill>
                            <a:srgbClr val="000000"/>
                          </a:solidFill>
                          <a:latin typeface="Calibri"/>
                          <a:ea typeface="Calibri"/>
                          <a:cs typeface="Calibri"/>
                        </a:rPr>
                        <a:t>100%</a:t>
                      </a:r>
                    </a:p>
                  </a:txBody>
                  <a:tcPr marL="55447" marR="55447" marT="27722" marB="27722">
                    <a:solidFill>
                      <a:srgbClr val="00BC62"/>
                    </a:solidFill>
                  </a:tcPr>
                </a:tc>
                <a:tc>
                  <a:txBody>
                    <a:bodyPr/>
                    <a:lstStyle/>
                    <a:p>
                      <a:pPr lvl="0" algn="ctr">
                        <a:buNone/>
                      </a:pPr>
                      <a:r>
                        <a:rPr lang="en-GB" sz="1300" b="0" i="0" u="none" strike="noStrike" noProof="0">
                          <a:solidFill>
                            <a:srgbClr val="000000"/>
                          </a:solidFill>
                          <a:latin typeface="Calibri"/>
                          <a:ea typeface="Calibri"/>
                          <a:cs typeface="Calibri"/>
                        </a:rPr>
                        <a:t>97.9%</a:t>
                      </a:r>
                    </a:p>
                  </a:txBody>
                  <a:tcPr marL="55447" marR="55447" marT="27722" marB="27722">
                    <a:solidFill>
                      <a:srgbClr val="00BC62"/>
                    </a:solidFill>
                  </a:tcPr>
                </a:tc>
                <a:tc>
                  <a:txBody>
                    <a:bodyPr/>
                    <a:lstStyle/>
                    <a:p>
                      <a:pPr lvl="0" algn="ctr">
                        <a:buNone/>
                      </a:pPr>
                      <a:r>
                        <a:rPr lang="en-GB" sz="1300" b="0" i="0" u="none" strike="noStrike" noProof="0">
                          <a:solidFill>
                            <a:srgbClr val="000000"/>
                          </a:solidFill>
                          <a:latin typeface="Calibri"/>
                          <a:ea typeface="Calibri"/>
                          <a:cs typeface="Calibri"/>
                        </a:rPr>
                        <a:t>100%</a:t>
                      </a:r>
                    </a:p>
                  </a:txBody>
                  <a:tcPr marL="55447" marR="55447" marT="27722" marB="27722">
                    <a:solidFill>
                      <a:srgbClr val="00BC62"/>
                    </a:solidFill>
                  </a:tcPr>
                </a:tc>
                <a:tc>
                  <a:txBody>
                    <a:bodyPr/>
                    <a:lstStyle/>
                    <a:p>
                      <a:pPr lvl="0" algn="ctr">
                        <a:buNone/>
                      </a:pPr>
                      <a:r>
                        <a:rPr lang="en-GB" sz="1300" b="0" i="0" u="none" strike="noStrike" noProof="0">
                          <a:solidFill>
                            <a:srgbClr val="000000"/>
                          </a:solidFill>
                          <a:latin typeface="Calibri"/>
                          <a:ea typeface="Calibri"/>
                          <a:cs typeface="Calibri"/>
                        </a:rPr>
                        <a:t>97.9%</a:t>
                      </a:r>
                    </a:p>
                  </a:txBody>
                  <a:tcPr marL="55447" marR="55447" marT="27722" marB="27722">
                    <a:solidFill>
                      <a:srgbClr val="00BC62"/>
                    </a:solidFill>
                  </a:tcPr>
                </a:tc>
                <a:tc>
                  <a:txBody>
                    <a:bodyPr/>
                    <a:lstStyle/>
                    <a:p>
                      <a:pPr lvl="0" algn="ctr">
                        <a:buNone/>
                      </a:pPr>
                      <a:r>
                        <a:rPr lang="en-GB" sz="1300" b="0" i="0" u="none" strike="noStrike" noProof="0">
                          <a:solidFill>
                            <a:srgbClr val="000000"/>
                          </a:solidFill>
                          <a:latin typeface="Calibri"/>
                          <a:ea typeface="Calibri"/>
                          <a:cs typeface="Calibri"/>
                        </a:rPr>
                        <a:t>100%</a:t>
                      </a:r>
                    </a:p>
                  </a:txBody>
                  <a:tcPr marL="55447" marR="55447" marT="27722" marB="27722">
                    <a:solidFill>
                      <a:srgbClr val="00BC62"/>
                    </a:solidFill>
                  </a:tcPr>
                </a:tc>
                <a:extLst>
                  <a:ext uri="{0D108BD9-81ED-4DB2-BD59-A6C34878D82A}">
                    <a16:rowId xmlns:a16="http://schemas.microsoft.com/office/drawing/2014/main" val="1570707044"/>
                  </a:ext>
                </a:extLst>
              </a:tr>
              <a:tr h="588097">
                <a:tc>
                  <a:txBody>
                    <a:bodyPr/>
                    <a:lstStyle/>
                    <a:p>
                      <a:pPr lvl="0" algn="ctr">
                        <a:buNone/>
                      </a:pPr>
                      <a:r>
                        <a:rPr lang="en-GB" sz="1300"/>
                        <a:t>NPT ANC</a:t>
                      </a:r>
                    </a:p>
                  </a:txBody>
                  <a:tcPr marL="55447" marR="55447" marT="27722" marB="27722"/>
                </a:tc>
                <a:tc>
                  <a:txBody>
                    <a:bodyPr/>
                    <a:lstStyle/>
                    <a:p>
                      <a:pPr lvl="0" algn="ctr">
                        <a:buNone/>
                      </a:pPr>
                      <a:r>
                        <a:rPr lang="en-GB" sz="1300"/>
                        <a:t>Not done</a:t>
                      </a:r>
                    </a:p>
                  </a:txBody>
                  <a:tcPr marL="55447" marR="55447" marT="27722" marB="27722">
                    <a:solidFill>
                      <a:schemeClr val="bg1">
                        <a:lumMod val="85000"/>
                      </a:schemeClr>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endParaRPr lang="en-US" sz="1300"/>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extLst>
                  <a:ext uri="{0D108BD9-81ED-4DB2-BD59-A6C34878D82A}">
                    <a16:rowId xmlns:a16="http://schemas.microsoft.com/office/drawing/2014/main" val="151620765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82853054"/>
              </p:ext>
            </p:extLst>
          </p:nvPr>
        </p:nvGraphicFramePr>
        <p:xfrm>
          <a:off x="6201833" y="1079499"/>
          <a:ext cx="5754505" cy="5483718"/>
        </p:xfrm>
        <a:graphic>
          <a:graphicData uri="http://schemas.openxmlformats.org/drawingml/2006/table">
            <a:tbl>
              <a:tblPr firstRow="1" bandRow="1">
                <a:tableStyleId>{93296810-A885-4BE3-A3E7-6D5BEEA58F35}</a:tableStyleId>
              </a:tblPr>
              <a:tblGrid>
                <a:gridCol w="811945">
                  <a:extLst>
                    <a:ext uri="{9D8B030D-6E8A-4147-A177-3AD203B41FA5}">
                      <a16:colId xmlns:a16="http://schemas.microsoft.com/office/drawing/2014/main" val="3383510670"/>
                    </a:ext>
                  </a:extLst>
                </a:gridCol>
                <a:gridCol w="471451">
                  <a:extLst>
                    <a:ext uri="{9D8B030D-6E8A-4147-A177-3AD203B41FA5}">
                      <a16:colId xmlns:a16="http://schemas.microsoft.com/office/drawing/2014/main" val="301789992"/>
                    </a:ext>
                  </a:extLst>
                </a:gridCol>
                <a:gridCol w="503122">
                  <a:extLst>
                    <a:ext uri="{9D8B030D-6E8A-4147-A177-3AD203B41FA5}">
                      <a16:colId xmlns:a16="http://schemas.microsoft.com/office/drawing/2014/main" val="4197226618"/>
                    </a:ext>
                  </a:extLst>
                </a:gridCol>
                <a:gridCol w="544193">
                  <a:extLst>
                    <a:ext uri="{9D8B030D-6E8A-4147-A177-3AD203B41FA5}">
                      <a16:colId xmlns:a16="http://schemas.microsoft.com/office/drawing/2014/main" val="1583541"/>
                    </a:ext>
                  </a:extLst>
                </a:gridCol>
                <a:gridCol w="574997">
                  <a:extLst>
                    <a:ext uri="{9D8B030D-6E8A-4147-A177-3AD203B41FA5}">
                      <a16:colId xmlns:a16="http://schemas.microsoft.com/office/drawing/2014/main" val="980559456"/>
                    </a:ext>
                  </a:extLst>
                </a:gridCol>
                <a:gridCol w="686549">
                  <a:extLst>
                    <a:ext uri="{9D8B030D-6E8A-4147-A177-3AD203B41FA5}">
                      <a16:colId xmlns:a16="http://schemas.microsoft.com/office/drawing/2014/main" val="1175844450"/>
                    </a:ext>
                  </a:extLst>
                </a:gridCol>
                <a:gridCol w="540562">
                  <a:extLst>
                    <a:ext uri="{9D8B030D-6E8A-4147-A177-3AD203B41FA5}">
                      <a16:colId xmlns:a16="http://schemas.microsoft.com/office/drawing/2014/main" val="441926610"/>
                    </a:ext>
                  </a:extLst>
                </a:gridCol>
                <a:gridCol w="540562">
                  <a:extLst>
                    <a:ext uri="{9D8B030D-6E8A-4147-A177-3AD203B41FA5}">
                      <a16:colId xmlns:a16="http://schemas.microsoft.com/office/drawing/2014/main" val="4137675455"/>
                    </a:ext>
                  </a:extLst>
                </a:gridCol>
                <a:gridCol w="540562">
                  <a:extLst>
                    <a:ext uri="{9D8B030D-6E8A-4147-A177-3AD203B41FA5}">
                      <a16:colId xmlns:a16="http://schemas.microsoft.com/office/drawing/2014/main" val="3635374193"/>
                    </a:ext>
                  </a:extLst>
                </a:gridCol>
                <a:gridCol w="540562">
                  <a:extLst>
                    <a:ext uri="{9D8B030D-6E8A-4147-A177-3AD203B41FA5}">
                      <a16:colId xmlns:a16="http://schemas.microsoft.com/office/drawing/2014/main" val="1914927661"/>
                    </a:ext>
                  </a:extLst>
                </a:gridCol>
              </a:tblGrid>
              <a:tr h="652673">
                <a:tc>
                  <a:txBody>
                    <a:bodyPr/>
                    <a:lstStyle/>
                    <a:p>
                      <a:pPr algn="ctr"/>
                      <a:r>
                        <a:rPr lang="en-GB" sz="1300" u="sng"/>
                        <a:t>Ward </a:t>
                      </a:r>
                    </a:p>
                  </a:txBody>
                  <a:tcPr marL="55449" marR="55449" marT="27724" marB="27724"/>
                </a:tc>
                <a:tc>
                  <a:txBody>
                    <a:bodyPr/>
                    <a:lstStyle/>
                    <a:p>
                      <a:pPr algn="ctr"/>
                      <a:r>
                        <a:rPr lang="en-GB" sz="1300"/>
                        <a:t>Nov  25</a:t>
                      </a:r>
                    </a:p>
                  </a:txBody>
                  <a:tcPr marL="55449" marR="55449" marT="27724" marB="27724"/>
                </a:tc>
                <a:tc>
                  <a:txBody>
                    <a:bodyPr/>
                    <a:lstStyle/>
                    <a:p>
                      <a:pPr lvl="0" algn="ctr">
                        <a:buNone/>
                      </a:pPr>
                      <a:r>
                        <a:rPr lang="en-GB" sz="1300"/>
                        <a:t>Dec  25</a:t>
                      </a:r>
                    </a:p>
                  </a:txBody>
                  <a:tcPr marL="55448" marR="55448" marT="27723" marB="27723"/>
                </a:tc>
                <a:tc>
                  <a:txBody>
                    <a:bodyPr/>
                    <a:lstStyle/>
                    <a:p>
                      <a:pPr lvl="0" algn="ctr">
                        <a:buNone/>
                      </a:pPr>
                      <a:r>
                        <a:rPr lang="en-GB" sz="1300"/>
                        <a:t>Jan    26</a:t>
                      </a:r>
                    </a:p>
                  </a:txBody>
                  <a:tcPr marL="55447" marR="55447" marT="27722" marB="27722"/>
                </a:tc>
                <a:tc>
                  <a:txBody>
                    <a:bodyPr/>
                    <a:lstStyle/>
                    <a:p>
                      <a:pPr lvl="0" algn="ctr">
                        <a:buNone/>
                      </a:pPr>
                      <a:r>
                        <a:rPr lang="en-GB" sz="1300"/>
                        <a:t>Feb    26 </a:t>
                      </a:r>
                    </a:p>
                    <a:p>
                      <a:pPr lvl="0" algn="ctr">
                        <a:buNone/>
                      </a:pPr>
                      <a:endParaRPr lang="en-GB" sz="1300"/>
                    </a:p>
                  </a:txBody>
                  <a:tcPr marL="55447" marR="55447" marT="27722" marB="27722"/>
                </a:tc>
                <a:tc>
                  <a:txBody>
                    <a:bodyPr/>
                    <a:lstStyle/>
                    <a:p>
                      <a:pPr lvl="0" algn="ctr">
                        <a:buNone/>
                      </a:pPr>
                      <a:r>
                        <a:rPr lang="en-GB" sz="1300"/>
                        <a:t>Mar       26</a:t>
                      </a:r>
                    </a:p>
                  </a:txBody>
                  <a:tcPr marL="55447" marR="55447" marT="27722" marB="27722"/>
                </a:tc>
                <a:tc>
                  <a:txBody>
                    <a:bodyPr/>
                    <a:lstStyle/>
                    <a:p>
                      <a:pPr lvl="0" algn="ctr">
                        <a:buNone/>
                      </a:pPr>
                      <a:r>
                        <a:rPr lang="en-GB" sz="1300"/>
                        <a:t>Apr   26</a:t>
                      </a:r>
                    </a:p>
                  </a:txBody>
                  <a:tcPr marL="55447" marR="55447" marT="27722" marB="27722"/>
                </a:tc>
                <a:tc>
                  <a:txBody>
                    <a:bodyPr/>
                    <a:lstStyle/>
                    <a:p>
                      <a:pPr lvl="0" algn="ctr">
                        <a:buNone/>
                      </a:pPr>
                      <a:r>
                        <a:rPr lang="en-GB" sz="1300"/>
                        <a:t>May  26</a:t>
                      </a:r>
                    </a:p>
                  </a:txBody>
                  <a:tcPr marL="55447" marR="55447" marT="27722" marB="27722"/>
                </a:tc>
                <a:tc>
                  <a:txBody>
                    <a:bodyPr/>
                    <a:lstStyle/>
                    <a:p>
                      <a:pPr lvl="0" algn="ctr">
                        <a:buNone/>
                      </a:pPr>
                      <a:r>
                        <a:rPr lang="en-GB" sz="1300"/>
                        <a:t>Jun    26</a:t>
                      </a:r>
                    </a:p>
                  </a:txBody>
                  <a:tcPr marL="55447" marR="55447" marT="27722" marB="27722"/>
                </a:tc>
                <a:tc>
                  <a:txBody>
                    <a:bodyPr/>
                    <a:lstStyle/>
                    <a:p>
                      <a:pPr lvl="0" algn="ctr">
                        <a:buNone/>
                      </a:pPr>
                      <a:r>
                        <a:rPr lang="en-GB" sz="1300"/>
                        <a:t>Jul - 26</a:t>
                      </a:r>
                    </a:p>
                  </a:txBody>
                  <a:tcPr marL="55447" marR="55447" marT="27722" marB="27722"/>
                </a:tc>
                <a:extLst>
                  <a:ext uri="{0D108BD9-81ED-4DB2-BD59-A6C34878D82A}">
                    <a16:rowId xmlns:a16="http://schemas.microsoft.com/office/drawing/2014/main" val="3961261135"/>
                  </a:ext>
                </a:extLst>
              </a:tr>
              <a:tr h="580153">
                <a:tc>
                  <a:txBody>
                    <a:bodyPr/>
                    <a:lstStyle/>
                    <a:p>
                      <a:pPr algn="ctr"/>
                      <a:r>
                        <a:rPr lang="en-GB" sz="1300"/>
                        <a:t>NICU </a:t>
                      </a:r>
                    </a:p>
                  </a:txBody>
                  <a:tcPr marL="55449" marR="55449" marT="27724" marB="27724"/>
                </a:tc>
                <a:tc>
                  <a:txBody>
                    <a:bodyPr/>
                    <a:lstStyle/>
                    <a:p>
                      <a:pPr algn="ctr"/>
                      <a:r>
                        <a:rPr lang="en-GB" sz="1300"/>
                        <a:t>96.8%</a:t>
                      </a:r>
                    </a:p>
                  </a:txBody>
                  <a:tcPr marL="55449" marR="55449" marT="27724" marB="27724">
                    <a:solidFill>
                      <a:srgbClr val="00BC62"/>
                    </a:solidFill>
                  </a:tcPr>
                </a:tc>
                <a:tc>
                  <a:txBody>
                    <a:bodyPr/>
                    <a:lstStyle/>
                    <a:p>
                      <a:pPr lvl="0" algn="ctr">
                        <a:buNone/>
                      </a:pPr>
                      <a:r>
                        <a:rPr lang="en-GB" sz="1300"/>
                        <a:t>80%</a:t>
                      </a:r>
                    </a:p>
                  </a:txBody>
                  <a:tcPr marL="55448" marR="55448" marT="27723" marB="27723">
                    <a:solidFill>
                      <a:srgbClr val="FFC00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97.4% </a:t>
                      </a:r>
                    </a:p>
                  </a:txBody>
                  <a:tcPr marL="55447" marR="55447" marT="27722" marB="27722">
                    <a:solidFill>
                      <a:srgbClr val="00B050"/>
                    </a:solidFill>
                  </a:tcPr>
                </a:tc>
                <a:tc>
                  <a:txBody>
                    <a:bodyPr/>
                    <a:lstStyle/>
                    <a:p>
                      <a:pPr lvl="0" algn="ctr">
                        <a:buNone/>
                      </a:pPr>
                      <a:r>
                        <a:rPr lang="en-GB" sz="1300"/>
                        <a:t>77.8%</a:t>
                      </a:r>
                    </a:p>
                    <a:p>
                      <a:pPr lvl="0" algn="ctr">
                        <a:buNone/>
                      </a:pPr>
                      <a:r>
                        <a:rPr lang="en-GB" sz="1300" err="1"/>
                        <a:t>Rpt</a:t>
                      </a:r>
                      <a:r>
                        <a:rPr lang="en-GB" sz="1300"/>
                        <a:t> 100% </a:t>
                      </a:r>
                    </a:p>
                  </a:txBody>
                  <a:tcPr marL="55447" marR="55447" marT="27722" marB="27722">
                    <a:solidFill>
                      <a:schemeClr val="accent4"/>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96.9%</a:t>
                      </a:r>
                    </a:p>
                  </a:txBody>
                  <a:tcPr marL="55447" marR="55447" marT="27722" marB="27722">
                    <a:solidFill>
                      <a:srgbClr val="00B050"/>
                    </a:solidFill>
                  </a:tcPr>
                </a:tc>
                <a:tc>
                  <a:txBody>
                    <a:bodyPr/>
                    <a:lstStyle/>
                    <a:p>
                      <a:pPr lvl="0" algn="ctr">
                        <a:buNone/>
                      </a:pPr>
                      <a:r>
                        <a:rPr lang="en-GB" sz="1300"/>
                        <a:t>93.1%</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extLst>
                  <a:ext uri="{0D108BD9-81ED-4DB2-BD59-A6C34878D82A}">
                    <a16:rowId xmlns:a16="http://schemas.microsoft.com/office/drawing/2014/main" val="4000784929"/>
                  </a:ext>
                </a:extLst>
              </a:tr>
              <a:tr h="497274">
                <a:tc>
                  <a:txBody>
                    <a:bodyPr/>
                    <a:lstStyle/>
                    <a:p>
                      <a:pPr algn="ctr"/>
                      <a:r>
                        <a:rPr lang="en-GB" sz="1300"/>
                        <a:t>Labour Ward </a:t>
                      </a:r>
                    </a:p>
                  </a:txBody>
                  <a:tcPr marL="55449" marR="55449" marT="27724" marB="27724"/>
                </a:tc>
                <a:tc>
                  <a:txBody>
                    <a:bodyPr/>
                    <a:lstStyle/>
                    <a:p>
                      <a:pPr algn="ctr"/>
                      <a:r>
                        <a:rPr lang="en-GB" sz="1300"/>
                        <a:t>100%</a:t>
                      </a:r>
                    </a:p>
                  </a:txBody>
                  <a:tcPr marL="55449" marR="55449" marT="27724" marB="27724">
                    <a:solidFill>
                      <a:srgbClr val="00B050"/>
                    </a:solidFill>
                  </a:tcPr>
                </a:tc>
                <a:tc>
                  <a:txBody>
                    <a:bodyPr/>
                    <a:lstStyle/>
                    <a:p>
                      <a:pPr lvl="0" algn="ctr">
                        <a:buNone/>
                      </a:pPr>
                      <a:r>
                        <a:rPr lang="en-GB" sz="1300"/>
                        <a:t>97.5%</a:t>
                      </a:r>
                    </a:p>
                  </a:txBody>
                  <a:tcPr marL="55448" marR="55448" marT="27723" marB="27723">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Not done</a:t>
                      </a:r>
                    </a:p>
                  </a:txBody>
                  <a:tcPr marL="55447" marR="55447" marT="27722" marB="27722">
                    <a:solidFill>
                      <a:schemeClr val="bg2"/>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96.4%</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97.6%</a:t>
                      </a:r>
                    </a:p>
                  </a:txBody>
                  <a:tcPr marL="55447" marR="55447" marT="27722" marB="27722">
                    <a:solidFill>
                      <a:srgbClr val="00B050"/>
                    </a:solidFill>
                  </a:tcPr>
                </a:tc>
                <a:extLst>
                  <a:ext uri="{0D108BD9-81ED-4DB2-BD59-A6C34878D82A}">
                    <a16:rowId xmlns:a16="http://schemas.microsoft.com/office/drawing/2014/main" val="1771115099"/>
                  </a:ext>
                </a:extLst>
              </a:tr>
              <a:tr h="497274">
                <a:tc>
                  <a:txBody>
                    <a:bodyPr/>
                    <a:lstStyle/>
                    <a:p>
                      <a:pPr algn="ctr"/>
                      <a:r>
                        <a:rPr lang="en-GB" sz="1300"/>
                        <a:t>Antenatal </a:t>
                      </a:r>
                    </a:p>
                  </a:txBody>
                  <a:tcPr marL="55449" marR="55449" marT="27724" marB="2772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a:t>100%</a:t>
                      </a:r>
                    </a:p>
                  </a:txBody>
                  <a:tcPr marL="55449" marR="55449" marT="27724" marB="27724">
                    <a:solidFill>
                      <a:srgbClr val="00B050"/>
                    </a:solidFill>
                  </a:tcPr>
                </a:tc>
                <a:tc>
                  <a:txBody>
                    <a:bodyPr/>
                    <a:lstStyle/>
                    <a:p>
                      <a:pPr marL="0" lvl="0" indent="0" algn="ctr" defTabSz="914400">
                        <a:lnSpc>
                          <a:spcPct val="100000"/>
                        </a:lnSpc>
                        <a:spcBef>
                          <a:spcPts val="0"/>
                        </a:spcBef>
                        <a:spcAft>
                          <a:spcPts val="0"/>
                        </a:spcAft>
                        <a:buNone/>
                        <a:tabLst/>
                        <a:defRPr/>
                      </a:pPr>
                      <a:r>
                        <a:rPr lang="en-GB" sz="1300"/>
                        <a:t>97.5%</a:t>
                      </a:r>
                    </a:p>
                  </a:txBody>
                  <a:tcPr marL="55448" marR="55448" marT="27723" marB="27723">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tc>
                  <a:txBody>
                    <a:bodyPr/>
                    <a:lstStyle/>
                    <a:p>
                      <a:pPr marL="0" lvl="0" indent="0" algn="ctr" defTabSz="914400">
                        <a:lnSpc>
                          <a:spcPct val="100000"/>
                        </a:lnSpc>
                        <a:spcBef>
                          <a:spcPts val="0"/>
                        </a:spcBef>
                        <a:spcAft>
                          <a:spcPts val="0"/>
                        </a:spcAft>
                        <a:buNone/>
                        <a:tabLst/>
                        <a:defRPr/>
                      </a:pPr>
                      <a:r>
                        <a:rPr lang="en-GB" sz="1300"/>
                        <a:t>100%</a:t>
                      </a:r>
                    </a:p>
                  </a:txBody>
                  <a:tcPr marL="55447" marR="55447" marT="27722" marB="27722">
                    <a:solidFill>
                      <a:srgbClr val="00B050"/>
                    </a:solidFill>
                  </a:tcPr>
                </a:tc>
                <a:extLst>
                  <a:ext uri="{0D108BD9-81ED-4DB2-BD59-A6C34878D82A}">
                    <a16:rowId xmlns:a16="http://schemas.microsoft.com/office/drawing/2014/main" val="2327240571"/>
                  </a:ext>
                </a:extLst>
              </a:tr>
              <a:tr h="714833">
                <a:tc>
                  <a:txBody>
                    <a:bodyPr/>
                    <a:lstStyle/>
                    <a:p>
                      <a:pPr algn="ctr"/>
                      <a:r>
                        <a:rPr lang="en-GB" sz="1300"/>
                        <a:t>Ward 20/Post Natal </a:t>
                      </a:r>
                    </a:p>
                  </a:txBody>
                  <a:tcPr marL="55449" marR="55449" marT="27724" marB="27724"/>
                </a:tc>
                <a:tc>
                  <a:txBody>
                    <a:bodyPr/>
                    <a:lstStyle/>
                    <a:p>
                      <a:pPr algn="ctr"/>
                      <a:r>
                        <a:rPr lang="en-GB" sz="1300"/>
                        <a:t>100%</a:t>
                      </a:r>
                    </a:p>
                  </a:txBody>
                  <a:tcPr marL="55449" marR="55449" marT="27724" marB="27724">
                    <a:solidFill>
                      <a:srgbClr val="00B050"/>
                    </a:solidFill>
                  </a:tcPr>
                </a:tc>
                <a:tc>
                  <a:txBody>
                    <a:bodyPr/>
                    <a:lstStyle/>
                    <a:p>
                      <a:pPr lvl="0" algn="ctr">
                        <a:buNone/>
                      </a:pPr>
                      <a:r>
                        <a:rPr lang="en-GB" sz="1300"/>
                        <a:t>100%</a:t>
                      </a:r>
                    </a:p>
                  </a:txBody>
                  <a:tcPr marL="55448" marR="55448" marT="27723" marB="27723">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97.2%</a:t>
                      </a:r>
                    </a:p>
                  </a:txBody>
                  <a:tcPr marL="55447" marR="55447" marT="27722" marB="27722">
                    <a:solidFill>
                      <a:srgbClr val="00B050"/>
                    </a:solidFill>
                  </a:tcPr>
                </a:tc>
                <a:tc>
                  <a:txBody>
                    <a:bodyPr/>
                    <a:lstStyle/>
                    <a:p>
                      <a:pPr lvl="0" algn="ctr">
                        <a:buNone/>
                      </a:pPr>
                      <a:r>
                        <a:rPr lang="en-GB" sz="1300"/>
                        <a:t>96.9%</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Not done</a:t>
                      </a:r>
                    </a:p>
                  </a:txBody>
                  <a:tcPr marL="55447" marR="55447" marT="27722" marB="27722">
                    <a:solidFill>
                      <a:schemeClr val="bg1">
                        <a:lumMod val="95000"/>
                      </a:schemeClr>
                    </a:solidFill>
                  </a:tcPr>
                </a:tc>
                <a:extLst>
                  <a:ext uri="{0D108BD9-81ED-4DB2-BD59-A6C34878D82A}">
                    <a16:rowId xmlns:a16="http://schemas.microsoft.com/office/drawing/2014/main" val="2815332062"/>
                  </a:ext>
                </a:extLst>
              </a:tr>
              <a:tr h="497274">
                <a:tc>
                  <a:txBody>
                    <a:bodyPr/>
                    <a:lstStyle/>
                    <a:p>
                      <a:pPr algn="ctr"/>
                      <a:r>
                        <a:rPr lang="en-GB" sz="1300"/>
                        <a:t>Ward 5 (SCBU) </a:t>
                      </a:r>
                    </a:p>
                  </a:txBody>
                  <a:tcPr marL="55449" marR="55449" marT="27724" marB="27724"/>
                </a:tc>
                <a:tc>
                  <a:txBody>
                    <a:bodyPr/>
                    <a:lstStyle/>
                    <a:p>
                      <a:pPr algn="ctr"/>
                      <a:r>
                        <a:rPr lang="en-GB" sz="1300"/>
                        <a:t>100%</a:t>
                      </a:r>
                    </a:p>
                  </a:txBody>
                  <a:tcPr marL="55449" marR="55449" marT="27724" marB="27724">
                    <a:solidFill>
                      <a:srgbClr val="00BC62"/>
                    </a:solidFill>
                  </a:tcPr>
                </a:tc>
                <a:tc>
                  <a:txBody>
                    <a:bodyPr/>
                    <a:lstStyle/>
                    <a:p>
                      <a:pPr lvl="0" algn="ctr">
                        <a:buNone/>
                      </a:pPr>
                      <a:r>
                        <a:rPr lang="en-GB" sz="1300"/>
                        <a:t>97.2%</a:t>
                      </a:r>
                    </a:p>
                  </a:txBody>
                  <a:tcPr marL="55448" marR="55448" marT="27723" marB="27723">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96.7%</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96.2%</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97.3%</a:t>
                      </a:r>
                    </a:p>
                  </a:txBody>
                  <a:tcPr marL="55447" marR="55447" marT="27722" marB="27722">
                    <a:solidFill>
                      <a:srgbClr val="00BC62"/>
                    </a:solidFill>
                  </a:tcPr>
                </a:tc>
                <a:extLst>
                  <a:ext uri="{0D108BD9-81ED-4DB2-BD59-A6C34878D82A}">
                    <a16:rowId xmlns:a16="http://schemas.microsoft.com/office/drawing/2014/main" val="2227104234"/>
                  </a:ext>
                </a:extLst>
              </a:tr>
              <a:tr h="497274">
                <a:tc>
                  <a:txBody>
                    <a:bodyPr/>
                    <a:lstStyle/>
                    <a:p>
                      <a:pPr lvl="0" algn="ctr">
                        <a:buNone/>
                      </a:pPr>
                      <a:r>
                        <a:rPr lang="en-GB" sz="1300"/>
                        <a:t>NPT BC</a:t>
                      </a:r>
                    </a:p>
                  </a:txBody>
                  <a:tcPr marL="55448" marR="55448" marT="27723" marB="27723"/>
                </a:tc>
                <a:tc>
                  <a:txBody>
                    <a:bodyPr/>
                    <a:lstStyle/>
                    <a:p>
                      <a:pPr lvl="0" algn="ctr">
                        <a:buNone/>
                      </a:pPr>
                      <a:r>
                        <a:rPr lang="en-GB" sz="1300"/>
                        <a:t>100%</a:t>
                      </a:r>
                    </a:p>
                  </a:txBody>
                  <a:tcPr marL="55448" marR="55448" marT="27723" marB="27723">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endParaRPr lang="en-US" sz="1300"/>
                    </a:p>
                  </a:txBody>
                  <a:tcPr marL="55447" marR="55447" marT="27722" marB="27722">
                    <a:solidFill>
                      <a:srgbClr val="00BC62"/>
                    </a:solidFill>
                  </a:tcPr>
                </a:tc>
                <a:tc>
                  <a:txBody>
                    <a:bodyPr/>
                    <a:lstStyle/>
                    <a:p>
                      <a:pPr lvl="0" algn="ctr">
                        <a:buNone/>
                      </a:pPr>
                      <a:r>
                        <a:rPr lang="en-GB" sz="1300"/>
                        <a:t>98.3%</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extLst>
                  <a:ext uri="{0D108BD9-81ED-4DB2-BD59-A6C34878D82A}">
                    <a16:rowId xmlns:a16="http://schemas.microsoft.com/office/drawing/2014/main" val="1665787809"/>
                  </a:ext>
                </a:extLst>
              </a:tr>
              <a:tr h="497274">
                <a:tc>
                  <a:txBody>
                    <a:bodyPr/>
                    <a:lstStyle/>
                    <a:p>
                      <a:pPr lvl="0" algn="ctr">
                        <a:buNone/>
                      </a:pPr>
                      <a:r>
                        <a:rPr lang="en-GB" sz="1300"/>
                        <a:t>Bay BC</a:t>
                      </a:r>
                    </a:p>
                  </a:txBody>
                  <a:tcPr marL="55447" marR="55447" marT="27722" marB="27722"/>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97.6%</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97.8%</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95.6%</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97.1%</a:t>
                      </a:r>
                    </a:p>
                  </a:txBody>
                  <a:tcPr marL="55447" marR="55447" marT="27722" marB="27722">
                    <a:solidFill>
                      <a:srgbClr val="00BC62"/>
                    </a:solidFill>
                  </a:tcPr>
                </a:tc>
                <a:extLst>
                  <a:ext uri="{0D108BD9-81ED-4DB2-BD59-A6C34878D82A}">
                    <a16:rowId xmlns:a16="http://schemas.microsoft.com/office/drawing/2014/main" val="3779433763"/>
                  </a:ext>
                </a:extLst>
              </a:tr>
              <a:tr h="445475">
                <a:tc>
                  <a:txBody>
                    <a:bodyPr/>
                    <a:lstStyle/>
                    <a:p>
                      <a:pPr lvl="0" algn="ctr">
                        <a:buNone/>
                      </a:pPr>
                      <a:r>
                        <a:rPr lang="en-GB" sz="1300"/>
                        <a:t>Sing ANC</a:t>
                      </a:r>
                    </a:p>
                  </a:txBody>
                  <a:tcPr marL="55447" marR="55447" marT="27722" marB="27722"/>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96.7%</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tc>
                  <a:txBody>
                    <a:bodyPr/>
                    <a:lstStyle/>
                    <a:p>
                      <a:pPr lvl="0" algn="ctr">
                        <a:buNone/>
                      </a:pPr>
                      <a:r>
                        <a:rPr lang="en-GB" sz="1300"/>
                        <a:t>100%</a:t>
                      </a:r>
                    </a:p>
                  </a:txBody>
                  <a:tcPr marL="55447" marR="55447" marT="27722" marB="27722">
                    <a:solidFill>
                      <a:srgbClr val="00BC62"/>
                    </a:solidFill>
                  </a:tcPr>
                </a:tc>
                <a:extLst>
                  <a:ext uri="{0D108BD9-81ED-4DB2-BD59-A6C34878D82A}">
                    <a16:rowId xmlns:a16="http://schemas.microsoft.com/office/drawing/2014/main" val="3332120599"/>
                  </a:ext>
                </a:extLst>
              </a:tr>
              <a:tr h="528354">
                <a:tc>
                  <a:txBody>
                    <a:bodyPr/>
                    <a:lstStyle/>
                    <a:p>
                      <a:pPr lvl="0" algn="ctr">
                        <a:buNone/>
                      </a:pPr>
                      <a:r>
                        <a:rPr lang="en-GB" sz="1300"/>
                        <a:t>NPT ANC</a:t>
                      </a:r>
                    </a:p>
                  </a:txBody>
                  <a:tcPr marL="55447" marR="55447" marT="27722" marB="27722"/>
                </a:tc>
                <a:tc>
                  <a:txBody>
                    <a:bodyPr/>
                    <a:lstStyle/>
                    <a:p>
                      <a:pPr lvl="0" algn="ctr">
                        <a:buNone/>
                      </a:pPr>
                      <a:r>
                        <a:rPr lang="en-GB" sz="1300"/>
                        <a:t>Not done</a:t>
                      </a:r>
                    </a:p>
                  </a:txBody>
                  <a:tcPr marL="55447" marR="55447" marT="27722" marB="27722">
                    <a:solidFill>
                      <a:schemeClr val="bg1">
                        <a:lumMod val="85000"/>
                      </a:schemeClr>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!00%</a:t>
                      </a:r>
                    </a:p>
                  </a:txBody>
                  <a:tcPr marL="55447" marR="55447" marT="27722" marB="27722">
                    <a:solidFill>
                      <a:srgbClr val="00B050"/>
                    </a:solidFill>
                  </a:tcPr>
                </a:tc>
                <a:tc>
                  <a:txBody>
                    <a:bodyPr/>
                    <a:lstStyle/>
                    <a:p>
                      <a:pPr lvl="0" algn="ctr">
                        <a:buNone/>
                      </a:pPr>
                      <a:r>
                        <a:rPr lang="en-GB" sz="1300"/>
                        <a:t>100%</a:t>
                      </a:r>
                    </a:p>
                  </a:txBody>
                  <a:tcPr marL="55447" marR="55447" marT="27722" marB="27722">
                    <a:solidFill>
                      <a:srgbClr val="00B050"/>
                    </a:solidFill>
                  </a:tcPr>
                </a:tc>
                <a:tc>
                  <a:txBody>
                    <a:bodyPr/>
                    <a:lstStyle/>
                    <a:p>
                      <a:pPr lvl="0" algn="ctr">
                        <a:buNone/>
                      </a:pPr>
                      <a:r>
                        <a:rPr lang="en-GB" sz="1300"/>
                        <a:t>100%100%</a:t>
                      </a:r>
                    </a:p>
                  </a:txBody>
                  <a:tcPr marL="55447" marR="55447" marT="27722" marB="27722">
                    <a:solidFill>
                      <a:srgbClr val="00B050"/>
                    </a:solidFill>
                  </a:tcPr>
                </a:tc>
                <a:extLst>
                  <a:ext uri="{0D108BD9-81ED-4DB2-BD59-A6C34878D82A}">
                    <a16:rowId xmlns:a16="http://schemas.microsoft.com/office/drawing/2014/main" val="95924610"/>
                  </a:ext>
                </a:extLst>
              </a:tr>
            </a:tbl>
          </a:graphicData>
        </a:graphic>
      </p:graphicFrame>
    </p:spTree>
    <p:extLst>
      <p:ext uri="{BB962C8B-B14F-4D97-AF65-F5344CB8AC3E}">
        <p14:creationId xmlns:p14="http://schemas.microsoft.com/office/powerpoint/2010/main" val="4141994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F71DCA-F680-4114-9CB0-862C00533E96}"/>
              </a:ext>
            </a:extLst>
          </p:cNvPr>
          <p:cNvSpPr>
            <a:spLocks noGrp="1"/>
          </p:cNvSpPr>
          <p:nvPr>
            <p:ph type="body" sz="quarter" idx="10"/>
          </p:nvPr>
        </p:nvSpPr>
        <p:spPr>
          <a:xfrm>
            <a:off x="279208" y="1975132"/>
            <a:ext cx="10556853" cy="1704268"/>
          </a:xfrm>
        </p:spPr>
        <p:txBody>
          <a:bodyPr lIns="91440" tIns="45720" rIns="91440" bIns="45720" anchor="t"/>
          <a:lstStyle/>
          <a:p>
            <a:r>
              <a:rPr lang="en-GB" sz="4100">
                <a:latin typeface="Arial Black"/>
              </a:rPr>
              <a:t>Incident Review and Management </a:t>
            </a:r>
          </a:p>
        </p:txBody>
      </p:sp>
    </p:spTree>
    <p:extLst>
      <p:ext uri="{BB962C8B-B14F-4D97-AF65-F5344CB8AC3E}">
        <p14:creationId xmlns:p14="http://schemas.microsoft.com/office/powerpoint/2010/main" val="1645725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p:txBody>
          <a:bodyPr vert="horz" lIns="91440" tIns="45720" rIns="91440" bIns="45720" rtlCol="0" anchor="t">
            <a:noAutofit/>
          </a:bodyPr>
          <a:lstStyle/>
          <a:p>
            <a:r>
              <a:rPr lang="pt-BR" sz="2400">
                <a:solidFill>
                  <a:schemeClr val="tx1"/>
                </a:solidFill>
                <a:latin typeface="Arial Black"/>
              </a:rPr>
              <a:t>Maternity Incidents – As at 03.08.2026 </a:t>
            </a:r>
          </a:p>
        </p:txBody>
      </p:sp>
      <p:sp>
        <p:nvSpPr>
          <p:cNvPr id="3" name="Espaço Reservado para Texto 2">
            <a:extLst>
              <a:ext uri="{FF2B5EF4-FFF2-40B4-BE49-F238E27FC236}">
                <a16:creationId xmlns:a16="http://schemas.microsoft.com/office/drawing/2014/main" id="{7E14AA7D-4A86-98B4-7A3D-30D352911EDB}"/>
              </a:ext>
            </a:extLst>
          </p:cNvPr>
          <p:cNvSpPr>
            <a:spLocks noGrp="1"/>
          </p:cNvSpPr>
          <p:nvPr>
            <p:ph type="body" sz="quarter" idx="11"/>
          </p:nvPr>
        </p:nvSpPr>
        <p:spPr>
          <a:xfrm>
            <a:off x="504912" y="1319906"/>
            <a:ext cx="10556853" cy="4112454"/>
          </a:xfrm>
        </p:spPr>
        <p:txBody>
          <a:bodyPr vert="horz" lIns="91440" tIns="45720" rIns="91440" bIns="45720" rtlCol="0" anchor="t">
            <a:normAutofit/>
          </a:bodyPr>
          <a:lstStyle/>
          <a:p>
            <a:r>
              <a:rPr lang="pt-BR" sz="1650">
                <a:latin typeface="Arial"/>
                <a:cs typeface="Arial"/>
              </a:rPr>
              <a:t>Total incidents open – 77 (as at 03.08.2026)</a:t>
            </a:r>
          </a:p>
          <a:p>
            <a:endParaRPr lang="pt-BR" sz="1698"/>
          </a:p>
        </p:txBody>
      </p:sp>
      <p:sp>
        <p:nvSpPr>
          <p:cNvPr id="6" name="TextBox 5">
            <a:extLst>
              <a:ext uri="{FF2B5EF4-FFF2-40B4-BE49-F238E27FC236}">
                <a16:creationId xmlns:a16="http://schemas.microsoft.com/office/drawing/2014/main" id="{A0A4E3F7-372E-D704-49E2-4CBBB2E444EB}"/>
              </a:ext>
            </a:extLst>
          </p:cNvPr>
          <p:cNvSpPr txBox="1"/>
          <p:nvPr/>
        </p:nvSpPr>
        <p:spPr>
          <a:xfrm>
            <a:off x="7442956" y="541502"/>
            <a:ext cx="4158261" cy="4189878"/>
          </a:xfrm>
          <a:prstGeom prst="rect">
            <a:avLst/>
          </a:prstGeom>
          <a:noFill/>
        </p:spPr>
        <p:txBody>
          <a:bodyPr wrap="square" lIns="55449" tIns="27724" rIns="55449" bIns="27724"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50" b="1" i="0" u="none" strike="noStrike" kern="1200" cap="none" spc="0" normalizeH="0" baseline="0" noProof="0" dirty="0">
                <a:ln>
                  <a:noFill/>
                </a:ln>
                <a:solidFill>
                  <a:prstClr val="black"/>
                </a:solidFill>
                <a:effectLst/>
                <a:uLnTx/>
                <a:uFillTx/>
                <a:latin typeface="Calibri" panose="020F0502020204030204"/>
                <a:ea typeface="+mn-ea"/>
                <a:cs typeface="+mn-cs"/>
              </a:rPr>
              <a:t>Oldest incidents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13"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rPr>
              <a:t>2024</a:t>
            </a:r>
            <a:endParaRPr lang="en-GB" sz="1200" b="1"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07645" indent="-207645">
              <a:buFont typeface="Arial" panose="020B0604020202020204" pitchFamily="34" charset="0"/>
              <a:buChar char="•"/>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October 2024 – </a:t>
            </a:r>
            <a:r>
              <a:rPr lang="en-GB" sz="1200" dirty="0">
                <a:solidFill>
                  <a:prstClr val="black"/>
                </a:solidFill>
                <a:latin typeface="Calibri" panose="020F0502020204030204"/>
              </a:rPr>
              <a:t>Response finalised and signed off</a:t>
            </a:r>
            <a:endParaRPr lang="en-GB" sz="1200" dirty="0">
              <a:solidFill>
                <a:prstClr val="black"/>
              </a:solidFill>
              <a:latin typeface="Calibri" panose="020F0502020204030204"/>
              <a:ea typeface="Calibri"/>
              <a:cs typeface="Calibri"/>
            </a:endParaRPr>
          </a:p>
          <a:p>
            <a:pPr marL="207645" indent="-207645">
              <a:buFont typeface="Arial" panose="020B0604020202020204" pitchFamily="34" charset="0"/>
              <a:buChar char="•"/>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November 2024 –Response awaiting approval following completion of external review</a:t>
            </a:r>
            <a:endParaRPr lang="en-GB" sz="1213"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marL="207645" indent="-207645">
              <a:buFont typeface="Arial" panose="020B0604020202020204" pitchFamily="34" charset="0"/>
              <a:buChar char="•"/>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November 2024 –Response awaiting approval</a:t>
            </a:r>
            <a:r>
              <a:rPr lang="en-GB" sz="1200" dirty="0">
                <a:solidFill>
                  <a:prstClr val="black"/>
                </a:solidFill>
              </a:rPr>
              <a:t> following completion of external review</a:t>
            </a:r>
          </a:p>
          <a:p>
            <a:pPr marL="207645" indent="-207645">
              <a:buFont typeface="Arial" panose="020B0604020202020204" pitchFamily="34" charset="0"/>
              <a:buChar char="•"/>
              <a:defRPr/>
            </a:pPr>
            <a:endParaRPr lang="en-GB" sz="12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panose="020F0502020204030204"/>
            </a:endParaRPr>
          </a:p>
          <a:p>
            <a:pPr>
              <a:defRPr/>
            </a:pPr>
            <a:r>
              <a:rPr lang="en-GB" sz="1200" b="1" dirty="0">
                <a:solidFill>
                  <a:prstClr val="black"/>
                </a:solidFill>
                <a:latin typeface="Calibri" panose="020F0502020204030204"/>
                <a:ea typeface="Calibri" panose="020F0502020204030204"/>
                <a:cs typeface="Calibri" panose="020F0502020204030204"/>
              </a:rPr>
              <a:t>2025</a:t>
            </a:r>
          </a:p>
          <a:p>
            <a:pPr marL="171450" indent="-171450">
              <a:buFont typeface="Arial" panose="020B0604020202020204" pitchFamily="34" charset="0"/>
              <a:buChar char="•"/>
              <a:defRPr/>
            </a:pPr>
            <a:endParaRPr lang="en-GB" sz="1200" dirty="0">
              <a:solidFill>
                <a:prstClr val="black"/>
              </a:solidFill>
              <a:latin typeface="Calibri" panose="020F0502020204030204"/>
              <a:ea typeface="Calibri" panose="020F0502020204030204"/>
              <a:cs typeface="Calibri" panose="020F0502020204030204"/>
            </a:endParaRP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4 Incidents logged for historic issues with </a:t>
            </a:r>
            <a:r>
              <a:rPr lang="en-GB" sz="1200" dirty="0" err="1">
                <a:solidFill>
                  <a:prstClr val="black"/>
                </a:solidFill>
                <a:latin typeface="Calibri" panose="020F0502020204030204"/>
                <a:ea typeface="Calibri" panose="020F0502020204030204"/>
                <a:cs typeface="Calibri" panose="020F0502020204030204"/>
              </a:rPr>
              <a:t>Kleihauer</a:t>
            </a:r>
            <a:r>
              <a:rPr lang="en-GB" sz="1200" dirty="0">
                <a:solidFill>
                  <a:prstClr val="black"/>
                </a:solidFill>
                <a:latin typeface="Calibri" panose="020F0502020204030204"/>
                <a:ea typeface="Calibri" panose="020F0502020204030204"/>
                <a:cs typeface="Calibri" panose="020F0502020204030204"/>
              </a:rPr>
              <a:t> results – Under investigation – for closure by ASW lead- closed</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April 2025 – Indirect Maternal Death – closed.</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April 2025 – External review – awaiting reports</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May 2025 – External review – 1 report received.</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August 2025 – Awaiting IR3 approval</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September 2025 –Awaiting IR3 approval</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December 2025 – Report sent for approval </a:t>
            </a:r>
          </a:p>
          <a:p>
            <a:pPr marL="207645" indent="-207645">
              <a:buFont typeface="Arial" panose="020B0604020202020204" pitchFamily="34" charset="0"/>
              <a:buChar char="•"/>
              <a:defRPr/>
            </a:pPr>
            <a:r>
              <a:rPr lang="en-GB" sz="1200" dirty="0">
                <a:solidFill>
                  <a:prstClr val="black"/>
                </a:solidFill>
                <a:latin typeface="Calibri" panose="020F0502020204030204"/>
                <a:ea typeface="Calibri" panose="020F0502020204030204"/>
                <a:cs typeface="Calibri" panose="020F0502020204030204"/>
              </a:rPr>
              <a:t>December 2025 - Awaiting IR approval</a:t>
            </a:r>
          </a:p>
          <a:p>
            <a:pPr marL="207645" indent="-207645">
              <a:buFont typeface="Arial" panose="020B0604020202020204" pitchFamily="34" charset="0"/>
              <a:buChar char="•"/>
              <a:defRPr/>
            </a:pPr>
            <a:endParaRPr lang="en-GB" sz="1200" dirty="0">
              <a:solidFill>
                <a:prstClr val="black"/>
              </a:solidFill>
              <a:latin typeface="Calibri" panose="020F0502020204030204"/>
              <a:ea typeface="Calibri" panose="020F0502020204030204"/>
              <a:cs typeface="Calibri" panose="020F0502020204030204"/>
            </a:endParaRPr>
          </a:p>
          <a:p>
            <a:pPr marL="207645" indent="-207645">
              <a:buFont typeface="Arial" panose="020B0604020202020204" pitchFamily="34" charset="0"/>
              <a:buChar char="•"/>
              <a:defRPr/>
            </a:pPr>
            <a:endParaRPr lang="en-GB" sz="1200" dirty="0">
              <a:solidFill>
                <a:prstClr val="black"/>
              </a:solidFill>
              <a:latin typeface="Calibri" panose="020F0502020204030204"/>
              <a:ea typeface="Calibri" panose="020F0502020204030204"/>
              <a:cs typeface="Calibri" panose="020F0502020204030204"/>
            </a:endParaRPr>
          </a:p>
        </p:txBody>
      </p:sp>
      <p:sp>
        <p:nvSpPr>
          <p:cNvPr id="9" name="TextBox 8">
            <a:extLst>
              <a:ext uri="{FF2B5EF4-FFF2-40B4-BE49-F238E27FC236}">
                <a16:creationId xmlns:a16="http://schemas.microsoft.com/office/drawing/2014/main" id="{D0D99CA2-15A3-A740-ECD7-8853D4D46233}"/>
              </a:ext>
            </a:extLst>
          </p:cNvPr>
          <p:cNvSpPr txBox="1"/>
          <p:nvPr/>
        </p:nvSpPr>
        <p:spPr>
          <a:xfrm>
            <a:off x="909017" y="4915255"/>
            <a:ext cx="4402207" cy="8329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mn-cs"/>
              </a:rPr>
              <a:t>The 77 incidents currently open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13" b="1" i="0" u="none" strike="noStrike" kern="1200" cap="none" spc="0" normalizeH="0" baseline="0" noProof="0">
              <a:ln>
                <a:noFill/>
              </a:ln>
              <a:solidFill>
                <a:prstClr val="black"/>
              </a:solidFill>
              <a:effectLst/>
              <a:uLnTx/>
              <a:uFillTx/>
              <a:latin typeface="Calibri" panose="020F0502020204030204"/>
              <a:ea typeface="+mn-ea"/>
              <a:cs typeface="+mn-cs"/>
            </a:endParaRPr>
          </a:p>
          <a:p>
            <a:pPr marL="207645" marR="0" lvl="0" indent="-20764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prstClr val="black"/>
                </a:solidFill>
                <a:effectLst/>
                <a:uLnTx/>
                <a:uFillTx/>
                <a:latin typeface="Calibri" panose="020F0502020204030204"/>
                <a:ea typeface="+mn-ea"/>
                <a:cs typeface="+mn-cs"/>
              </a:rPr>
              <a:t>31 - Incidents relating to unexpected admissions to NICU</a:t>
            </a:r>
            <a:r>
              <a:rPr lang="en-GB" sz="1200" b="1">
                <a:solidFill>
                  <a:prstClr val="black"/>
                </a:solidFill>
                <a:latin typeface="Calibri" panose="020F0502020204030204"/>
              </a:rPr>
              <a:t>.</a:t>
            </a:r>
            <a:endParaRPr lang="en-GB" sz="1200" b="1">
              <a:solidFill>
                <a:prstClr val="black"/>
              </a:solidFill>
              <a:latin typeface="Calibri" panose="020F0502020204030204"/>
              <a:ea typeface="Calibri"/>
              <a:cs typeface="Calibri"/>
            </a:endParaRPr>
          </a:p>
          <a:p>
            <a:pPr algn="ctr">
              <a:defRPr/>
            </a:pPr>
            <a:endParaRPr lang="en-GB" sz="1200" b="1">
              <a:solidFill>
                <a:prstClr val="black"/>
              </a:solidFill>
              <a:latin typeface="Calibri" panose="020F0502020204030204"/>
              <a:ea typeface="Calibri"/>
              <a:cs typeface="Calibri"/>
            </a:endParaRPr>
          </a:p>
        </p:txBody>
      </p:sp>
      <p:graphicFrame>
        <p:nvGraphicFramePr>
          <p:cNvPr id="4" name="Chart 3">
            <a:extLst>
              <a:ext uri="{FF2B5EF4-FFF2-40B4-BE49-F238E27FC236}">
                <a16:creationId xmlns:a16="http://schemas.microsoft.com/office/drawing/2014/main" id="{8D129080-A25D-3313-05E8-CE1E4E3E079A}"/>
              </a:ext>
            </a:extLst>
          </p:cNvPr>
          <p:cNvGraphicFramePr>
            <a:graphicFrameLocks/>
          </p:cNvGraphicFramePr>
          <p:nvPr/>
        </p:nvGraphicFramePr>
        <p:xfrm>
          <a:off x="102108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BFB52BF0-86AB-A2CA-6D4F-506CE6C6ECCB}"/>
              </a:ext>
            </a:extLst>
          </p:cNvPr>
          <p:cNvGraphicFramePr>
            <a:graphicFrameLocks/>
          </p:cNvGraphicFramePr>
          <p:nvPr>
            <p:extLst>
              <p:ext uri="{D42A27DB-BD31-4B8C-83A1-F6EECF244321}">
                <p14:modId xmlns:p14="http://schemas.microsoft.com/office/powerpoint/2010/main" val="91457779"/>
              </p:ext>
            </p:extLst>
          </p:nvPr>
        </p:nvGraphicFramePr>
        <p:xfrm>
          <a:off x="5029201" y="4915255"/>
          <a:ext cx="2822678" cy="15819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31802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a:xfrm>
            <a:off x="447633" y="517937"/>
            <a:ext cx="10827091" cy="338854"/>
          </a:xfrm>
        </p:spPr>
        <p:txBody>
          <a:bodyPr vert="horz" lIns="91440" tIns="45720" rIns="91440" bIns="45720" rtlCol="0" anchor="t">
            <a:noAutofit/>
          </a:bodyPr>
          <a:lstStyle/>
          <a:p>
            <a:r>
              <a:rPr lang="pt-BR" sz="2400">
                <a:solidFill>
                  <a:schemeClr val="tx1"/>
                </a:solidFill>
                <a:latin typeface="Arial Black"/>
              </a:rPr>
              <a:t>Maternity Incidents – Activity over 12 months</a:t>
            </a:r>
          </a:p>
          <a:p>
            <a:endParaRPr lang="pt-BR" sz="2400">
              <a:solidFill>
                <a:schemeClr val="tx1"/>
              </a:solidFill>
              <a:latin typeface="Arial Black"/>
            </a:endParaRPr>
          </a:p>
        </p:txBody>
      </p:sp>
      <p:sp>
        <p:nvSpPr>
          <p:cNvPr id="3" name="Espaço Reservado para Texto 2">
            <a:extLst>
              <a:ext uri="{FF2B5EF4-FFF2-40B4-BE49-F238E27FC236}">
                <a16:creationId xmlns:a16="http://schemas.microsoft.com/office/drawing/2014/main" id="{7E14AA7D-4A86-98B4-7A3D-30D352911EDB}"/>
              </a:ext>
            </a:extLst>
          </p:cNvPr>
          <p:cNvSpPr>
            <a:spLocks noGrp="1"/>
          </p:cNvSpPr>
          <p:nvPr>
            <p:ph type="body" sz="quarter" idx="11"/>
          </p:nvPr>
        </p:nvSpPr>
        <p:spPr>
          <a:xfrm>
            <a:off x="447634" y="942991"/>
            <a:ext cx="10556853" cy="4158661"/>
          </a:xfrm>
        </p:spPr>
        <p:txBody>
          <a:bodyPr vert="horz" lIns="91440" tIns="45720" rIns="91440" bIns="45720" rtlCol="0" anchor="t">
            <a:normAutofit/>
          </a:bodyPr>
          <a:lstStyle/>
          <a:p>
            <a:r>
              <a:rPr lang="pt-BR" sz="1650">
                <a:latin typeface="Arial"/>
                <a:cs typeface="Arial"/>
              </a:rPr>
              <a:t>Total </a:t>
            </a:r>
            <a:r>
              <a:rPr lang="pt-BR" sz="1650" err="1">
                <a:latin typeface="Arial"/>
                <a:cs typeface="Arial"/>
              </a:rPr>
              <a:t>number</a:t>
            </a:r>
            <a:r>
              <a:rPr lang="pt-BR" sz="1650">
                <a:latin typeface="Arial"/>
                <a:cs typeface="Arial"/>
              </a:rPr>
              <a:t> </a:t>
            </a:r>
            <a:r>
              <a:rPr lang="pt-BR" sz="1650" err="1">
                <a:latin typeface="Arial"/>
                <a:cs typeface="Arial"/>
              </a:rPr>
              <a:t>of</a:t>
            </a:r>
            <a:r>
              <a:rPr lang="pt-BR" sz="1650">
                <a:latin typeface="Arial"/>
                <a:cs typeface="Arial"/>
              </a:rPr>
              <a:t> new </a:t>
            </a:r>
            <a:r>
              <a:rPr lang="pt-BR" sz="1650" err="1">
                <a:latin typeface="Arial"/>
                <a:cs typeface="Arial"/>
              </a:rPr>
              <a:t>incidents</a:t>
            </a:r>
            <a:r>
              <a:rPr lang="pt-BR" sz="1650">
                <a:latin typeface="Arial"/>
                <a:cs typeface="Arial"/>
              </a:rPr>
              <a:t> </a:t>
            </a:r>
            <a:r>
              <a:rPr lang="pt-BR" sz="1650" err="1">
                <a:latin typeface="Arial"/>
                <a:cs typeface="Arial"/>
              </a:rPr>
              <a:t>received</a:t>
            </a:r>
            <a:r>
              <a:rPr lang="pt-BR" sz="1650">
                <a:latin typeface="Arial"/>
                <a:cs typeface="Arial"/>
              </a:rPr>
              <a:t> in July - 161</a:t>
            </a:r>
          </a:p>
          <a:p>
            <a:r>
              <a:rPr lang="pt-BR" sz="1650">
                <a:latin typeface="Arial"/>
                <a:cs typeface="Arial"/>
              </a:rPr>
              <a:t>Out </a:t>
            </a:r>
            <a:r>
              <a:rPr lang="pt-BR" sz="1650" err="1">
                <a:latin typeface="Arial"/>
                <a:cs typeface="Arial"/>
              </a:rPr>
              <a:t>of</a:t>
            </a:r>
            <a:r>
              <a:rPr lang="pt-BR" sz="1650">
                <a:latin typeface="Arial"/>
                <a:cs typeface="Arial"/>
              </a:rPr>
              <a:t> </a:t>
            </a:r>
            <a:r>
              <a:rPr lang="pt-BR" sz="1650" err="1">
                <a:latin typeface="Arial"/>
                <a:cs typeface="Arial"/>
              </a:rPr>
              <a:t>which</a:t>
            </a:r>
            <a:r>
              <a:rPr lang="pt-BR" sz="1650">
                <a:latin typeface="Arial"/>
                <a:cs typeface="Arial"/>
              </a:rPr>
              <a:t>, 121 </a:t>
            </a:r>
            <a:r>
              <a:rPr lang="pt-BR" sz="1650" err="1">
                <a:latin typeface="Arial"/>
                <a:cs typeface="Arial"/>
              </a:rPr>
              <a:t>incidents</a:t>
            </a:r>
            <a:r>
              <a:rPr lang="pt-BR" sz="1650">
                <a:latin typeface="Arial"/>
                <a:cs typeface="Arial"/>
              </a:rPr>
              <a:t> </a:t>
            </a:r>
            <a:r>
              <a:rPr lang="pt-BR" sz="1650" err="1">
                <a:latin typeface="Arial"/>
                <a:cs typeface="Arial"/>
              </a:rPr>
              <a:t>have</a:t>
            </a:r>
            <a:r>
              <a:rPr lang="pt-BR" sz="1650">
                <a:latin typeface="Arial"/>
                <a:cs typeface="Arial"/>
              </a:rPr>
              <a:t> </a:t>
            </a:r>
            <a:r>
              <a:rPr lang="pt-BR" sz="1650" err="1">
                <a:latin typeface="Arial"/>
                <a:cs typeface="Arial"/>
              </a:rPr>
              <a:t>been</a:t>
            </a:r>
            <a:r>
              <a:rPr lang="pt-BR" sz="1650">
                <a:latin typeface="Arial"/>
                <a:cs typeface="Arial"/>
              </a:rPr>
              <a:t> </a:t>
            </a:r>
            <a:r>
              <a:rPr lang="pt-BR" sz="1650" err="1">
                <a:latin typeface="Arial"/>
                <a:cs typeface="Arial"/>
              </a:rPr>
              <a:t>closed</a:t>
            </a:r>
            <a:r>
              <a:rPr lang="pt-BR" sz="1650">
                <a:latin typeface="Arial"/>
                <a:cs typeface="Arial"/>
              </a:rPr>
              <a:t> </a:t>
            </a:r>
            <a:r>
              <a:rPr lang="pt-BR" sz="1650" err="1">
                <a:latin typeface="Arial"/>
                <a:cs typeface="Arial"/>
              </a:rPr>
              <a:t>following</a:t>
            </a:r>
            <a:r>
              <a:rPr lang="pt-BR" sz="1650">
                <a:latin typeface="Arial"/>
                <a:cs typeface="Arial"/>
              </a:rPr>
              <a:t> </a:t>
            </a:r>
            <a:r>
              <a:rPr lang="pt-BR" sz="1650" err="1">
                <a:latin typeface="Arial"/>
                <a:cs typeface="Arial"/>
              </a:rPr>
              <a:t>investigation</a:t>
            </a:r>
            <a:r>
              <a:rPr lang="pt-BR" sz="1650">
                <a:latin typeface="Arial"/>
                <a:cs typeface="Arial"/>
              </a:rPr>
              <a:t> </a:t>
            </a:r>
          </a:p>
        </p:txBody>
      </p:sp>
      <p:graphicFrame>
        <p:nvGraphicFramePr>
          <p:cNvPr id="4" name="Chart 3">
            <a:extLst>
              <a:ext uri="{FF2B5EF4-FFF2-40B4-BE49-F238E27FC236}">
                <a16:creationId xmlns:a16="http://schemas.microsoft.com/office/drawing/2014/main" id="{1C4775A1-5D4F-E551-F1C1-9BADBF6A58CB}"/>
              </a:ext>
            </a:extLst>
          </p:cNvPr>
          <p:cNvGraphicFramePr>
            <a:graphicFrameLocks/>
          </p:cNvGraphicFramePr>
          <p:nvPr>
            <p:extLst>
              <p:ext uri="{D42A27DB-BD31-4B8C-83A1-F6EECF244321}">
                <p14:modId xmlns:p14="http://schemas.microsoft.com/office/powerpoint/2010/main" val="640363414"/>
              </p:ext>
            </p:extLst>
          </p:nvPr>
        </p:nvGraphicFramePr>
        <p:xfrm>
          <a:off x="526211" y="1777041"/>
          <a:ext cx="10748514" cy="38128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73594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86464572-882B-4045-BDA9-9A10F8C4DFE9}"/>
              </a:ext>
            </a:extLst>
          </p:cNvPr>
          <p:cNvSpPr>
            <a:spLocks noGrp="1"/>
          </p:cNvSpPr>
          <p:nvPr>
            <p:ph type="body" sz="quarter" idx="10"/>
          </p:nvPr>
        </p:nvSpPr>
        <p:spPr>
          <a:xfrm>
            <a:off x="458753" y="286928"/>
            <a:ext cx="11612862" cy="292645"/>
          </a:xfrm>
        </p:spPr>
        <p:txBody>
          <a:bodyPr vert="horz" lIns="91440" tIns="45720" rIns="91440" bIns="45720" rtlCol="0" anchor="t">
            <a:noAutofit/>
          </a:bodyPr>
          <a:lstStyle/>
          <a:p>
            <a:r>
              <a:rPr lang="en-GB" sz="2000">
                <a:solidFill>
                  <a:schemeClr val="tx1"/>
                </a:solidFill>
                <a:latin typeface="Arial Black"/>
                <a:ea typeface="Calibri"/>
              </a:rPr>
              <a:t>Incident review – Maternity Newly Reported Incidents: 01/07/2026 – 31/07/2026</a:t>
            </a:r>
          </a:p>
        </p:txBody>
      </p:sp>
      <p:sp>
        <p:nvSpPr>
          <p:cNvPr id="7" name="TextBox 6">
            <a:extLst>
              <a:ext uri="{FF2B5EF4-FFF2-40B4-BE49-F238E27FC236}">
                <a16:creationId xmlns:a16="http://schemas.microsoft.com/office/drawing/2014/main" id="{52306778-92D0-4DA1-8BEE-733B2D79E17A}"/>
              </a:ext>
            </a:extLst>
          </p:cNvPr>
          <p:cNvSpPr txBox="1"/>
          <p:nvPr/>
        </p:nvSpPr>
        <p:spPr>
          <a:xfrm>
            <a:off x="7715233" y="587114"/>
            <a:ext cx="4181320" cy="46564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1213" b="1" i="0" u="none" strike="noStrike" kern="1200" cap="none" spc="0" normalizeH="0" baseline="0" noProof="0">
                <a:ln>
                  <a:noFill/>
                </a:ln>
                <a:solidFill>
                  <a:srgbClr val="1F355E"/>
                </a:solidFill>
                <a:effectLst/>
                <a:uLnTx/>
                <a:uFillTx/>
                <a:latin typeface="Calibri" panose="020F0502020204030204"/>
                <a:ea typeface="+mn-ea"/>
                <a:cs typeface="+mn-cs"/>
              </a:rPr>
              <a:t>Maternity Adverse Occurrences: </a:t>
            </a:r>
          </a:p>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1213" b="1" i="0" u="none" strike="noStrike" kern="1200" cap="none" spc="0" normalizeH="0" baseline="0" noProof="0">
                <a:ln>
                  <a:noFill/>
                </a:ln>
                <a:solidFill>
                  <a:srgbClr val="1F355E"/>
                </a:solidFill>
                <a:effectLst/>
                <a:uLnTx/>
                <a:uFillTx/>
                <a:latin typeface="Calibri" panose="020F0502020204030204"/>
                <a:ea typeface="+mn-ea"/>
                <a:cs typeface="+mn-cs"/>
              </a:rPr>
              <a:t>Sub-categories                                                  Number of incidents</a:t>
            </a:r>
          </a:p>
        </p:txBody>
      </p:sp>
      <p:graphicFrame>
        <p:nvGraphicFramePr>
          <p:cNvPr id="8" name="Chart 7">
            <a:extLst>
              <a:ext uri="{FF2B5EF4-FFF2-40B4-BE49-F238E27FC236}">
                <a16:creationId xmlns:a16="http://schemas.microsoft.com/office/drawing/2014/main" id="{B2F6BBD3-CEC0-423C-8850-CBE1E7FF7843}"/>
              </a:ext>
            </a:extLst>
          </p:cNvPr>
          <p:cNvGraphicFramePr>
            <a:graphicFrameLocks/>
          </p:cNvGraphicFramePr>
          <p:nvPr/>
        </p:nvGraphicFramePr>
        <p:xfrm>
          <a:off x="1456533" y="887596"/>
          <a:ext cx="7633038" cy="49892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5F9255B0-B164-8F9E-93B8-79D7AF719F26}"/>
              </a:ext>
            </a:extLst>
          </p:cNvPr>
          <p:cNvGraphicFramePr>
            <a:graphicFrameLocks/>
          </p:cNvGraphicFramePr>
          <p:nvPr/>
        </p:nvGraphicFramePr>
        <p:xfrm>
          <a:off x="735948" y="778427"/>
          <a:ext cx="7762834" cy="500714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18C5F72D-3CB7-0E9A-5E89-AB8DDB14155E}"/>
              </a:ext>
            </a:extLst>
          </p:cNvPr>
          <p:cNvGraphicFramePr>
            <a:graphicFrameLocks/>
          </p:cNvGraphicFramePr>
          <p:nvPr/>
        </p:nvGraphicFramePr>
        <p:xfrm>
          <a:off x="991643" y="778427"/>
          <a:ext cx="7485590" cy="500714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a:extLst>
              <a:ext uri="{FF2B5EF4-FFF2-40B4-BE49-F238E27FC236}">
                <a16:creationId xmlns:a16="http://schemas.microsoft.com/office/drawing/2014/main" id="{8A5078A9-C2F7-2FDB-25A2-5195F01EFA1E}"/>
              </a:ext>
            </a:extLst>
          </p:cNvPr>
          <p:cNvGraphicFramePr>
            <a:graphicFrameLocks/>
          </p:cNvGraphicFramePr>
          <p:nvPr/>
        </p:nvGraphicFramePr>
        <p:xfrm>
          <a:off x="643534" y="887596"/>
          <a:ext cx="7947663" cy="485177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Chart 8">
            <a:extLst>
              <a:ext uri="{FF2B5EF4-FFF2-40B4-BE49-F238E27FC236}">
                <a16:creationId xmlns:a16="http://schemas.microsoft.com/office/drawing/2014/main" id="{B66D9EAE-F506-F678-95E6-52E782945FEB}"/>
              </a:ext>
            </a:extLst>
          </p:cNvPr>
          <p:cNvGraphicFramePr>
            <a:graphicFrameLocks/>
          </p:cNvGraphicFramePr>
          <p:nvPr/>
        </p:nvGraphicFramePr>
        <p:xfrm>
          <a:off x="735948" y="778427"/>
          <a:ext cx="7855248" cy="4851771"/>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Chart 5">
            <a:extLst>
              <a:ext uri="{FF2B5EF4-FFF2-40B4-BE49-F238E27FC236}">
                <a16:creationId xmlns:a16="http://schemas.microsoft.com/office/drawing/2014/main" id="{7AE94C71-360E-5A80-BEE3-2B3CE06A4CEA}"/>
              </a:ext>
            </a:extLst>
          </p:cNvPr>
          <p:cNvGraphicFramePr>
            <a:graphicFrameLocks/>
          </p:cNvGraphicFramePr>
          <p:nvPr/>
        </p:nvGraphicFramePr>
        <p:xfrm>
          <a:off x="735947" y="579574"/>
          <a:ext cx="7398762" cy="539083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2" name="Chart 11">
            <a:extLst>
              <a:ext uri="{FF2B5EF4-FFF2-40B4-BE49-F238E27FC236}">
                <a16:creationId xmlns:a16="http://schemas.microsoft.com/office/drawing/2014/main" id="{ECAF61C0-28FB-427D-DC5B-DD30BBAE60B2}"/>
              </a:ext>
            </a:extLst>
          </p:cNvPr>
          <p:cNvGraphicFramePr>
            <a:graphicFrameLocks/>
          </p:cNvGraphicFramePr>
          <p:nvPr/>
        </p:nvGraphicFramePr>
        <p:xfrm>
          <a:off x="493393" y="602258"/>
          <a:ext cx="7855248" cy="520410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3" name="Chart 12">
            <a:extLst>
              <a:ext uri="{FF2B5EF4-FFF2-40B4-BE49-F238E27FC236}">
                <a16:creationId xmlns:a16="http://schemas.microsoft.com/office/drawing/2014/main" id="{609C2381-6D9C-B152-64D5-3460EA408EC1}"/>
              </a:ext>
            </a:extLst>
          </p:cNvPr>
          <p:cNvGraphicFramePr>
            <a:graphicFrameLocks/>
          </p:cNvGraphicFramePr>
          <p:nvPr/>
        </p:nvGraphicFramePr>
        <p:xfrm>
          <a:off x="526752" y="778381"/>
          <a:ext cx="7855248" cy="4318405"/>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1" name="Chart 10">
            <a:extLst>
              <a:ext uri="{FF2B5EF4-FFF2-40B4-BE49-F238E27FC236}">
                <a16:creationId xmlns:a16="http://schemas.microsoft.com/office/drawing/2014/main" id="{92C2A728-3D01-8B9F-929F-DAD2045D3F72}"/>
              </a:ext>
            </a:extLst>
          </p:cNvPr>
          <p:cNvGraphicFramePr>
            <a:graphicFrameLocks/>
          </p:cNvGraphicFramePr>
          <p:nvPr>
            <p:extLst>
              <p:ext uri="{D42A27DB-BD31-4B8C-83A1-F6EECF244321}">
                <p14:modId xmlns:p14="http://schemas.microsoft.com/office/powerpoint/2010/main" val="3375168339"/>
              </p:ext>
            </p:extLst>
          </p:nvPr>
        </p:nvGraphicFramePr>
        <p:xfrm>
          <a:off x="640714" y="887596"/>
          <a:ext cx="6400165" cy="47426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Table 13">
            <a:extLst>
              <a:ext uri="{FF2B5EF4-FFF2-40B4-BE49-F238E27FC236}">
                <a16:creationId xmlns:a16="http://schemas.microsoft.com/office/drawing/2014/main" id="{C58829D5-6A15-FEF3-899C-56C5A48E3F76}"/>
              </a:ext>
            </a:extLst>
          </p:cNvPr>
          <p:cNvGraphicFramePr>
            <a:graphicFrameLocks noGrp="1"/>
          </p:cNvGraphicFramePr>
          <p:nvPr>
            <p:extLst>
              <p:ext uri="{D42A27DB-BD31-4B8C-83A1-F6EECF244321}">
                <p14:modId xmlns:p14="http://schemas.microsoft.com/office/powerpoint/2010/main" val="3525650560"/>
              </p:ext>
            </p:extLst>
          </p:nvPr>
        </p:nvGraphicFramePr>
        <p:xfrm>
          <a:off x="7723333" y="1075438"/>
          <a:ext cx="4173220" cy="3509010"/>
        </p:xfrm>
        <a:graphic>
          <a:graphicData uri="http://schemas.openxmlformats.org/drawingml/2006/table">
            <a:tbl>
              <a:tblPr>
                <a:tableStyleId>{35758FB7-9AC5-4552-8A53-C91805E547FA}</a:tableStyleId>
              </a:tblPr>
              <a:tblGrid>
                <a:gridCol w="3307080">
                  <a:extLst>
                    <a:ext uri="{9D8B030D-6E8A-4147-A177-3AD203B41FA5}">
                      <a16:colId xmlns:a16="http://schemas.microsoft.com/office/drawing/2014/main" val="2647113219"/>
                    </a:ext>
                  </a:extLst>
                </a:gridCol>
                <a:gridCol w="866140">
                  <a:extLst>
                    <a:ext uri="{9D8B030D-6E8A-4147-A177-3AD203B41FA5}">
                      <a16:colId xmlns:a16="http://schemas.microsoft.com/office/drawing/2014/main" val="4062017992"/>
                    </a:ext>
                  </a:extLst>
                </a:gridCol>
              </a:tblGrid>
              <a:tr h="190500">
                <a:tc>
                  <a:txBody>
                    <a:bodyPr/>
                    <a:lstStyle/>
                    <a:p>
                      <a:pPr algn="l" fontAlgn="b">
                        <a:buNone/>
                      </a:pPr>
                      <a:r>
                        <a:rPr lang="en-GB" sz="1400" b="1" u="none" strike="noStrike">
                          <a:solidFill>
                            <a:srgbClr val="000000"/>
                          </a:solidFill>
                          <a:effectLst/>
                        </a:rPr>
                        <a:t>Baby unexpected admission to neonatal unit (gestation up to 36 weeks)</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1275195"/>
                  </a:ext>
                </a:extLst>
              </a:tr>
              <a:tr h="190500">
                <a:tc>
                  <a:txBody>
                    <a:bodyPr/>
                    <a:lstStyle/>
                    <a:p>
                      <a:pPr algn="l" fontAlgn="b">
                        <a:buNone/>
                      </a:pPr>
                      <a:r>
                        <a:rPr lang="en-GB" sz="1400" b="1" u="none" strike="noStrike">
                          <a:solidFill>
                            <a:srgbClr val="000000"/>
                          </a:solidFill>
                          <a:effectLst/>
                        </a:rPr>
                        <a:t>Congenital anomaly</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99393262"/>
                  </a:ext>
                </a:extLst>
              </a:tr>
              <a:tr h="190500">
                <a:tc>
                  <a:txBody>
                    <a:bodyPr/>
                    <a:lstStyle/>
                    <a:p>
                      <a:pPr algn="l" fontAlgn="b">
                        <a:buNone/>
                      </a:pPr>
                      <a:r>
                        <a:rPr lang="en-GB" sz="1400" b="1" u="none" strike="noStrike">
                          <a:solidFill>
                            <a:srgbClr val="000000"/>
                          </a:solidFill>
                          <a:effectLst/>
                        </a:rPr>
                        <a:t>Cord prolapse</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62121977"/>
                  </a:ext>
                </a:extLst>
              </a:tr>
              <a:tr h="190500">
                <a:tc>
                  <a:txBody>
                    <a:bodyPr/>
                    <a:lstStyle/>
                    <a:p>
                      <a:pPr algn="l" fontAlgn="b">
                        <a:buNone/>
                      </a:pPr>
                      <a:r>
                        <a:rPr lang="en-GB" sz="1400" b="1" u="none" strike="noStrike">
                          <a:solidFill>
                            <a:srgbClr val="000000"/>
                          </a:solidFill>
                          <a:effectLst/>
                        </a:rPr>
                        <a:t>Delivery of baby born below 10th centile</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12</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82200668"/>
                  </a:ext>
                </a:extLst>
              </a:tr>
              <a:tr h="190500">
                <a:tc>
                  <a:txBody>
                    <a:bodyPr/>
                    <a:lstStyle/>
                    <a:p>
                      <a:pPr algn="l" fontAlgn="b">
                        <a:buNone/>
                      </a:pPr>
                      <a:r>
                        <a:rPr lang="en-GB" sz="1400" b="1" u="none" strike="noStrike">
                          <a:solidFill>
                            <a:srgbClr val="000000"/>
                          </a:solidFill>
                          <a:effectLst/>
                        </a:rPr>
                        <a:t>Delivery of baby with no professional in attendance (e.g. Born before admission (BBA))</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73060209"/>
                  </a:ext>
                </a:extLst>
              </a:tr>
              <a:tr h="190500">
                <a:tc>
                  <a:txBody>
                    <a:bodyPr/>
                    <a:lstStyle/>
                    <a:p>
                      <a:pPr algn="l" fontAlgn="b">
                        <a:buNone/>
                      </a:pPr>
                      <a:r>
                        <a:rPr lang="en-GB" sz="1400" b="1" u="none" strike="noStrike">
                          <a:solidFill>
                            <a:srgbClr val="000000"/>
                          </a:solidFill>
                          <a:effectLst/>
                        </a:rPr>
                        <a:t>Major post-partum haemorrhage (&gt; 1500mls)</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7</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86537448"/>
                  </a:ext>
                </a:extLst>
              </a:tr>
              <a:tr h="190500">
                <a:tc>
                  <a:txBody>
                    <a:bodyPr/>
                    <a:lstStyle/>
                    <a:p>
                      <a:pPr algn="l" fontAlgn="b">
                        <a:buNone/>
                      </a:pPr>
                      <a:r>
                        <a:rPr lang="en-GB" sz="1400" b="1" u="none" strike="noStrike">
                          <a:solidFill>
                            <a:srgbClr val="000000"/>
                          </a:solidFill>
                          <a:effectLst/>
                        </a:rPr>
                        <a:t>Postponement / delay of induction of labour or elective procedure</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20</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13871932"/>
                  </a:ext>
                </a:extLst>
              </a:tr>
              <a:tr h="190500">
                <a:tc>
                  <a:txBody>
                    <a:bodyPr/>
                    <a:lstStyle/>
                    <a:p>
                      <a:pPr algn="l" fontAlgn="b">
                        <a:buNone/>
                      </a:pPr>
                      <a:r>
                        <a:rPr lang="en-GB" sz="1400" b="1" u="none" strike="noStrike">
                          <a:solidFill>
                            <a:srgbClr val="000000"/>
                          </a:solidFill>
                          <a:effectLst/>
                        </a:rPr>
                        <a:t>Shoulder dystocia</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6</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14474181"/>
                  </a:ext>
                </a:extLst>
              </a:tr>
              <a:tr h="190500">
                <a:tc>
                  <a:txBody>
                    <a:bodyPr/>
                    <a:lstStyle/>
                    <a:p>
                      <a:pPr algn="l" fontAlgn="b">
                        <a:buNone/>
                      </a:pPr>
                      <a:r>
                        <a:rPr lang="en-GB" sz="1400" b="1" u="none" strike="noStrike">
                          <a:solidFill>
                            <a:srgbClr val="000000"/>
                          </a:solidFill>
                          <a:effectLst/>
                        </a:rPr>
                        <a:t>Third or fourth degree tear</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5</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3472973"/>
                  </a:ext>
                </a:extLst>
              </a:tr>
              <a:tr h="190500">
                <a:tc>
                  <a:txBody>
                    <a:bodyPr/>
                    <a:lstStyle/>
                    <a:p>
                      <a:pPr algn="l" fontAlgn="b">
                        <a:buNone/>
                      </a:pPr>
                      <a:r>
                        <a:rPr lang="en-GB" sz="1400" b="1" u="none" strike="noStrike">
                          <a:solidFill>
                            <a:srgbClr val="000000"/>
                          </a:solidFill>
                          <a:effectLst/>
                        </a:rPr>
                        <a:t>Unexpected admission to neonatal unit (gestation 37 weeks+)</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22</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56183304"/>
                  </a:ext>
                </a:extLst>
              </a:tr>
            </a:tbl>
          </a:graphicData>
        </a:graphic>
      </p:graphicFrame>
    </p:spTree>
    <p:extLst>
      <p:ext uri="{BB962C8B-B14F-4D97-AF65-F5344CB8AC3E}">
        <p14:creationId xmlns:p14="http://schemas.microsoft.com/office/powerpoint/2010/main" val="510132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a:xfrm>
            <a:off x="458704" y="517937"/>
            <a:ext cx="7454785" cy="338854"/>
          </a:xfrm>
        </p:spPr>
        <p:txBody>
          <a:bodyPr vert="horz" lIns="91440" tIns="45720" rIns="91440" bIns="45720" rtlCol="0" anchor="t">
            <a:noAutofit/>
          </a:bodyPr>
          <a:lstStyle/>
          <a:p>
            <a:r>
              <a:rPr lang="pt-BR" sz="2400" dirty="0">
                <a:solidFill>
                  <a:schemeClr val="tx1"/>
                </a:solidFill>
                <a:latin typeface="Arial Black"/>
              </a:rPr>
              <a:t>Neonatal Incidents</a:t>
            </a:r>
          </a:p>
        </p:txBody>
      </p:sp>
      <p:sp>
        <p:nvSpPr>
          <p:cNvPr id="3" name="Espaço Reservado para Texto 2">
            <a:extLst>
              <a:ext uri="{FF2B5EF4-FFF2-40B4-BE49-F238E27FC236}">
                <a16:creationId xmlns:a16="http://schemas.microsoft.com/office/drawing/2014/main" id="{7E14AA7D-4A86-98B4-7A3D-30D352911EDB}"/>
              </a:ext>
            </a:extLst>
          </p:cNvPr>
          <p:cNvSpPr>
            <a:spLocks noGrp="1"/>
          </p:cNvSpPr>
          <p:nvPr>
            <p:ph type="body" sz="quarter" idx="11"/>
          </p:nvPr>
        </p:nvSpPr>
        <p:spPr>
          <a:xfrm>
            <a:off x="458704" y="1191143"/>
            <a:ext cx="10556853" cy="4158661"/>
          </a:xfrm>
        </p:spPr>
        <p:txBody>
          <a:bodyPr vert="horz" lIns="91440" tIns="45720" rIns="91440" bIns="45720" rtlCol="0" anchor="t">
            <a:normAutofit/>
          </a:bodyPr>
          <a:lstStyle/>
          <a:p>
            <a:r>
              <a:rPr lang="pt-BR" sz="1650">
                <a:latin typeface="Arial"/>
                <a:cs typeface="Arial"/>
              </a:rPr>
              <a:t>Total Numbers of incidents open – 18 (as at 03.08.2026)</a:t>
            </a:r>
          </a:p>
        </p:txBody>
      </p:sp>
      <p:sp>
        <p:nvSpPr>
          <p:cNvPr id="5" name="TextBox 4">
            <a:extLst>
              <a:ext uri="{FF2B5EF4-FFF2-40B4-BE49-F238E27FC236}">
                <a16:creationId xmlns:a16="http://schemas.microsoft.com/office/drawing/2014/main" id="{FB913EA9-0FA5-4724-5B78-C68CDCBB4E92}"/>
              </a:ext>
            </a:extLst>
          </p:cNvPr>
          <p:cNvSpPr txBox="1"/>
          <p:nvPr/>
        </p:nvSpPr>
        <p:spPr>
          <a:xfrm>
            <a:off x="7578034" y="1190355"/>
            <a:ext cx="3648075" cy="233910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May 2025 –external review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May 2025 –Neonatal review completed- maternal external witness reports being reviewed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July 2025 – External review)</a:t>
            </a:r>
          </a:p>
          <a:p>
            <a:pPr>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Dec 2025 – linked to a Maternity incident - Awaiting sign off to finalise investigation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Dec 2025 – Staff injury investigation ongoing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Chart 5">
            <a:extLst>
              <a:ext uri="{FF2B5EF4-FFF2-40B4-BE49-F238E27FC236}">
                <a16:creationId xmlns:a16="http://schemas.microsoft.com/office/drawing/2014/main" id="{24E1B7A4-7F88-CB3F-ACFD-32DAE4495496}"/>
              </a:ext>
            </a:extLst>
          </p:cNvPr>
          <p:cNvGraphicFramePr>
            <a:graphicFrameLocks/>
          </p:cNvGraphicFramePr>
          <p:nvPr/>
        </p:nvGraphicFramePr>
        <p:xfrm>
          <a:off x="116513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55829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a:xfrm>
            <a:off x="397094" y="502535"/>
            <a:ext cx="8702383" cy="338854"/>
          </a:xfrm>
        </p:spPr>
        <p:txBody>
          <a:bodyPr lIns="91440" tIns="45720" rIns="91440" bIns="45720" anchor="t">
            <a:normAutofit fontScale="85000" lnSpcReduction="20000"/>
          </a:bodyPr>
          <a:lstStyle/>
          <a:p>
            <a:r>
              <a:rPr lang="pt-BR" sz="2400">
                <a:solidFill>
                  <a:schemeClr val="tx1"/>
                </a:solidFill>
                <a:latin typeface="Arial Black"/>
              </a:rPr>
              <a:t>Neonatal Incidents – Activity over 12 months</a:t>
            </a:r>
          </a:p>
        </p:txBody>
      </p:sp>
      <p:sp>
        <p:nvSpPr>
          <p:cNvPr id="3" name="Espaço Reservado para Texto 2">
            <a:extLst>
              <a:ext uri="{FF2B5EF4-FFF2-40B4-BE49-F238E27FC236}">
                <a16:creationId xmlns:a16="http://schemas.microsoft.com/office/drawing/2014/main" id="{7E14AA7D-4A86-98B4-7A3D-30D352911EDB}"/>
              </a:ext>
            </a:extLst>
          </p:cNvPr>
          <p:cNvSpPr>
            <a:spLocks noGrp="1"/>
          </p:cNvSpPr>
          <p:nvPr>
            <p:ph type="body" sz="quarter" idx="11"/>
          </p:nvPr>
        </p:nvSpPr>
        <p:spPr>
          <a:xfrm>
            <a:off x="458704" y="1257255"/>
            <a:ext cx="10556853" cy="4112454"/>
          </a:xfrm>
        </p:spPr>
        <p:txBody>
          <a:bodyPr/>
          <a:lstStyle/>
          <a:p>
            <a:pPr>
              <a:defRPr/>
            </a:pPr>
            <a:r>
              <a:rPr lang="pt-BR" sz="1698">
                <a:solidFill>
                  <a:prstClr val="black"/>
                </a:solidFill>
              </a:rPr>
              <a:t>Total number of new incidents received in July – 16</a:t>
            </a:r>
          </a:p>
          <a:p>
            <a:pPr>
              <a:defRPr/>
            </a:pPr>
            <a:r>
              <a:rPr lang="pt-BR" sz="1698">
                <a:solidFill>
                  <a:prstClr val="black"/>
                </a:solidFill>
              </a:rPr>
              <a:t>Out of which, 9 incidents have been closed following investigation</a:t>
            </a:r>
            <a:endParaRPr lang="pt-BR"/>
          </a:p>
        </p:txBody>
      </p:sp>
      <p:graphicFrame>
        <p:nvGraphicFramePr>
          <p:cNvPr id="5" name="Chart 4">
            <a:extLst>
              <a:ext uri="{FF2B5EF4-FFF2-40B4-BE49-F238E27FC236}">
                <a16:creationId xmlns:a16="http://schemas.microsoft.com/office/drawing/2014/main" id="{3184DBFF-9F09-8AF9-8092-7FED12E10A27}"/>
              </a:ext>
            </a:extLst>
          </p:cNvPr>
          <p:cNvGraphicFramePr>
            <a:graphicFrameLocks/>
          </p:cNvGraphicFramePr>
          <p:nvPr>
            <p:extLst>
              <p:ext uri="{D42A27DB-BD31-4B8C-83A1-F6EECF244321}">
                <p14:modId xmlns:p14="http://schemas.microsoft.com/office/powerpoint/2010/main" val="683544081"/>
              </p:ext>
            </p:extLst>
          </p:nvPr>
        </p:nvGraphicFramePr>
        <p:xfrm>
          <a:off x="595223" y="2057400"/>
          <a:ext cx="10420334" cy="34721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39765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79425B-7370-F455-211B-F3A6D9AA6329}"/>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2037DF48-FA9B-726A-7259-6C37C444BBA2}"/>
              </a:ext>
            </a:extLst>
          </p:cNvPr>
          <p:cNvSpPr>
            <a:spLocks noGrp="1"/>
          </p:cNvSpPr>
          <p:nvPr>
            <p:ph type="body" sz="quarter" idx="10"/>
          </p:nvPr>
        </p:nvSpPr>
        <p:spPr>
          <a:xfrm>
            <a:off x="289569" y="269471"/>
            <a:ext cx="11612862" cy="292645"/>
          </a:xfrm>
        </p:spPr>
        <p:txBody>
          <a:bodyPr lIns="91440" tIns="45720" rIns="91440" bIns="45720" anchor="t">
            <a:noAutofit/>
          </a:bodyPr>
          <a:lstStyle/>
          <a:p>
            <a:r>
              <a:rPr lang="en-GB" sz="2000">
                <a:solidFill>
                  <a:schemeClr val="tx1"/>
                </a:solidFill>
                <a:latin typeface="Arial Black"/>
                <a:ea typeface="Calibri"/>
              </a:rPr>
              <a:t>Incident review – Neonatal Newly Reported Incidents: 01/07/2026 – 31/07/2026</a:t>
            </a:r>
          </a:p>
        </p:txBody>
      </p:sp>
      <p:graphicFrame>
        <p:nvGraphicFramePr>
          <p:cNvPr id="8" name="Chart 7">
            <a:extLst>
              <a:ext uri="{FF2B5EF4-FFF2-40B4-BE49-F238E27FC236}">
                <a16:creationId xmlns:a16="http://schemas.microsoft.com/office/drawing/2014/main" id="{65CA5746-EF57-9262-AAA2-ADF798ABC6D5}"/>
              </a:ext>
            </a:extLst>
          </p:cNvPr>
          <p:cNvGraphicFramePr>
            <a:graphicFrameLocks/>
          </p:cNvGraphicFramePr>
          <p:nvPr/>
        </p:nvGraphicFramePr>
        <p:xfrm>
          <a:off x="1429059" y="800214"/>
          <a:ext cx="7577962" cy="508276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280FB5D6-19E7-6288-04E8-897DF8EFE518}"/>
              </a:ext>
            </a:extLst>
          </p:cNvPr>
          <p:cNvGraphicFramePr>
            <a:graphicFrameLocks/>
          </p:cNvGraphicFramePr>
          <p:nvPr/>
        </p:nvGraphicFramePr>
        <p:xfrm>
          <a:off x="735948" y="562116"/>
          <a:ext cx="7762834" cy="500714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AE0F59D-B6DB-9136-8443-B471FAB4A4A7}"/>
              </a:ext>
            </a:extLst>
          </p:cNvPr>
          <p:cNvSpPr txBox="1"/>
          <p:nvPr/>
        </p:nvSpPr>
        <p:spPr>
          <a:xfrm>
            <a:off x="7558278" y="917385"/>
            <a:ext cx="3722377" cy="278987"/>
          </a:xfrm>
          <a:prstGeom prst="rect">
            <a:avLst/>
          </a:prstGeom>
          <a:solidFill>
            <a:sysClr val="window" lastClr="FFFFFF"/>
          </a:solidFill>
          <a:ln w="12700" cap="flat" cmpd="sng" algn="ctr">
            <a:solidFill>
              <a:srgbClr val="4472C4"/>
            </a:solidFill>
            <a:prstDash val="solid"/>
            <a:miter lim="800000"/>
          </a:ln>
          <a:effectLst/>
        </p:spPr>
        <p:txBody>
          <a:bodyPr wrap="square" rtlCol="0">
            <a:sp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r>
              <a:rPr kumimoji="0" lang="en-GB" sz="1213" b="1" i="0" u="none" strike="noStrike" kern="0" cap="none" spc="0" normalizeH="0" baseline="0" noProof="0">
                <a:ln>
                  <a:noFill/>
                </a:ln>
                <a:solidFill>
                  <a:srgbClr val="1F355E"/>
                </a:solidFill>
                <a:effectLst/>
                <a:uLnTx/>
                <a:uFillTx/>
                <a:latin typeface="Calibri" panose="020F0502020204030204"/>
                <a:ea typeface="+mn-ea"/>
                <a:cs typeface="+mn-cs"/>
              </a:rPr>
              <a:t>Categories                                        Number of Incidents </a:t>
            </a:r>
          </a:p>
        </p:txBody>
      </p:sp>
      <p:graphicFrame>
        <p:nvGraphicFramePr>
          <p:cNvPr id="7" name="Chart 6">
            <a:extLst>
              <a:ext uri="{FF2B5EF4-FFF2-40B4-BE49-F238E27FC236}">
                <a16:creationId xmlns:a16="http://schemas.microsoft.com/office/drawing/2014/main" id="{1187C890-D005-3E67-0F6F-9A07781D3AED}"/>
              </a:ext>
            </a:extLst>
          </p:cNvPr>
          <p:cNvGraphicFramePr>
            <a:graphicFrameLocks/>
          </p:cNvGraphicFramePr>
          <p:nvPr>
            <p:extLst>
              <p:ext uri="{D42A27DB-BD31-4B8C-83A1-F6EECF244321}">
                <p14:modId xmlns:p14="http://schemas.microsoft.com/office/powerpoint/2010/main" val="1678675956"/>
              </p:ext>
            </p:extLst>
          </p:nvPr>
        </p:nvGraphicFramePr>
        <p:xfrm>
          <a:off x="484632" y="917384"/>
          <a:ext cx="6309360" cy="47244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Table 8">
            <a:extLst>
              <a:ext uri="{FF2B5EF4-FFF2-40B4-BE49-F238E27FC236}">
                <a16:creationId xmlns:a16="http://schemas.microsoft.com/office/drawing/2014/main" id="{9326AB31-7A4B-FB3B-F3B5-30AB9FA6E920}"/>
              </a:ext>
            </a:extLst>
          </p:cNvPr>
          <p:cNvGraphicFramePr>
            <a:graphicFrameLocks noGrp="1"/>
          </p:cNvGraphicFramePr>
          <p:nvPr>
            <p:extLst>
              <p:ext uri="{D42A27DB-BD31-4B8C-83A1-F6EECF244321}">
                <p14:modId xmlns:p14="http://schemas.microsoft.com/office/powerpoint/2010/main" val="285012156"/>
              </p:ext>
            </p:extLst>
          </p:nvPr>
        </p:nvGraphicFramePr>
        <p:xfrm>
          <a:off x="7558278" y="1220310"/>
          <a:ext cx="3722376" cy="2442210"/>
        </p:xfrm>
        <a:graphic>
          <a:graphicData uri="http://schemas.openxmlformats.org/drawingml/2006/table">
            <a:tbl>
              <a:tblPr>
                <a:tableStyleId>{35758FB7-9AC5-4552-8A53-C91805E547FA}</a:tableStyleId>
              </a:tblPr>
              <a:tblGrid>
                <a:gridCol w="2770742">
                  <a:extLst>
                    <a:ext uri="{9D8B030D-6E8A-4147-A177-3AD203B41FA5}">
                      <a16:colId xmlns:a16="http://schemas.microsoft.com/office/drawing/2014/main" val="2936037412"/>
                    </a:ext>
                  </a:extLst>
                </a:gridCol>
                <a:gridCol w="951634">
                  <a:extLst>
                    <a:ext uri="{9D8B030D-6E8A-4147-A177-3AD203B41FA5}">
                      <a16:colId xmlns:a16="http://schemas.microsoft.com/office/drawing/2014/main" val="4187214046"/>
                    </a:ext>
                  </a:extLst>
                </a:gridCol>
              </a:tblGrid>
              <a:tr h="190500">
                <a:tc>
                  <a:txBody>
                    <a:bodyPr/>
                    <a:lstStyle/>
                    <a:p>
                      <a:pPr algn="l" fontAlgn="b">
                        <a:buNone/>
                      </a:pPr>
                      <a:r>
                        <a:rPr lang="en-GB" sz="1400" b="1" u="none" strike="noStrike">
                          <a:solidFill>
                            <a:srgbClr val="000000"/>
                          </a:solidFill>
                          <a:effectLst/>
                        </a:rPr>
                        <a:t>Assessment, Investigation, Diagnosis</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40489602"/>
                  </a:ext>
                </a:extLst>
              </a:tr>
              <a:tr h="190500">
                <a:tc>
                  <a:txBody>
                    <a:bodyPr/>
                    <a:lstStyle/>
                    <a:p>
                      <a:pPr algn="l" fontAlgn="b">
                        <a:buNone/>
                      </a:pPr>
                      <a:r>
                        <a:rPr lang="en-GB" sz="1400" b="1" u="none" strike="noStrike">
                          <a:solidFill>
                            <a:srgbClr val="000000"/>
                          </a:solidFill>
                          <a:effectLst/>
                        </a:rPr>
                        <a:t>Equipment, Devices</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2</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155938"/>
                  </a:ext>
                </a:extLst>
              </a:tr>
              <a:tr h="190500">
                <a:tc>
                  <a:txBody>
                    <a:bodyPr/>
                    <a:lstStyle/>
                    <a:p>
                      <a:pPr algn="l" fontAlgn="b">
                        <a:buNone/>
                      </a:pPr>
                      <a:r>
                        <a:rPr lang="en-GB" sz="1400" b="1" u="none" strike="noStrike">
                          <a:solidFill>
                            <a:srgbClr val="000000"/>
                          </a:solidFill>
                          <a:effectLst/>
                        </a:rPr>
                        <a:t>Infrastructure (including staffing, facilities, environment, security)</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3</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28630749"/>
                  </a:ext>
                </a:extLst>
              </a:tr>
              <a:tr h="190500">
                <a:tc>
                  <a:txBody>
                    <a:bodyPr/>
                    <a:lstStyle/>
                    <a:p>
                      <a:pPr algn="l" fontAlgn="b">
                        <a:buNone/>
                      </a:pPr>
                      <a:r>
                        <a:rPr lang="en-GB" sz="1400" b="1" u="none" strike="noStrike">
                          <a:solidFill>
                            <a:srgbClr val="000000"/>
                          </a:solidFill>
                          <a:effectLst/>
                        </a:rPr>
                        <a:t>Manual Handling</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87539809"/>
                  </a:ext>
                </a:extLst>
              </a:tr>
              <a:tr h="190500">
                <a:tc>
                  <a:txBody>
                    <a:bodyPr/>
                    <a:lstStyle/>
                    <a:p>
                      <a:pPr algn="l" fontAlgn="b">
                        <a:buNone/>
                      </a:pPr>
                      <a:r>
                        <a:rPr lang="en-GB" sz="1400" b="1" u="none" strike="noStrike">
                          <a:solidFill>
                            <a:srgbClr val="000000"/>
                          </a:solidFill>
                          <a:effectLst/>
                        </a:rPr>
                        <a:t>Medication, IV Fluids</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40202749"/>
                  </a:ext>
                </a:extLst>
              </a:tr>
              <a:tr h="190500">
                <a:tc>
                  <a:txBody>
                    <a:bodyPr/>
                    <a:lstStyle/>
                    <a:p>
                      <a:pPr algn="l" fontAlgn="b">
                        <a:buNone/>
                      </a:pPr>
                      <a:r>
                        <a:rPr lang="en-GB" sz="1400" b="1" u="none" strike="noStrike">
                          <a:solidFill>
                            <a:srgbClr val="000000"/>
                          </a:solidFill>
                          <a:effectLst/>
                        </a:rPr>
                        <a:t>Nutrition, Hydration</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56049267"/>
                  </a:ext>
                </a:extLst>
              </a:tr>
              <a:tr h="190500">
                <a:tc>
                  <a:txBody>
                    <a:bodyPr/>
                    <a:lstStyle/>
                    <a:p>
                      <a:pPr algn="l" fontAlgn="b">
                        <a:buNone/>
                      </a:pPr>
                      <a:r>
                        <a:rPr lang="en-GB" sz="1400" b="1" u="none" strike="noStrike">
                          <a:solidFill>
                            <a:srgbClr val="000000"/>
                          </a:solidFill>
                          <a:effectLst/>
                        </a:rPr>
                        <a:t>Patient/service user death</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53023676"/>
                  </a:ext>
                </a:extLst>
              </a:tr>
              <a:tr h="190500">
                <a:tc>
                  <a:txBody>
                    <a:bodyPr/>
                    <a:lstStyle/>
                    <a:p>
                      <a:pPr algn="l" fontAlgn="b">
                        <a:buNone/>
                      </a:pPr>
                      <a:r>
                        <a:rPr lang="en-GB" sz="1400" b="1" u="none" strike="noStrike">
                          <a:solidFill>
                            <a:srgbClr val="000000"/>
                          </a:solidFill>
                          <a:effectLst/>
                        </a:rPr>
                        <a:t>Records, Information</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2</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07258024"/>
                  </a:ext>
                </a:extLst>
              </a:tr>
              <a:tr h="190500">
                <a:tc>
                  <a:txBody>
                    <a:bodyPr/>
                    <a:lstStyle/>
                    <a:p>
                      <a:pPr algn="l" fontAlgn="b">
                        <a:buNone/>
                      </a:pPr>
                      <a:r>
                        <a:rPr lang="en-GB" sz="1400" b="1" u="none" strike="noStrike">
                          <a:solidFill>
                            <a:srgbClr val="000000"/>
                          </a:solidFill>
                          <a:effectLst/>
                        </a:rPr>
                        <a:t>Safeguarding</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1</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82243809"/>
                  </a:ext>
                </a:extLst>
              </a:tr>
              <a:tr h="190500">
                <a:tc>
                  <a:txBody>
                    <a:bodyPr/>
                    <a:lstStyle/>
                    <a:p>
                      <a:pPr algn="l" fontAlgn="b">
                        <a:buNone/>
                      </a:pPr>
                      <a:r>
                        <a:rPr lang="en-GB" sz="1400" b="1" u="none" strike="noStrike">
                          <a:solidFill>
                            <a:srgbClr val="000000"/>
                          </a:solidFill>
                          <a:effectLst/>
                        </a:rPr>
                        <a:t>Treatment, Procedure</a:t>
                      </a:r>
                      <a:endParaRPr lang="en-GB" sz="14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GB" sz="1400" b="1" u="none" strike="noStrike">
                          <a:solidFill>
                            <a:srgbClr val="000000"/>
                          </a:solidFill>
                          <a:effectLst/>
                        </a:rPr>
                        <a:t>3</a:t>
                      </a:r>
                      <a:endParaRPr lang="en-GB" sz="14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8283246"/>
                  </a:ext>
                </a:extLst>
              </a:tr>
            </a:tbl>
          </a:graphicData>
        </a:graphic>
      </p:graphicFrame>
    </p:spTree>
    <p:extLst>
      <p:ext uri="{BB962C8B-B14F-4D97-AF65-F5344CB8AC3E}">
        <p14:creationId xmlns:p14="http://schemas.microsoft.com/office/powerpoint/2010/main" val="1912249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p:txBody>
          <a:bodyPr vert="horz" lIns="91440" tIns="45720" rIns="91440" bIns="45720" rtlCol="0" anchor="t">
            <a:noAutofit/>
          </a:bodyPr>
          <a:lstStyle/>
          <a:p>
            <a:r>
              <a:rPr lang="pt-BR" sz="2000" dirty="0">
                <a:solidFill>
                  <a:schemeClr val="tx1"/>
                </a:solidFill>
                <a:latin typeface="Arial Black"/>
              </a:rPr>
              <a:t>Perinatal Concerns Outstanding</a:t>
            </a:r>
          </a:p>
        </p:txBody>
      </p:sp>
      <p:sp>
        <p:nvSpPr>
          <p:cNvPr id="5" name="TextBox 4">
            <a:extLst>
              <a:ext uri="{FF2B5EF4-FFF2-40B4-BE49-F238E27FC236}">
                <a16:creationId xmlns:a16="http://schemas.microsoft.com/office/drawing/2014/main" id="{14B04F26-8B7F-C463-CA4C-25E4038372C0}"/>
              </a:ext>
            </a:extLst>
          </p:cNvPr>
          <p:cNvSpPr txBox="1"/>
          <p:nvPr/>
        </p:nvSpPr>
        <p:spPr>
          <a:xfrm>
            <a:off x="441422" y="4241758"/>
            <a:ext cx="6099369" cy="1175527"/>
          </a:xfrm>
          <a:prstGeom prst="rect">
            <a:avLst/>
          </a:prstGeom>
          <a:noFill/>
        </p:spPr>
        <p:txBody>
          <a:bodyPr wrap="square" lIns="55449" tIns="27724" rIns="55449" bIns="27724" rtlCol="0" anchor="t">
            <a:spAutoFit/>
          </a:bodyPr>
          <a:lstStyle/>
          <a:p>
            <a:pPr marL="207935" marR="0" lvl="0" indent="-20793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Perinatal Services have 9 open concerns – 2 of which are currently overdue:-</a:t>
            </a:r>
          </a:p>
          <a:p>
            <a:pPr marL="207645" marR="0" lvl="0" indent="-20764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 response awaited from External Investigation Team response (chased)</a:t>
            </a:r>
            <a:endParaRPr lang="en-GB" sz="1455"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207935" marR="0" lvl="0" indent="-20793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 response awaiting P</a:t>
            </a:r>
            <a:r>
              <a:rPr kumimoji="0" lang="en-GB" sz="1455"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aediatric</a:t>
            </a: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approval</a:t>
            </a:r>
          </a:p>
        </p:txBody>
      </p:sp>
      <p:graphicFrame>
        <p:nvGraphicFramePr>
          <p:cNvPr id="4" name="Chart 3">
            <a:extLst>
              <a:ext uri="{FF2B5EF4-FFF2-40B4-BE49-F238E27FC236}">
                <a16:creationId xmlns:a16="http://schemas.microsoft.com/office/drawing/2014/main" id="{43169251-3524-4012-76BA-581988756A3B}"/>
              </a:ext>
            </a:extLst>
          </p:cNvPr>
          <p:cNvGraphicFramePr>
            <a:graphicFrameLocks/>
          </p:cNvGraphicFramePr>
          <p:nvPr>
            <p:extLst>
              <p:ext uri="{D42A27DB-BD31-4B8C-83A1-F6EECF244321}">
                <p14:modId xmlns:p14="http://schemas.microsoft.com/office/powerpoint/2010/main" val="3825179066"/>
              </p:ext>
            </p:extLst>
          </p:nvPr>
        </p:nvGraphicFramePr>
        <p:xfrm>
          <a:off x="6751995" y="1031417"/>
          <a:ext cx="5188122" cy="34693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C536763C-5CB2-2D81-6985-6EAE6A9ACB80}"/>
              </a:ext>
            </a:extLst>
          </p:cNvPr>
          <p:cNvGraphicFramePr>
            <a:graphicFrameLocks/>
          </p:cNvGraphicFramePr>
          <p:nvPr/>
        </p:nvGraphicFramePr>
        <p:xfrm>
          <a:off x="957072" y="1169962"/>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56335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a:xfrm>
            <a:off x="292669" y="205464"/>
            <a:ext cx="7454785" cy="338854"/>
          </a:xfrm>
        </p:spPr>
        <p:txBody>
          <a:bodyPr vert="horz" lIns="91440" tIns="45720" rIns="91440" bIns="45720" rtlCol="0" anchor="t">
            <a:noAutofit/>
          </a:bodyPr>
          <a:lstStyle/>
          <a:p>
            <a:r>
              <a:rPr lang="pt-BR" sz="2400" dirty="0">
                <a:solidFill>
                  <a:schemeClr val="tx1"/>
                </a:solidFill>
                <a:latin typeface="Arial Black"/>
              </a:rPr>
              <a:t>Perinatal DoC cases</a:t>
            </a:r>
          </a:p>
        </p:txBody>
      </p:sp>
      <p:sp>
        <p:nvSpPr>
          <p:cNvPr id="3" name="Espaço Reservado para Texto 2">
            <a:extLst>
              <a:ext uri="{FF2B5EF4-FFF2-40B4-BE49-F238E27FC236}">
                <a16:creationId xmlns:a16="http://schemas.microsoft.com/office/drawing/2014/main" id="{7E14AA7D-4A86-98B4-7A3D-30D352911EDB}"/>
              </a:ext>
            </a:extLst>
          </p:cNvPr>
          <p:cNvSpPr>
            <a:spLocks noGrp="1"/>
          </p:cNvSpPr>
          <p:nvPr>
            <p:ph type="body" sz="quarter" idx="11"/>
          </p:nvPr>
        </p:nvSpPr>
        <p:spPr>
          <a:xfrm>
            <a:off x="462109" y="1003049"/>
            <a:ext cx="10556853" cy="4343490"/>
          </a:xfrm>
        </p:spPr>
        <p:txBody>
          <a:bodyPr/>
          <a:lstStyle/>
          <a:p>
            <a:r>
              <a:rPr lang="pt-BR"/>
              <a:t>  </a:t>
            </a:r>
          </a:p>
        </p:txBody>
      </p:sp>
      <p:graphicFrame>
        <p:nvGraphicFramePr>
          <p:cNvPr id="9" name="Chart 8">
            <a:extLst>
              <a:ext uri="{FF2B5EF4-FFF2-40B4-BE49-F238E27FC236}">
                <a16:creationId xmlns:a16="http://schemas.microsoft.com/office/drawing/2014/main" id="{747B2584-90F6-6B63-D689-A470D52E81F6}"/>
              </a:ext>
            </a:extLst>
          </p:cNvPr>
          <p:cNvGraphicFramePr>
            <a:graphicFrameLocks/>
          </p:cNvGraphicFramePr>
          <p:nvPr>
            <p:extLst>
              <p:ext uri="{D42A27DB-BD31-4B8C-83A1-F6EECF244321}">
                <p14:modId xmlns:p14="http://schemas.microsoft.com/office/powerpoint/2010/main" val="788351241"/>
              </p:ext>
            </p:extLst>
          </p:nvPr>
        </p:nvGraphicFramePr>
        <p:xfrm>
          <a:off x="1022008" y="908824"/>
          <a:ext cx="5307672" cy="33177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34799DE8-59E2-5F03-9096-226B2B242D92}"/>
              </a:ext>
            </a:extLst>
          </p:cNvPr>
          <p:cNvGraphicFramePr>
            <a:graphicFrameLocks/>
          </p:cNvGraphicFramePr>
          <p:nvPr>
            <p:extLst>
              <p:ext uri="{D42A27DB-BD31-4B8C-83A1-F6EECF244321}">
                <p14:modId xmlns:p14="http://schemas.microsoft.com/office/powerpoint/2010/main" val="2132826921"/>
              </p:ext>
            </p:extLst>
          </p:nvPr>
        </p:nvGraphicFramePr>
        <p:xfrm>
          <a:off x="6492240" y="1003048"/>
          <a:ext cx="5042726" cy="31320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92666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Texto 1">
            <a:extLst>
              <a:ext uri="{FF2B5EF4-FFF2-40B4-BE49-F238E27FC236}">
                <a16:creationId xmlns:a16="http://schemas.microsoft.com/office/drawing/2014/main" id="{022AEB3F-D506-1E77-1703-7E58BE7AB257}"/>
              </a:ext>
            </a:extLst>
          </p:cNvPr>
          <p:cNvSpPr>
            <a:spLocks noGrp="1"/>
          </p:cNvSpPr>
          <p:nvPr>
            <p:ph type="body" sz="quarter" idx="10"/>
          </p:nvPr>
        </p:nvSpPr>
        <p:spPr>
          <a:xfrm>
            <a:off x="458704" y="502509"/>
            <a:ext cx="7454784" cy="338857"/>
          </a:xfrm>
        </p:spPr>
        <p:txBody>
          <a:bodyPr vert="horz" lIns="91440" tIns="45720" rIns="91440" bIns="45720" rtlCol="0" anchor="t">
            <a:noAutofit/>
          </a:bodyPr>
          <a:lstStyle/>
          <a:p>
            <a:r>
              <a:rPr lang="pt-BR" sz="2400" dirty="0">
                <a:solidFill>
                  <a:schemeClr val="tx1"/>
                </a:solidFill>
                <a:latin typeface="Arial Black"/>
              </a:rPr>
              <a:t>REDRESS</a:t>
            </a:r>
          </a:p>
        </p:txBody>
      </p:sp>
      <p:sp>
        <p:nvSpPr>
          <p:cNvPr id="3" name="Espaço Reservado para Texto 2">
            <a:extLst>
              <a:ext uri="{FF2B5EF4-FFF2-40B4-BE49-F238E27FC236}">
                <a16:creationId xmlns:a16="http://schemas.microsoft.com/office/drawing/2014/main" id="{7E14AA7D-4A86-98B4-7A3D-30D352911EDB}"/>
              </a:ext>
            </a:extLst>
          </p:cNvPr>
          <p:cNvSpPr>
            <a:spLocks noGrp="1"/>
          </p:cNvSpPr>
          <p:nvPr>
            <p:ph type="body" sz="quarter" idx="11"/>
          </p:nvPr>
        </p:nvSpPr>
        <p:spPr>
          <a:xfrm>
            <a:off x="458704" y="1118633"/>
            <a:ext cx="10556853" cy="4251076"/>
          </a:xfrm>
        </p:spPr>
        <p:txBody>
          <a:bodyPr vert="horz" lIns="91440" tIns="45720" rIns="91440" bIns="45720" rtlCol="0" anchor="t">
            <a:normAutofit/>
          </a:bodyPr>
          <a:lstStyle/>
          <a:p>
            <a:r>
              <a:rPr lang="pt-BR" sz="1450" dirty="0">
                <a:latin typeface="Arial"/>
                <a:cs typeface="Arial"/>
              </a:rPr>
              <a:t>Number of Redress cases currently open for Perinatal Services</a:t>
            </a:r>
          </a:p>
          <a:p>
            <a:endParaRPr lang="pt-BR" dirty="0"/>
          </a:p>
        </p:txBody>
      </p:sp>
      <p:sp>
        <p:nvSpPr>
          <p:cNvPr id="5" name="TextBox 4">
            <a:extLst>
              <a:ext uri="{FF2B5EF4-FFF2-40B4-BE49-F238E27FC236}">
                <a16:creationId xmlns:a16="http://schemas.microsoft.com/office/drawing/2014/main" id="{F85735C6-9B59-A30D-07EA-FA7AEAC5D3DA}"/>
              </a:ext>
            </a:extLst>
          </p:cNvPr>
          <p:cNvSpPr txBox="1"/>
          <p:nvPr/>
        </p:nvSpPr>
        <p:spPr>
          <a:xfrm>
            <a:off x="6234622" y="1950365"/>
            <a:ext cx="4666942" cy="1659685"/>
          </a:xfrm>
          <a:prstGeom prst="rect">
            <a:avLst/>
          </a:prstGeom>
          <a:noFill/>
        </p:spPr>
        <p:txBody>
          <a:bodyPr wrap="square" rtlCol="0">
            <a:spAutoFit/>
          </a:bodyPr>
          <a:lstStyle/>
          <a:p>
            <a:pPr marL="207935" marR="0" lvl="0" indent="-20793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There are currently 19 Redress cases open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07935" marR="0" lvl="0" indent="-20793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12 Redress cases are as a result of incidents being investigated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07935" marR="0" lvl="0" indent="-20793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55"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 Redress cases are as a result of concerns being investigation</a:t>
            </a:r>
          </a:p>
        </p:txBody>
      </p:sp>
      <p:graphicFrame>
        <p:nvGraphicFramePr>
          <p:cNvPr id="4" name="Chart 3">
            <a:extLst>
              <a:ext uri="{FF2B5EF4-FFF2-40B4-BE49-F238E27FC236}">
                <a16:creationId xmlns:a16="http://schemas.microsoft.com/office/drawing/2014/main" id="{3B045DCB-80F4-7A35-4F6A-182B1305DA0B}"/>
              </a:ext>
            </a:extLst>
          </p:cNvPr>
          <p:cNvGraphicFramePr>
            <a:graphicFrameLocks/>
          </p:cNvGraphicFramePr>
          <p:nvPr/>
        </p:nvGraphicFramePr>
        <p:xfrm>
          <a:off x="874776" y="2057400"/>
          <a:ext cx="4666942" cy="28346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2593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48AF2F7-95BE-4C4F-8265-36E0E8B50F92}"/>
              </a:ext>
            </a:extLst>
          </p:cNvPr>
          <p:cNvSpPr>
            <a:spLocks noGrp="1"/>
          </p:cNvSpPr>
          <p:nvPr>
            <p:ph type="body" sz="quarter" idx="10"/>
          </p:nvPr>
        </p:nvSpPr>
        <p:spPr>
          <a:xfrm>
            <a:off x="409321" y="2183664"/>
            <a:ext cx="10556853" cy="1704268"/>
          </a:xfrm>
        </p:spPr>
        <p:txBody>
          <a:bodyPr lIns="91440" tIns="45720" rIns="91440" bIns="45720" anchor="t"/>
          <a:lstStyle/>
          <a:p>
            <a:r>
              <a:rPr lang="en-GB" sz="4100">
                <a:latin typeface="Arial Black"/>
              </a:rPr>
              <a:t>Mortality </a:t>
            </a:r>
          </a:p>
        </p:txBody>
      </p:sp>
    </p:spTree>
    <p:extLst>
      <p:ext uri="{BB962C8B-B14F-4D97-AF65-F5344CB8AC3E}">
        <p14:creationId xmlns:p14="http://schemas.microsoft.com/office/powerpoint/2010/main" val="3376482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522CB-EB76-DCF1-B834-825DF34134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A149FB-306D-F953-DD9A-4FF85609798B}"/>
              </a:ext>
            </a:extLst>
          </p:cNvPr>
          <p:cNvSpPr txBox="1"/>
          <p:nvPr/>
        </p:nvSpPr>
        <p:spPr>
          <a:xfrm>
            <a:off x="351692" y="181785"/>
            <a:ext cx="11299837" cy="400110"/>
          </a:xfrm>
          <a:prstGeom prst="rect">
            <a:avLst/>
          </a:prstGeom>
          <a:noFill/>
        </p:spPr>
        <p:txBody>
          <a:bodyPr wrap="square" lIns="91440" tIns="45720" rIns="91440" bIns="45720" rtlCol="0" anchor="t">
            <a:spAutoFit/>
          </a:bodyPr>
          <a:lstStyle/>
          <a:p>
            <a:pPr>
              <a:defRPr/>
            </a:pPr>
            <a:r>
              <a:rPr kumimoji="0" lang="en-GB" sz="2000" b="0" i="0" u="none" strike="noStrike" kern="1200" cap="none" spc="0" normalizeH="0" baseline="0" noProof="0">
                <a:ln>
                  <a:noFill/>
                </a:ln>
                <a:solidFill>
                  <a:srgbClr val="002060"/>
                </a:solidFill>
                <a:effectLst/>
                <a:uLnTx/>
                <a:uFillTx/>
                <a:latin typeface="Arial Black" panose="020B0A04020102020204" pitchFamily="34" charset="0"/>
                <a:cs typeface="Arial"/>
              </a:rPr>
              <a:t>Mortality </a:t>
            </a:r>
            <a:r>
              <a:rPr lang="en-GB" sz="2000" dirty="0">
                <a:solidFill>
                  <a:srgbClr val="002060"/>
                </a:solidFill>
                <a:latin typeface="Arial Black" panose="020B0A04020102020204" pitchFamily="34" charset="0"/>
                <a:cs typeface="Arial"/>
              </a:rPr>
              <a:t>Data</a:t>
            </a:r>
            <a:r>
              <a:rPr kumimoji="0" lang="en-GB" sz="2000" b="0" i="0" u="none" strike="noStrike" kern="1200" cap="none" spc="0" normalizeH="0" baseline="0" noProof="0" dirty="0">
                <a:ln>
                  <a:noFill/>
                </a:ln>
                <a:solidFill>
                  <a:srgbClr val="002060"/>
                </a:solidFill>
                <a:effectLst/>
                <a:uLnTx/>
                <a:uFillTx/>
                <a:latin typeface="Arial Black" panose="020B0A04020102020204" pitchFamily="34" charset="0"/>
                <a:cs typeface="Arial"/>
              </a:rPr>
              <a:t> for July 2025 – July </a:t>
            </a:r>
            <a:r>
              <a:rPr lang="en-GB" sz="2000" dirty="0">
                <a:solidFill>
                  <a:srgbClr val="002060"/>
                </a:solidFill>
                <a:latin typeface="Arial Black" panose="020B0A04020102020204" pitchFamily="34" charset="0"/>
                <a:cs typeface="Arial"/>
              </a:rPr>
              <a:t>2026 - Stillbirth</a:t>
            </a:r>
            <a:endParaRPr lang="en-GB" sz="2000" b="0" i="0" u="none" strike="noStrike" kern="1200" cap="none" spc="0" normalizeH="0" baseline="0" noProof="0" dirty="0">
              <a:ln>
                <a:noFill/>
              </a:ln>
              <a:solidFill>
                <a:srgbClr val="002060"/>
              </a:solidFill>
              <a:effectLst/>
              <a:uLnTx/>
              <a:uFillTx/>
              <a:latin typeface="Arial Black" panose="020B0A04020102020204" pitchFamily="34" charset="0"/>
              <a:cs typeface="Arial"/>
            </a:endParaRPr>
          </a:p>
        </p:txBody>
      </p:sp>
      <p:sp>
        <p:nvSpPr>
          <p:cNvPr id="5" name="TextBox 4">
            <a:extLst>
              <a:ext uri="{FF2B5EF4-FFF2-40B4-BE49-F238E27FC236}">
                <a16:creationId xmlns:a16="http://schemas.microsoft.com/office/drawing/2014/main" id="{7387DD7E-82CF-B786-CAF2-30C911E1CADE}"/>
              </a:ext>
            </a:extLst>
          </p:cNvPr>
          <p:cNvSpPr txBox="1"/>
          <p:nvPr/>
        </p:nvSpPr>
        <p:spPr>
          <a:xfrm>
            <a:off x="10784237" y="852406"/>
            <a:ext cx="1175288" cy="55793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11" name="Content Placeholder 10">
            <a:extLst>
              <a:ext uri="{FF2B5EF4-FFF2-40B4-BE49-F238E27FC236}">
                <a16:creationId xmlns:a16="http://schemas.microsoft.com/office/drawing/2014/main" id="{4FA8C608-4599-550E-3342-B3A7A59A292B}"/>
              </a:ext>
            </a:extLst>
          </p:cNvPr>
          <p:cNvPicPr>
            <a:picLocks noGrp="1" noChangeAspect="1"/>
          </p:cNvPicPr>
          <p:nvPr>
            <p:ph idx="1"/>
          </p:nvPr>
        </p:nvPicPr>
        <p:blipFill>
          <a:blip r:embed="rId3"/>
          <a:stretch>
            <a:fillRect/>
          </a:stretch>
        </p:blipFill>
        <p:spPr>
          <a:xfrm>
            <a:off x="429511" y="3156585"/>
            <a:ext cx="7183427" cy="3072071"/>
          </a:xfrm>
          <a:prstGeom prst="rect">
            <a:avLst/>
          </a:prstGeom>
        </p:spPr>
      </p:pic>
      <p:pic>
        <p:nvPicPr>
          <p:cNvPr id="8" name="Picture 7">
            <a:extLst>
              <a:ext uri="{FF2B5EF4-FFF2-40B4-BE49-F238E27FC236}">
                <a16:creationId xmlns:a16="http://schemas.microsoft.com/office/drawing/2014/main" id="{9335A6C3-CA71-0269-83CC-6823231B17CC}"/>
              </a:ext>
            </a:extLst>
          </p:cNvPr>
          <p:cNvPicPr>
            <a:picLocks noChangeAspect="1"/>
          </p:cNvPicPr>
          <p:nvPr/>
        </p:nvPicPr>
        <p:blipFill>
          <a:blip r:embed="rId4"/>
          <a:stretch>
            <a:fillRect/>
          </a:stretch>
        </p:blipFill>
        <p:spPr>
          <a:xfrm>
            <a:off x="351692" y="681037"/>
            <a:ext cx="7183427" cy="2651081"/>
          </a:xfrm>
          <a:prstGeom prst="rect">
            <a:avLst/>
          </a:prstGeom>
        </p:spPr>
      </p:pic>
    </p:spTree>
    <p:extLst>
      <p:ext uri="{BB962C8B-B14F-4D97-AF65-F5344CB8AC3E}">
        <p14:creationId xmlns:p14="http://schemas.microsoft.com/office/powerpoint/2010/main" val="4166805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08BCB-9BD1-890F-BF41-4129FAA247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0ADDB-EC56-9ACF-5C6E-C4227B88144F}"/>
              </a:ext>
            </a:extLst>
          </p:cNvPr>
          <p:cNvSpPr>
            <a:spLocks noGrp="1"/>
          </p:cNvSpPr>
          <p:nvPr>
            <p:ph type="title"/>
          </p:nvPr>
        </p:nvSpPr>
        <p:spPr>
          <a:xfrm>
            <a:off x="1371639" y="348893"/>
            <a:ext cx="10043935" cy="877721"/>
          </a:xfrm>
        </p:spPr>
        <p:txBody>
          <a:bodyPr anchor="ctr">
            <a:normAutofit/>
          </a:bodyPr>
          <a:lstStyle/>
          <a:p>
            <a:r>
              <a:rPr lang="en-US" sz="2800" b="1">
                <a:solidFill>
                  <a:srgbClr val="FFFFFF"/>
                </a:solidFill>
              </a:rPr>
              <a:t>Maternity and Neonatal </a:t>
            </a:r>
            <a:br>
              <a:rPr lang="en-US" sz="2800" b="1">
                <a:solidFill>
                  <a:srgbClr val="FFFFFF"/>
                </a:solidFill>
              </a:rPr>
            </a:br>
            <a:r>
              <a:rPr lang="en-US" sz="2800">
                <a:solidFill>
                  <a:srgbClr val="FFFFFF"/>
                </a:solidFill>
              </a:rPr>
              <a:t>Mortality January 2024 – August 2024 </a:t>
            </a:r>
          </a:p>
        </p:txBody>
      </p:sp>
      <p:sp>
        <p:nvSpPr>
          <p:cNvPr id="3" name="TextBox 2">
            <a:extLst>
              <a:ext uri="{FF2B5EF4-FFF2-40B4-BE49-F238E27FC236}">
                <a16:creationId xmlns:a16="http://schemas.microsoft.com/office/drawing/2014/main" id="{DFD2F1CF-F4F2-DBD6-7870-0C1C6FAB40AC}"/>
              </a:ext>
            </a:extLst>
          </p:cNvPr>
          <p:cNvSpPr txBox="1"/>
          <p:nvPr/>
        </p:nvSpPr>
        <p:spPr>
          <a:xfrm>
            <a:off x="112206" y="116471"/>
            <a:ext cx="11299837" cy="400110"/>
          </a:xfrm>
          <a:prstGeom prst="rect">
            <a:avLst/>
          </a:prstGeom>
          <a:noFill/>
        </p:spPr>
        <p:txBody>
          <a:bodyPr wrap="square" lIns="91440" tIns="45720" rIns="91440" bIns="45720" rtlCol="0" anchor="t">
            <a:spAutoFit/>
          </a:bodyPr>
          <a:lstStyle/>
          <a:p>
            <a:pPr>
              <a:defRPr/>
            </a:pPr>
            <a:r>
              <a:rPr lang="en-GB" sz="2000" dirty="0">
                <a:solidFill>
                  <a:srgbClr val="002060"/>
                </a:solidFill>
                <a:latin typeface="Arial Black" panose="020B0A04020102020204" pitchFamily="34" charset="0"/>
                <a:cs typeface="Arial"/>
              </a:rPr>
              <a:t>Neonatal</a:t>
            </a:r>
            <a:r>
              <a:rPr kumimoji="0" lang="en-GB" sz="2000" b="0" i="0" u="none" strike="noStrike" kern="1200" cap="none" spc="0" normalizeH="0" baseline="0" noProof="0" dirty="0">
                <a:ln>
                  <a:noFill/>
                </a:ln>
                <a:solidFill>
                  <a:srgbClr val="002060"/>
                </a:solidFill>
                <a:effectLst/>
                <a:uLnTx/>
                <a:uFillTx/>
                <a:latin typeface="Arial Black" panose="020B0A04020102020204" pitchFamily="34" charset="0"/>
                <a:cs typeface="Arial"/>
              </a:rPr>
              <a:t> Mortality</a:t>
            </a:r>
            <a:r>
              <a:rPr lang="en-GB" sz="2000" dirty="0">
                <a:solidFill>
                  <a:srgbClr val="002060"/>
                </a:solidFill>
                <a:latin typeface="Arial Black" panose="020B0A04020102020204" pitchFamily="34" charset="0"/>
                <a:cs typeface="Arial"/>
              </a:rPr>
              <a:t> data and Late Fetal Loss</a:t>
            </a:r>
            <a:r>
              <a:rPr kumimoji="0" lang="en-GB" sz="2000" b="0" i="0" u="none" strike="noStrike" kern="1200" cap="none" spc="0" normalizeH="0" baseline="0" noProof="0" dirty="0">
                <a:ln>
                  <a:noFill/>
                </a:ln>
                <a:solidFill>
                  <a:srgbClr val="002060"/>
                </a:solidFill>
                <a:effectLst/>
                <a:uLnTx/>
                <a:uFillTx/>
                <a:latin typeface="Arial Black" panose="020B0A04020102020204" pitchFamily="34" charset="0"/>
                <a:cs typeface="Arial"/>
              </a:rPr>
              <a:t> for July 2025 – July </a:t>
            </a:r>
            <a:r>
              <a:rPr lang="en-GB" sz="2000" dirty="0">
                <a:solidFill>
                  <a:srgbClr val="002060"/>
                </a:solidFill>
                <a:latin typeface="Arial Black" panose="020B0A04020102020204" pitchFamily="34" charset="0"/>
                <a:cs typeface="Arial"/>
              </a:rPr>
              <a:t>2026 </a:t>
            </a:r>
            <a:endParaRPr lang="en-GB" sz="2000" b="0" i="0" u="none" strike="noStrike" kern="1200" cap="none" spc="0" normalizeH="0" baseline="0" noProof="0" dirty="0">
              <a:ln>
                <a:noFill/>
              </a:ln>
              <a:solidFill>
                <a:srgbClr val="002060"/>
              </a:solidFill>
              <a:effectLst/>
              <a:uLnTx/>
              <a:uFillTx/>
              <a:latin typeface="Arial Black" panose="020B0A04020102020204" pitchFamily="34" charset="0"/>
              <a:cs typeface="Arial"/>
            </a:endParaRPr>
          </a:p>
        </p:txBody>
      </p:sp>
      <p:sp>
        <p:nvSpPr>
          <p:cNvPr id="5" name="TextBox 4">
            <a:extLst>
              <a:ext uri="{FF2B5EF4-FFF2-40B4-BE49-F238E27FC236}">
                <a16:creationId xmlns:a16="http://schemas.microsoft.com/office/drawing/2014/main" id="{BB0BD4AE-68AD-737A-A194-01381842C4AE}"/>
              </a:ext>
            </a:extLst>
          </p:cNvPr>
          <p:cNvSpPr txBox="1"/>
          <p:nvPr/>
        </p:nvSpPr>
        <p:spPr>
          <a:xfrm>
            <a:off x="10784237" y="852406"/>
            <a:ext cx="1175288" cy="55793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13" name="Content Placeholder 12">
            <a:extLst>
              <a:ext uri="{FF2B5EF4-FFF2-40B4-BE49-F238E27FC236}">
                <a16:creationId xmlns:a16="http://schemas.microsoft.com/office/drawing/2014/main" id="{4F51ABC8-8F78-7E99-EAE7-3390E7BB756C}"/>
              </a:ext>
            </a:extLst>
          </p:cNvPr>
          <p:cNvPicPr>
            <a:picLocks noGrp="1" noChangeAspect="1"/>
          </p:cNvPicPr>
          <p:nvPr>
            <p:ph idx="1"/>
          </p:nvPr>
        </p:nvPicPr>
        <p:blipFill>
          <a:blip r:embed="rId3"/>
          <a:stretch>
            <a:fillRect/>
          </a:stretch>
        </p:blipFill>
        <p:spPr>
          <a:xfrm>
            <a:off x="230592" y="3788457"/>
            <a:ext cx="6705600" cy="2886009"/>
          </a:xfrm>
          <a:prstGeom prst="rect">
            <a:avLst/>
          </a:prstGeom>
        </p:spPr>
      </p:pic>
      <p:pic>
        <p:nvPicPr>
          <p:cNvPr id="15" name="Picture 14">
            <a:extLst>
              <a:ext uri="{FF2B5EF4-FFF2-40B4-BE49-F238E27FC236}">
                <a16:creationId xmlns:a16="http://schemas.microsoft.com/office/drawing/2014/main" id="{B39392BE-8EC8-B8E0-CA43-B8BDDBB66DE7}"/>
              </a:ext>
            </a:extLst>
          </p:cNvPr>
          <p:cNvPicPr>
            <a:picLocks noChangeAspect="1"/>
          </p:cNvPicPr>
          <p:nvPr/>
        </p:nvPicPr>
        <p:blipFill>
          <a:blip r:embed="rId4"/>
          <a:stretch>
            <a:fillRect/>
          </a:stretch>
        </p:blipFill>
        <p:spPr>
          <a:xfrm>
            <a:off x="7225524" y="4376185"/>
            <a:ext cx="4779142" cy="2055610"/>
          </a:xfrm>
          <a:prstGeom prst="rect">
            <a:avLst/>
          </a:prstGeom>
        </p:spPr>
      </p:pic>
      <p:pic>
        <p:nvPicPr>
          <p:cNvPr id="17" name="Picture 16">
            <a:extLst>
              <a:ext uri="{FF2B5EF4-FFF2-40B4-BE49-F238E27FC236}">
                <a16:creationId xmlns:a16="http://schemas.microsoft.com/office/drawing/2014/main" id="{6654DD4E-3D6F-2080-AB40-ABA354B62B2D}"/>
              </a:ext>
            </a:extLst>
          </p:cNvPr>
          <p:cNvPicPr>
            <a:picLocks noChangeAspect="1"/>
          </p:cNvPicPr>
          <p:nvPr/>
        </p:nvPicPr>
        <p:blipFill>
          <a:blip r:embed="rId5"/>
          <a:stretch>
            <a:fillRect/>
          </a:stretch>
        </p:blipFill>
        <p:spPr>
          <a:xfrm>
            <a:off x="0" y="1196388"/>
            <a:ext cx="7045693" cy="2580429"/>
          </a:xfrm>
          <a:prstGeom prst="rect">
            <a:avLst/>
          </a:prstGeom>
        </p:spPr>
      </p:pic>
    </p:spTree>
    <p:extLst>
      <p:ext uri="{BB962C8B-B14F-4D97-AF65-F5344CB8AC3E}">
        <p14:creationId xmlns:p14="http://schemas.microsoft.com/office/powerpoint/2010/main" val="3705518913"/>
      </p:ext>
    </p:extLst>
  </p:cSld>
  <p:clrMapOvr>
    <a:masterClrMapping/>
  </p:clrMapOvr>
</p:sld>
</file>

<file path=ppt/theme/theme1.xml><?xml version="1.0" encoding="utf-8"?>
<a:theme xmlns:a="http://schemas.openxmlformats.org/drawingml/2006/main" name="DARK TITLE BG">
  <a:themeElements>
    <a:clrScheme name="Escala de Cinz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BG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BG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796601-881F-4F54-BEDD-BB5A0A96FA65}">
  <ds:schemaRefs>
    <ds:schemaRef ds:uri="http://purl.org/dc/terms/"/>
    <ds:schemaRef ds:uri="e0adc81d-e93c-4eb0-8bd7-2065b185fc20"/>
    <ds:schemaRef ds:uri="http://schemas.microsoft.com/office/infopath/2007/PartnerControl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16D0882B-122C-41C8-B446-BF2CCE648384}">
  <ds:schemaRefs>
    <ds:schemaRef ds:uri="http://schemas.microsoft.com/sharepoint/v3/contenttype/forms"/>
  </ds:schemaRefs>
</ds:datastoreItem>
</file>

<file path=customXml/itemProps3.xml><?xml version="1.0" encoding="utf-8"?>
<ds:datastoreItem xmlns:ds="http://schemas.openxmlformats.org/officeDocument/2006/customXml" ds:itemID="{2042C604-C424-4CB3-8A7D-99B1B02D68DD}"/>
</file>

<file path=docProps/app.xml><?xml version="1.0" encoding="utf-8"?>
<Properties xmlns="http://schemas.openxmlformats.org/officeDocument/2006/extended-properties" xmlns:vt="http://schemas.openxmlformats.org/officeDocument/2006/docPropsVTypes">
  <TotalTime>129</TotalTime>
  <Words>2354</Words>
  <Application>Microsoft Office PowerPoint</Application>
  <PresentationFormat>Widescreen</PresentationFormat>
  <Paragraphs>620</Paragraphs>
  <Slides>29</Slides>
  <Notes>11</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29</vt:i4>
      </vt:variant>
    </vt:vector>
  </HeadingPairs>
  <TitlesOfParts>
    <vt:vector size="39" baseType="lpstr">
      <vt:lpstr>Arial</vt:lpstr>
      <vt:lpstr>Arial Black</vt:lpstr>
      <vt:lpstr>Calibri</vt:lpstr>
      <vt:lpstr>Calibri Light</vt:lpstr>
      <vt:lpstr>Wingdings</vt:lpstr>
      <vt:lpstr>DARK TITLE BG</vt:lpstr>
      <vt:lpstr>Office Theme</vt:lpstr>
      <vt:lpstr>WHITE BG SLIDE</vt:lpstr>
      <vt:lpstr>1_WHITE BG SLIDE</vt:lpstr>
      <vt:lpstr>Office Theme</vt:lpstr>
      <vt:lpstr>PowerPoint Presentation</vt:lpstr>
      <vt:lpstr>PowerPoint Presentation</vt:lpstr>
      <vt:lpstr>Total Number of Women whose labour commenced and completed on the Normal Labour Care Pathway.</vt:lpstr>
      <vt:lpstr>Total Number of Women who birthed by Caesarean Section</vt:lpstr>
      <vt:lpstr>Births by Caesarean Section </vt:lpstr>
      <vt:lpstr>Induction of Labour </vt:lpstr>
      <vt:lpstr>ITU Admissions and Split Site Working </vt:lpstr>
      <vt:lpstr>PowerPoint Presentation</vt:lpstr>
      <vt:lpstr>Hypoxic-ischemic encephalopathy (HIE) – Trends 12 months – July 2026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Maternity and Neonatal  Mortality January 2024 – August 2024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Bannister (Swansea Bay UHB - Maternity)</dc:creator>
  <cp:lastModifiedBy>Ff251456</cp:lastModifiedBy>
  <cp:revision>4</cp:revision>
  <cp:lastPrinted>2026-04-16T13:22:32Z</cp:lastPrinted>
  <dcterms:created xsi:type="dcterms:W3CDTF">2025-08-29T09:47:48Z</dcterms:created>
  <dcterms:modified xsi:type="dcterms:W3CDTF">2026-09-15T15:09:33Z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