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</p:sldMasterIdLst>
  <p:notesMasterIdLst>
    <p:notesMasterId r:id="rId18"/>
  </p:notesMasterIdLst>
  <p:sldIdLst>
    <p:sldId id="2147482817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147482818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F3BA1D-8FE1-42E3-9B87-2FE10315FE30}" v="5" dt="2026-09-17T13:57:36.7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7" d="100"/>
          <a:sy n="107" d="100"/>
        </p:scale>
        <p:origin x="5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User-provided presentation “Slides Master Pack Board Sept v10.pptx”, slides 4–10, 17–18, 22, 26–28, 37, 40, 43–45.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User-provided presentation “Slides Master Pack Board Sept v10.pptx”, slides 8, 15, 40, 43, 63–64.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User-provided presentation “Slides Master Pack Board Sept v10.pptx”, slides 17–18, 22–23.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User-provided presentation “Slides Master Pack Board Sept v10.pptx”, slides 6, 9, 15, 40.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User-provided presentation “Slides Master Pack Board Sept v10.pptx”, slides 26–28, 37, 44.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User-provided presentation “Slides Master Pack Board Sept v10.pptx”, slides 28, 30–36, 37, 40, 67.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User-provided presentation “Slides Master Pack Board Sept v10.pptx”, slides 8, 40, 43, 63–65.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User-provided presentation “Slides Master Pack Board Sept v10.pptx”, slides 28, 37, 43, 63, 68.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User-provided presentation “Slides Master Pack Board Sept v10.pptx”, slides 7, 10, 37, 43–44.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User-provided presentation “Slides Master Pack Board Sept v10.pptx”, slides 45, 66, 68–69.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F83B1-F393-90F4-DB07-40B861B83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5F0899-2B1F-6A36-BBB5-234D78D929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3E23C7-0B73-A80D-D768-900D762F1B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User-provided presentation “Slides Master Pack Board Sept v10.pptx”, slides 45, 66, 68–69.
[/Sources]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F557CD-73C3-F1D5-0716-F6ADC87599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675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1F35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7" name="Picture 35">
            <a:extLst>
              <a:ext uri="{FF2B5EF4-FFF2-40B4-BE49-F238E27FC236}">
                <a16:creationId xmlns:a16="http://schemas.microsoft.com/office/drawing/2014/main" id="{20EE2C7A-DFAD-E612-2FAE-DA1523B501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BB8D855-5E02-B63B-C12A-DE5D8F02F3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4911" y="5869598"/>
            <a:ext cx="1986916" cy="53848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4D9D2A3-00F4-8038-D208-5AAA065A43D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542567" y="4288274"/>
            <a:ext cx="7590788" cy="328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14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rgbClr val="1F35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7" name="Picture 35">
            <a:extLst>
              <a:ext uri="{FF2B5EF4-FFF2-40B4-BE49-F238E27FC236}">
                <a16:creationId xmlns:a16="http://schemas.microsoft.com/office/drawing/2014/main" id="{20EE2C7A-DFAD-E612-2FAE-DA1523B501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BB8D855-5E02-B63B-C12A-DE5D8F02F3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4911" y="5869598"/>
            <a:ext cx="1986916" cy="538488"/>
          </a:xfrm>
          <a:prstGeom prst="rect">
            <a:avLst/>
          </a:prstGeom>
        </p:spPr>
      </p:pic>
      <p:sp>
        <p:nvSpPr>
          <p:cNvPr id="14" name="Freeform 13">
            <a:extLst>
              <a:ext uri="{FF2B5EF4-FFF2-40B4-BE49-F238E27FC236}">
                <a16:creationId xmlns:a16="http://schemas.microsoft.com/office/drawing/2014/main" id="{1F44AA46-845C-D09D-1237-FBBC26F0DC61}"/>
              </a:ext>
            </a:extLst>
          </p:cNvPr>
          <p:cNvSpPr/>
          <p:nvPr/>
        </p:nvSpPr>
        <p:spPr>
          <a:xfrm flipH="1">
            <a:off x="6330770" y="5239304"/>
            <a:ext cx="6206542" cy="2431910"/>
          </a:xfrm>
          <a:custGeom>
            <a:avLst/>
            <a:gdLst>
              <a:gd name="csX0" fmla="*/ 0 w 10235137"/>
              <a:gd name="csY0" fmla="*/ 1319991 h 4011323"/>
              <a:gd name="csX1" fmla="*/ 1854195 w 10235137"/>
              <a:gd name="csY1" fmla="*/ 47698 h 4011323"/>
              <a:gd name="csX2" fmla="*/ 3197101 w 10235137"/>
              <a:gd name="csY2" fmla="*/ 62121 h 4011323"/>
              <a:gd name="csX3" fmla="*/ 4108802 w 10235137"/>
              <a:gd name="csY3" fmla="*/ 366533 h 4011323"/>
              <a:gd name="csX4" fmla="*/ 4752264 w 10235137"/>
              <a:gd name="csY4" fmla="*/ 786595 h 4011323"/>
              <a:gd name="csX5" fmla="*/ 5907296 w 10235137"/>
              <a:gd name="csY5" fmla="*/ 1777134 h 4011323"/>
              <a:gd name="csX6" fmla="*/ 6241155 w 10235137"/>
              <a:gd name="csY6" fmla="*/ 1954990 h 4011323"/>
              <a:gd name="csX7" fmla="*/ 7356004 w 10235137"/>
              <a:gd name="csY7" fmla="*/ 2162932 h 4011323"/>
              <a:gd name="csX8" fmla="*/ 9562286 w 10235137"/>
              <a:gd name="csY8" fmla="*/ 2687199 h 4011323"/>
              <a:gd name="csX9" fmla="*/ 10235138 w 10235137"/>
              <a:gd name="csY9" fmla="*/ 4011324 h 4011323"/>
              <a:gd name="csX10" fmla="*/ 10031401 w 10235137"/>
              <a:gd name="csY10" fmla="*/ 3280563 h 4011323"/>
              <a:gd name="csX11" fmla="*/ 8114798 w 10235137"/>
              <a:gd name="csY11" fmla="*/ 2257162 h 4011323"/>
              <a:gd name="csX12" fmla="*/ 6592350 w 10235137"/>
              <a:gd name="csY12" fmla="*/ 2108196 h 4011323"/>
              <a:gd name="csX13" fmla="*/ 6223189 w 10235137"/>
              <a:gd name="csY13" fmla="*/ 1996183 h 4011323"/>
              <a:gd name="csX14" fmla="*/ 5882555 w 10235137"/>
              <a:gd name="csY14" fmla="*/ 1816795 h 4011323"/>
              <a:gd name="csX15" fmla="*/ 4718055 w 10235137"/>
              <a:gd name="csY15" fmla="*/ 827978 h 4011323"/>
              <a:gd name="csX16" fmla="*/ 4083346 w 10235137"/>
              <a:gd name="csY16" fmla="*/ 418443 h 4011323"/>
              <a:gd name="csX17" fmla="*/ 3232509 w 10235137"/>
              <a:gd name="csY17" fmla="*/ 133786 h 4011323"/>
              <a:gd name="csX18" fmla="*/ 2620395 w 10235137"/>
              <a:gd name="csY18" fmla="*/ 70573 h 4011323"/>
              <a:gd name="csX19" fmla="*/ 536638 w 10235137"/>
              <a:gd name="csY19" fmla="*/ 774344 h 4011323"/>
              <a:gd name="csX20" fmla="*/ 72015 w 10235137"/>
              <a:gd name="csY20" fmla="*/ 1363284 h 4011323"/>
              <a:gd name="csX21" fmla="*/ 0 w 10235137"/>
              <a:gd name="csY21" fmla="*/ 1319991 h 4011323"/>
              <a:gd name="csX22" fmla="*/ 0 w 10235137"/>
              <a:gd name="csY22" fmla="*/ 1319991 h 40113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0235137" h="4011323">
                <a:moveTo>
                  <a:pt x="0" y="1319991"/>
                </a:moveTo>
                <a:cubicBezTo>
                  <a:pt x="398877" y="641625"/>
                  <a:pt x="1072738" y="167604"/>
                  <a:pt x="1854195" y="47698"/>
                </a:cubicBezTo>
                <a:cubicBezTo>
                  <a:pt x="2299327" y="-27416"/>
                  <a:pt x="2753084" y="-7130"/>
                  <a:pt x="3197101" y="62121"/>
                </a:cubicBezTo>
                <a:cubicBezTo>
                  <a:pt x="3511373" y="126700"/>
                  <a:pt x="3820176" y="224584"/>
                  <a:pt x="4108802" y="366533"/>
                </a:cubicBezTo>
                <a:cubicBezTo>
                  <a:pt x="4339721" y="479046"/>
                  <a:pt x="4555049" y="622679"/>
                  <a:pt x="4752264" y="786595"/>
                </a:cubicBezTo>
                <a:cubicBezTo>
                  <a:pt x="5144063" y="1111067"/>
                  <a:pt x="5471232" y="1510318"/>
                  <a:pt x="5907296" y="1777134"/>
                </a:cubicBezTo>
                <a:cubicBezTo>
                  <a:pt x="6014403" y="1843795"/>
                  <a:pt x="6126474" y="1903130"/>
                  <a:pt x="6241155" y="1954990"/>
                </a:cubicBezTo>
                <a:cubicBezTo>
                  <a:pt x="6592581" y="2103703"/>
                  <a:pt x="6978827" y="2129066"/>
                  <a:pt x="7356004" y="2162932"/>
                </a:cubicBezTo>
                <a:cubicBezTo>
                  <a:pt x="8104805" y="2230203"/>
                  <a:pt x="8927955" y="2229762"/>
                  <a:pt x="9562286" y="2687199"/>
                </a:cubicBezTo>
                <a:cubicBezTo>
                  <a:pt x="9984864" y="2991702"/>
                  <a:pt x="10186455" y="3508158"/>
                  <a:pt x="10235138" y="4011324"/>
                </a:cubicBezTo>
                <a:cubicBezTo>
                  <a:pt x="10194744" y="3770375"/>
                  <a:pt x="10145893" y="3507381"/>
                  <a:pt x="10031401" y="3280563"/>
                </a:cubicBezTo>
                <a:cubicBezTo>
                  <a:pt x="9687254" y="2537331"/>
                  <a:pt x="8866250" y="2324538"/>
                  <a:pt x="8114798" y="2257162"/>
                </a:cubicBezTo>
                <a:cubicBezTo>
                  <a:pt x="7607729" y="2203664"/>
                  <a:pt x="7094854" y="2208724"/>
                  <a:pt x="6592350" y="2108196"/>
                </a:cubicBezTo>
                <a:cubicBezTo>
                  <a:pt x="6466435" y="2081888"/>
                  <a:pt x="6341656" y="2047413"/>
                  <a:pt x="6223189" y="1996183"/>
                </a:cubicBezTo>
                <a:cubicBezTo>
                  <a:pt x="6105562" y="1943778"/>
                  <a:pt x="5991976" y="1884129"/>
                  <a:pt x="5882555" y="1816795"/>
                </a:cubicBezTo>
                <a:cubicBezTo>
                  <a:pt x="5442788" y="1550798"/>
                  <a:pt x="5110338" y="1150195"/>
                  <a:pt x="4718055" y="827978"/>
                </a:cubicBezTo>
                <a:cubicBezTo>
                  <a:pt x="4523113" y="667330"/>
                  <a:pt x="4311256" y="527666"/>
                  <a:pt x="4083346" y="418443"/>
                </a:cubicBezTo>
                <a:cubicBezTo>
                  <a:pt x="3814201" y="287091"/>
                  <a:pt x="3525196" y="197575"/>
                  <a:pt x="3232509" y="133786"/>
                </a:cubicBezTo>
                <a:cubicBezTo>
                  <a:pt x="3031170" y="97089"/>
                  <a:pt x="2824867" y="79446"/>
                  <a:pt x="2620395" y="70573"/>
                </a:cubicBezTo>
                <a:cubicBezTo>
                  <a:pt x="1869869" y="34973"/>
                  <a:pt x="1082176" y="237892"/>
                  <a:pt x="536638" y="774344"/>
                </a:cubicBezTo>
                <a:cubicBezTo>
                  <a:pt x="355491" y="947621"/>
                  <a:pt x="201405" y="1148188"/>
                  <a:pt x="72015" y="1363284"/>
                </a:cubicBezTo>
                <a:lnTo>
                  <a:pt x="0" y="1319991"/>
                </a:lnTo>
                <a:lnTo>
                  <a:pt x="0" y="1319991"/>
                </a:lnTo>
                <a:close/>
              </a:path>
            </a:pathLst>
          </a:custGeom>
          <a:solidFill>
            <a:srgbClr val="FFD64F"/>
          </a:solidFill>
          <a:ln w="21035" cap="flat">
            <a:noFill/>
            <a:prstDash val="solid"/>
            <a:miter/>
          </a:ln>
        </p:spPr>
        <p:txBody>
          <a:bodyPr/>
          <a:lstStyle/>
          <a:p>
            <a:endParaRPr lang="en-GB" sz="1092"/>
          </a:p>
        </p:txBody>
      </p:sp>
    </p:spTree>
    <p:extLst>
      <p:ext uri="{BB962C8B-B14F-4D97-AF65-F5344CB8AC3E}">
        <p14:creationId xmlns:p14="http://schemas.microsoft.com/office/powerpoint/2010/main" val="4225577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solidFill>
          <a:srgbClr val="1F35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7" name="Picture 35">
            <a:extLst>
              <a:ext uri="{FF2B5EF4-FFF2-40B4-BE49-F238E27FC236}">
                <a16:creationId xmlns:a16="http://schemas.microsoft.com/office/drawing/2014/main" id="{20EE2C7A-DFAD-E612-2FAE-DA1523B501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BB8D855-5E02-B63B-C12A-DE5D8F02F3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4911" y="5869598"/>
            <a:ext cx="1986916" cy="538488"/>
          </a:xfrm>
          <a:prstGeom prst="rect">
            <a:avLst/>
          </a:prstGeom>
        </p:spPr>
      </p:pic>
      <p:sp>
        <p:nvSpPr>
          <p:cNvPr id="16" name="Freeform 15">
            <a:extLst>
              <a:ext uri="{FF2B5EF4-FFF2-40B4-BE49-F238E27FC236}">
                <a16:creationId xmlns:a16="http://schemas.microsoft.com/office/drawing/2014/main" id="{6666AD00-DAC0-FD02-4570-C328AFDBE450}"/>
              </a:ext>
            </a:extLst>
          </p:cNvPr>
          <p:cNvSpPr/>
          <p:nvPr userDrawn="1"/>
        </p:nvSpPr>
        <p:spPr>
          <a:xfrm flipH="1">
            <a:off x="6330770" y="5239304"/>
            <a:ext cx="6144096" cy="2302302"/>
          </a:xfrm>
          <a:custGeom>
            <a:avLst/>
            <a:gdLst>
              <a:gd name="csX0" fmla="*/ 0 w 10132158"/>
              <a:gd name="csY0" fmla="*/ 1335596 h 3796666"/>
              <a:gd name="csX1" fmla="*/ 1073471 w 10132158"/>
              <a:gd name="csY1" fmla="*/ 287138 h 3796666"/>
              <a:gd name="csX2" fmla="*/ 2924236 w 10132158"/>
              <a:gd name="csY2" fmla="*/ 38682 h 3796666"/>
              <a:gd name="csX3" fmla="*/ 3656837 w 10132158"/>
              <a:gd name="csY3" fmla="*/ 221213 h 3796666"/>
              <a:gd name="csX4" fmla="*/ 4632938 w 10132158"/>
              <a:gd name="csY4" fmla="*/ 786920 h 3796666"/>
              <a:gd name="csX5" fmla="*/ 5818897 w 10132158"/>
              <a:gd name="csY5" fmla="*/ 1691182 h 3796666"/>
              <a:gd name="csX6" fmla="*/ 7267163 w 10132158"/>
              <a:gd name="csY6" fmla="*/ 2004020 h 3796666"/>
              <a:gd name="csX7" fmla="*/ 9711537 w 10132158"/>
              <a:gd name="csY7" fmla="*/ 2768626 h 3796666"/>
              <a:gd name="csX8" fmla="*/ 10132159 w 10132158"/>
              <a:gd name="csY8" fmla="*/ 3796142 h 3796666"/>
              <a:gd name="csX9" fmla="*/ 10128182 w 10132158"/>
              <a:gd name="csY9" fmla="*/ 3796667 h 3796666"/>
              <a:gd name="csX10" fmla="*/ 9702595 w 10132158"/>
              <a:gd name="csY10" fmla="*/ 2776331 h 3796666"/>
              <a:gd name="csX11" fmla="*/ 7265080 w 10132158"/>
              <a:gd name="csY11" fmla="*/ 2033897 h 3796666"/>
              <a:gd name="csX12" fmla="*/ 5800657 w 10132158"/>
              <a:gd name="csY12" fmla="*/ 1727274 h 3796666"/>
              <a:gd name="csX13" fmla="*/ 4602327 w 10132158"/>
              <a:gd name="csY13" fmla="*/ 825201 h 3796666"/>
              <a:gd name="csX14" fmla="*/ 3637377 w 10132158"/>
              <a:gd name="csY14" fmla="*/ 273919 h 3796666"/>
              <a:gd name="csX15" fmla="*/ 2916242 w 10132158"/>
              <a:gd name="csY15" fmla="*/ 99641 h 3796666"/>
              <a:gd name="csX16" fmla="*/ 1805621 w 10132158"/>
              <a:gd name="csY16" fmla="*/ 117313 h 3796666"/>
              <a:gd name="csX17" fmla="*/ 332117 w 10132158"/>
              <a:gd name="csY17" fmla="*/ 995711 h 3796666"/>
              <a:gd name="csX18" fmla="*/ 221154 w 10132158"/>
              <a:gd name="csY18" fmla="*/ 1143274 h 3796666"/>
              <a:gd name="csX19" fmla="*/ 120675 w 10132158"/>
              <a:gd name="csY19" fmla="*/ 1298349 h 3796666"/>
              <a:gd name="csX20" fmla="*/ 72972 w 10132158"/>
              <a:gd name="csY20" fmla="*/ 1377525 h 3796666"/>
              <a:gd name="csX21" fmla="*/ 0 w 10132158"/>
              <a:gd name="csY21" fmla="*/ 1335617 h 3796666"/>
              <a:gd name="csX22" fmla="*/ 0 w 10132158"/>
              <a:gd name="csY22" fmla="*/ 1335617 h 37966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0132158" h="3796666">
                <a:moveTo>
                  <a:pt x="0" y="1335596"/>
                </a:moveTo>
                <a:cubicBezTo>
                  <a:pt x="253654" y="897937"/>
                  <a:pt x="617544" y="515397"/>
                  <a:pt x="1073471" y="287138"/>
                </a:cubicBezTo>
                <a:cubicBezTo>
                  <a:pt x="1641311" y="-2529"/>
                  <a:pt x="2301309" y="-46501"/>
                  <a:pt x="2924236" y="38682"/>
                </a:cubicBezTo>
                <a:cubicBezTo>
                  <a:pt x="3174110" y="69056"/>
                  <a:pt x="3420870" y="132989"/>
                  <a:pt x="3656837" y="221213"/>
                </a:cubicBezTo>
                <a:cubicBezTo>
                  <a:pt x="4012366" y="350323"/>
                  <a:pt x="4340356" y="549887"/>
                  <a:pt x="4632938" y="786920"/>
                </a:cubicBezTo>
                <a:cubicBezTo>
                  <a:pt x="5021140" y="1098973"/>
                  <a:pt x="5369179" y="1467261"/>
                  <a:pt x="5818897" y="1691182"/>
                </a:cubicBezTo>
                <a:cubicBezTo>
                  <a:pt x="6263923" y="1926986"/>
                  <a:pt x="6772507" y="1969293"/>
                  <a:pt x="7267163" y="2004020"/>
                </a:cubicBezTo>
                <a:cubicBezTo>
                  <a:pt x="8109879" y="2072865"/>
                  <a:pt x="9111058" y="2084266"/>
                  <a:pt x="9711537" y="2768626"/>
                </a:cubicBezTo>
                <a:cubicBezTo>
                  <a:pt x="9958528" y="3055052"/>
                  <a:pt x="10083518" y="3426258"/>
                  <a:pt x="10132159" y="3796142"/>
                </a:cubicBezTo>
                <a:cubicBezTo>
                  <a:pt x="10132159" y="3796142"/>
                  <a:pt x="10128182" y="3796667"/>
                  <a:pt x="10128182" y="3796667"/>
                </a:cubicBezTo>
                <a:cubicBezTo>
                  <a:pt x="10077017" y="3428022"/>
                  <a:pt x="9950471" y="3059860"/>
                  <a:pt x="9702595" y="2776331"/>
                </a:cubicBezTo>
                <a:cubicBezTo>
                  <a:pt x="9101443" y="2100370"/>
                  <a:pt x="8103084" y="2096675"/>
                  <a:pt x="7265080" y="2033897"/>
                </a:cubicBezTo>
                <a:cubicBezTo>
                  <a:pt x="6767142" y="2002613"/>
                  <a:pt x="6250963" y="1963099"/>
                  <a:pt x="5800657" y="1727274"/>
                </a:cubicBezTo>
                <a:cubicBezTo>
                  <a:pt x="5346583" y="1504696"/>
                  <a:pt x="4992296" y="1135253"/>
                  <a:pt x="4602327" y="825201"/>
                </a:cubicBezTo>
                <a:cubicBezTo>
                  <a:pt x="4311239" y="592282"/>
                  <a:pt x="3988845" y="399151"/>
                  <a:pt x="3637377" y="273919"/>
                </a:cubicBezTo>
                <a:cubicBezTo>
                  <a:pt x="3404229" y="188489"/>
                  <a:pt x="3163528" y="128051"/>
                  <a:pt x="2916242" y="99641"/>
                </a:cubicBezTo>
                <a:cubicBezTo>
                  <a:pt x="2547943" y="52543"/>
                  <a:pt x="2170744" y="49207"/>
                  <a:pt x="1805621" y="117313"/>
                </a:cubicBezTo>
                <a:cubicBezTo>
                  <a:pt x="1227007" y="218306"/>
                  <a:pt x="693228" y="533252"/>
                  <a:pt x="332117" y="995711"/>
                </a:cubicBezTo>
                <a:cubicBezTo>
                  <a:pt x="295662" y="1038441"/>
                  <a:pt x="254384" y="1098973"/>
                  <a:pt x="221154" y="1143274"/>
                </a:cubicBezTo>
                <a:cubicBezTo>
                  <a:pt x="195494" y="1183817"/>
                  <a:pt x="144370" y="1255371"/>
                  <a:pt x="120675" y="1298349"/>
                </a:cubicBezTo>
                <a:cubicBezTo>
                  <a:pt x="120670" y="1298349"/>
                  <a:pt x="72972" y="1377525"/>
                  <a:pt x="72972" y="1377525"/>
                </a:cubicBezTo>
                <a:lnTo>
                  <a:pt x="0" y="1335617"/>
                </a:lnTo>
                <a:lnTo>
                  <a:pt x="0" y="1335617"/>
                </a:lnTo>
                <a:close/>
              </a:path>
            </a:pathLst>
          </a:custGeom>
          <a:solidFill>
            <a:srgbClr val="39B76F"/>
          </a:solidFill>
          <a:ln w="21035" cap="flat">
            <a:noFill/>
            <a:prstDash val="solid"/>
            <a:miter/>
          </a:ln>
        </p:spPr>
        <p:txBody>
          <a:bodyPr/>
          <a:lstStyle/>
          <a:p>
            <a:endParaRPr lang="en-GB" sz="1092"/>
          </a:p>
        </p:txBody>
      </p:sp>
    </p:spTree>
    <p:extLst>
      <p:ext uri="{BB962C8B-B14F-4D97-AF65-F5344CB8AC3E}">
        <p14:creationId xmlns:p14="http://schemas.microsoft.com/office/powerpoint/2010/main" val="452717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solidFill>
          <a:srgbClr val="1F35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7" name="Picture 35">
            <a:extLst>
              <a:ext uri="{FF2B5EF4-FFF2-40B4-BE49-F238E27FC236}">
                <a16:creationId xmlns:a16="http://schemas.microsoft.com/office/drawing/2014/main" id="{20EE2C7A-DFAD-E612-2FAE-DA1523B501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BB8D855-5E02-B63B-C12A-DE5D8F02F3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4911" y="5869598"/>
            <a:ext cx="1986916" cy="538488"/>
          </a:xfrm>
          <a:prstGeom prst="rect">
            <a:avLst/>
          </a:prstGeom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BF965EA5-7D4E-EAF7-EAC0-3F3447C2E70F}"/>
              </a:ext>
            </a:extLst>
          </p:cNvPr>
          <p:cNvSpPr/>
          <p:nvPr userDrawn="1"/>
        </p:nvSpPr>
        <p:spPr>
          <a:xfrm flipH="1">
            <a:off x="6330770" y="5239304"/>
            <a:ext cx="6081631" cy="2173823"/>
          </a:xfrm>
          <a:custGeom>
            <a:avLst/>
            <a:gdLst>
              <a:gd name="csX0" fmla="*/ 0 w 10029148"/>
              <a:gd name="csY0" fmla="*/ 1354490 h 3584795"/>
              <a:gd name="csX1" fmla="*/ 3030516 w 10029148"/>
              <a:gd name="csY1" fmla="*/ 72019 h 3584795"/>
              <a:gd name="csX2" fmla="*/ 3904433 w 10029148"/>
              <a:gd name="csY2" fmla="*/ 382369 h 3584795"/>
              <a:gd name="csX3" fmla="*/ 5728719 w 10029148"/>
              <a:gd name="csY3" fmla="*/ 1618387 h 3584795"/>
              <a:gd name="csX4" fmla="*/ 6438241 w 10029148"/>
              <a:gd name="csY4" fmla="*/ 1789944 h 3584795"/>
              <a:gd name="csX5" fmla="*/ 9582859 w 10029148"/>
              <a:gd name="csY5" fmla="*/ 2587765 h 3584795"/>
              <a:gd name="csX6" fmla="*/ 10029149 w 10029148"/>
              <a:gd name="csY6" fmla="*/ 3584187 h 3584795"/>
              <a:gd name="csX7" fmla="*/ 10025445 w 10029148"/>
              <a:gd name="csY7" fmla="*/ 3584796 h 3584795"/>
              <a:gd name="csX8" fmla="*/ 9689440 w 10029148"/>
              <a:gd name="csY8" fmla="*/ 2738306 h 3584795"/>
              <a:gd name="csX9" fmla="*/ 7171011 w 10029148"/>
              <a:gd name="csY9" fmla="*/ 1876636 h 3584795"/>
              <a:gd name="csX10" fmla="*/ 5713362 w 10029148"/>
              <a:gd name="csY10" fmla="*/ 1656221 h 3584795"/>
              <a:gd name="csX11" fmla="*/ 3878429 w 10029148"/>
              <a:gd name="csY11" fmla="*/ 431371 h 3584795"/>
              <a:gd name="csX12" fmla="*/ 3108758 w 10029148"/>
              <a:gd name="csY12" fmla="*/ 150741 h 3584795"/>
              <a:gd name="csX13" fmla="*/ 496299 w 10029148"/>
              <a:gd name="csY13" fmla="*/ 806666 h 3584795"/>
              <a:gd name="csX14" fmla="*/ 73908 w 10029148"/>
              <a:gd name="csY14" fmla="*/ 1395012 h 3584795"/>
              <a:gd name="csX15" fmla="*/ 0 w 10029148"/>
              <a:gd name="csY15" fmla="*/ 1354490 h 3584795"/>
              <a:gd name="csX16" fmla="*/ 0 w 10029148"/>
              <a:gd name="csY16" fmla="*/ 1354490 h 35847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10029148" h="3584795">
                <a:moveTo>
                  <a:pt x="0" y="1354490"/>
                </a:moveTo>
                <a:cubicBezTo>
                  <a:pt x="645218" y="183465"/>
                  <a:pt x="1759941" y="-170032"/>
                  <a:pt x="3030516" y="72019"/>
                </a:cubicBezTo>
                <a:cubicBezTo>
                  <a:pt x="3335048" y="130106"/>
                  <a:pt x="3631206" y="236500"/>
                  <a:pt x="3904433" y="382369"/>
                </a:cubicBezTo>
                <a:cubicBezTo>
                  <a:pt x="4563000" y="720617"/>
                  <a:pt x="5037901" y="1338890"/>
                  <a:pt x="5728719" y="1618387"/>
                </a:cubicBezTo>
                <a:cubicBezTo>
                  <a:pt x="5954799" y="1712175"/>
                  <a:pt x="6195310" y="1762082"/>
                  <a:pt x="6438241" y="1789944"/>
                </a:cubicBezTo>
                <a:cubicBezTo>
                  <a:pt x="7469736" y="1917347"/>
                  <a:pt x="8811464" y="1762922"/>
                  <a:pt x="9582859" y="2587765"/>
                </a:cubicBezTo>
                <a:cubicBezTo>
                  <a:pt x="9831239" y="2862958"/>
                  <a:pt x="9971819" y="3221420"/>
                  <a:pt x="10029149" y="3584187"/>
                </a:cubicBezTo>
                <a:cubicBezTo>
                  <a:pt x="10029149" y="3584187"/>
                  <a:pt x="10025445" y="3584796"/>
                  <a:pt x="10025445" y="3584796"/>
                </a:cubicBezTo>
                <a:cubicBezTo>
                  <a:pt x="9974574" y="3283673"/>
                  <a:pt x="9870161" y="2986330"/>
                  <a:pt x="9689440" y="2738306"/>
                </a:cubicBezTo>
                <a:cubicBezTo>
                  <a:pt x="9119066" y="1958604"/>
                  <a:pt x="8053175" y="1928663"/>
                  <a:pt x="7171011" y="1876636"/>
                </a:cubicBezTo>
                <a:cubicBezTo>
                  <a:pt x="6681762" y="1847221"/>
                  <a:pt x="6174419" y="1843693"/>
                  <a:pt x="5713362" y="1656221"/>
                </a:cubicBezTo>
                <a:cubicBezTo>
                  <a:pt x="5018230" y="1381469"/>
                  <a:pt x="4538427" y="764762"/>
                  <a:pt x="3878429" y="431371"/>
                </a:cubicBezTo>
                <a:cubicBezTo>
                  <a:pt x="3636150" y="303647"/>
                  <a:pt x="3375862" y="210480"/>
                  <a:pt x="3108758" y="150741"/>
                </a:cubicBezTo>
                <a:cubicBezTo>
                  <a:pt x="2167308" y="-42665"/>
                  <a:pt x="1179132" y="72735"/>
                  <a:pt x="496299" y="806666"/>
                </a:cubicBezTo>
                <a:cubicBezTo>
                  <a:pt x="328989" y="982107"/>
                  <a:pt x="191547" y="1183458"/>
                  <a:pt x="73908" y="1395012"/>
                </a:cubicBezTo>
                <a:cubicBezTo>
                  <a:pt x="73906" y="1395012"/>
                  <a:pt x="0" y="1354490"/>
                  <a:pt x="0" y="1354490"/>
                </a:cubicBezTo>
                <a:lnTo>
                  <a:pt x="0" y="1354490"/>
                </a:lnTo>
                <a:close/>
              </a:path>
            </a:pathLst>
          </a:custGeom>
          <a:solidFill>
            <a:srgbClr val="7EB0DE"/>
          </a:solidFill>
          <a:ln w="21035" cap="flat">
            <a:noFill/>
            <a:prstDash val="solid"/>
            <a:miter/>
          </a:ln>
        </p:spPr>
        <p:txBody>
          <a:bodyPr/>
          <a:lstStyle/>
          <a:p>
            <a:endParaRPr lang="en-GB" sz="1092"/>
          </a:p>
        </p:txBody>
      </p:sp>
    </p:spTree>
    <p:extLst>
      <p:ext uri="{BB962C8B-B14F-4D97-AF65-F5344CB8AC3E}">
        <p14:creationId xmlns:p14="http://schemas.microsoft.com/office/powerpoint/2010/main" val="1857140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solidFill>
          <a:srgbClr val="1F35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7" name="Picture 35">
            <a:extLst>
              <a:ext uri="{FF2B5EF4-FFF2-40B4-BE49-F238E27FC236}">
                <a16:creationId xmlns:a16="http://schemas.microsoft.com/office/drawing/2014/main" id="{20EE2C7A-DFAD-E612-2FAE-DA1523B501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BB8D855-5E02-B63B-C12A-DE5D8F02F3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4911" y="5869598"/>
            <a:ext cx="1986916" cy="538488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270BD420-968A-F94F-40C7-638F0D5C86D0}"/>
              </a:ext>
            </a:extLst>
          </p:cNvPr>
          <p:cNvSpPr/>
          <p:nvPr userDrawn="1"/>
        </p:nvSpPr>
        <p:spPr>
          <a:xfrm flipH="1">
            <a:off x="6330770" y="5239304"/>
            <a:ext cx="6019158" cy="2045076"/>
          </a:xfrm>
          <a:custGeom>
            <a:avLst/>
            <a:gdLst>
              <a:gd name="csX0" fmla="*/ 0 w 9926125"/>
              <a:gd name="csY0" fmla="*/ 1372942 h 3372482"/>
              <a:gd name="csX1" fmla="*/ 2410894 w 9926125"/>
              <a:gd name="csY1" fmla="*/ 5442 h 3372482"/>
              <a:gd name="csX2" fmla="*/ 4414807 w 9926125"/>
              <a:gd name="csY2" fmla="*/ 803933 h 3372482"/>
              <a:gd name="csX3" fmla="*/ 6256955 w 9926125"/>
              <a:gd name="csY3" fmla="*/ 1664721 h 3372482"/>
              <a:gd name="csX4" fmla="*/ 9452802 w 9926125"/>
              <a:gd name="csY4" fmla="*/ 2406253 h 3372482"/>
              <a:gd name="csX5" fmla="*/ 9926125 w 9926125"/>
              <a:gd name="csY5" fmla="*/ 3371789 h 3372482"/>
              <a:gd name="csX6" fmla="*/ 9922717 w 9926125"/>
              <a:gd name="csY6" fmla="*/ 3372482 h 3372482"/>
              <a:gd name="csX7" fmla="*/ 9505040 w 9926125"/>
              <a:gd name="csY7" fmla="*/ 2481250 h 3372482"/>
              <a:gd name="csX8" fmla="*/ 6346011 w 9926125"/>
              <a:gd name="csY8" fmla="*/ 1705117 h 3372482"/>
              <a:gd name="csX9" fmla="*/ 4383817 w 9926125"/>
              <a:gd name="csY9" fmla="*/ 844560 h 3372482"/>
              <a:gd name="csX10" fmla="*/ 3118207 w 9926125"/>
              <a:gd name="csY10" fmla="*/ 178928 h 3372482"/>
              <a:gd name="csX11" fmla="*/ 1693672 w 9926125"/>
              <a:gd name="csY11" fmla="*/ 124641 h 3372482"/>
              <a:gd name="csX12" fmla="*/ 477461 w 9926125"/>
              <a:gd name="csY12" fmla="*/ 823375 h 3372482"/>
              <a:gd name="csX13" fmla="*/ 74823 w 9926125"/>
              <a:gd name="csY13" fmla="*/ 1412036 h 3372482"/>
              <a:gd name="csX14" fmla="*/ 0 w 9926125"/>
              <a:gd name="csY14" fmla="*/ 1372942 h 3372482"/>
              <a:gd name="csX15" fmla="*/ 0 w 9926125"/>
              <a:gd name="csY15" fmla="*/ 1372942 h 33724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9926125" h="3372482">
                <a:moveTo>
                  <a:pt x="0" y="1372942"/>
                </a:moveTo>
                <a:cubicBezTo>
                  <a:pt x="497867" y="422547"/>
                  <a:pt x="1337587" y="-57212"/>
                  <a:pt x="2410894" y="5442"/>
                </a:cubicBezTo>
                <a:cubicBezTo>
                  <a:pt x="3209892" y="46646"/>
                  <a:pt x="3796676" y="312981"/>
                  <a:pt x="4414807" y="803933"/>
                </a:cubicBezTo>
                <a:cubicBezTo>
                  <a:pt x="4999297" y="1261643"/>
                  <a:pt x="5479331" y="1637868"/>
                  <a:pt x="6256955" y="1664721"/>
                </a:cubicBezTo>
                <a:cubicBezTo>
                  <a:pt x="7283863" y="1723342"/>
                  <a:pt x="8683720" y="1605576"/>
                  <a:pt x="9452802" y="2406253"/>
                </a:cubicBezTo>
                <a:cubicBezTo>
                  <a:pt x="9705305" y="2669541"/>
                  <a:pt x="9856004" y="3017106"/>
                  <a:pt x="9926125" y="3371789"/>
                </a:cubicBezTo>
                <a:cubicBezTo>
                  <a:pt x="9926125" y="3371789"/>
                  <a:pt x="9922717" y="3372482"/>
                  <a:pt x="9922717" y="3372482"/>
                </a:cubicBezTo>
                <a:cubicBezTo>
                  <a:pt x="9855478" y="3048600"/>
                  <a:pt x="9723819" y="2731899"/>
                  <a:pt x="9505040" y="2481250"/>
                </a:cubicBezTo>
                <a:cubicBezTo>
                  <a:pt x="8774375" y="1637951"/>
                  <a:pt x="7368312" y="1747277"/>
                  <a:pt x="6346011" y="1705117"/>
                </a:cubicBezTo>
                <a:cubicBezTo>
                  <a:pt x="5493659" y="1696614"/>
                  <a:pt x="5025469" y="1339684"/>
                  <a:pt x="4383817" y="844560"/>
                </a:cubicBezTo>
                <a:cubicBezTo>
                  <a:pt x="4003337" y="552289"/>
                  <a:pt x="3587659" y="294229"/>
                  <a:pt x="3118207" y="178928"/>
                </a:cubicBezTo>
                <a:cubicBezTo>
                  <a:pt x="2654540" y="66689"/>
                  <a:pt x="2163040" y="27767"/>
                  <a:pt x="1693672" y="124641"/>
                </a:cubicBezTo>
                <a:cubicBezTo>
                  <a:pt x="1225680" y="217508"/>
                  <a:pt x="792483" y="465606"/>
                  <a:pt x="477461" y="823375"/>
                </a:cubicBezTo>
                <a:cubicBezTo>
                  <a:pt x="317325" y="1000286"/>
                  <a:pt x="186378" y="1201532"/>
                  <a:pt x="74823" y="1412036"/>
                </a:cubicBezTo>
                <a:cubicBezTo>
                  <a:pt x="74821" y="1412036"/>
                  <a:pt x="0" y="1372942"/>
                  <a:pt x="0" y="1372942"/>
                </a:cubicBezTo>
                <a:lnTo>
                  <a:pt x="0" y="1372942"/>
                </a:lnTo>
                <a:close/>
              </a:path>
            </a:pathLst>
          </a:custGeom>
          <a:solidFill>
            <a:srgbClr val="CE3736"/>
          </a:solidFill>
          <a:ln w="21035" cap="flat">
            <a:noFill/>
            <a:prstDash val="solid"/>
            <a:miter/>
          </a:ln>
        </p:spPr>
        <p:txBody>
          <a:bodyPr/>
          <a:lstStyle/>
          <a:p>
            <a:endParaRPr lang="en-GB" sz="1092"/>
          </a:p>
        </p:txBody>
      </p:sp>
    </p:spTree>
    <p:extLst>
      <p:ext uri="{BB962C8B-B14F-4D97-AF65-F5344CB8AC3E}">
        <p14:creationId xmlns:p14="http://schemas.microsoft.com/office/powerpoint/2010/main" val="823493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bg>
      <p:bgPr>
        <a:solidFill>
          <a:srgbClr val="1F35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7" name="Picture 35">
            <a:extLst>
              <a:ext uri="{FF2B5EF4-FFF2-40B4-BE49-F238E27FC236}">
                <a16:creationId xmlns:a16="http://schemas.microsoft.com/office/drawing/2014/main" id="{20EE2C7A-DFAD-E612-2FAE-DA1523B501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BB8D855-5E02-B63B-C12A-DE5D8F02F3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4911" y="5869598"/>
            <a:ext cx="1986916" cy="538488"/>
          </a:xfrm>
          <a:prstGeom prst="rect">
            <a:avLst/>
          </a:prstGeom>
        </p:spPr>
      </p:pic>
      <p:sp>
        <p:nvSpPr>
          <p:cNvPr id="5" name="Freeform 4">
            <a:extLst>
              <a:ext uri="{FF2B5EF4-FFF2-40B4-BE49-F238E27FC236}">
                <a16:creationId xmlns:a16="http://schemas.microsoft.com/office/drawing/2014/main" id="{18B550FD-9E92-A4FD-A09F-CC806F20CFA6}"/>
              </a:ext>
            </a:extLst>
          </p:cNvPr>
          <p:cNvSpPr/>
          <p:nvPr userDrawn="1"/>
        </p:nvSpPr>
        <p:spPr>
          <a:xfrm flipH="1">
            <a:off x="6330770" y="5239304"/>
            <a:ext cx="5956679" cy="1916101"/>
          </a:xfrm>
          <a:custGeom>
            <a:avLst/>
            <a:gdLst>
              <a:gd name="csX0" fmla="*/ 0 w 9823091"/>
              <a:gd name="csY0" fmla="*/ 1391017 h 3159792"/>
              <a:gd name="csX1" fmla="*/ 1277586 w 9823091"/>
              <a:gd name="csY1" fmla="*/ 157586 h 3159792"/>
              <a:gd name="csX2" fmla="*/ 3060805 w 9823091"/>
              <a:gd name="csY2" fmla="*/ 121740 h 3159792"/>
              <a:gd name="csX3" fmla="*/ 3723622 w 9823091"/>
              <a:gd name="csY3" fmla="*/ 408810 h 3159792"/>
              <a:gd name="csX4" fmla="*/ 5547824 w 9823091"/>
              <a:gd name="csY4" fmla="*/ 1505466 h 3159792"/>
              <a:gd name="csX5" fmla="*/ 6252781 w 9823091"/>
              <a:gd name="csY5" fmla="*/ 1564590 h 3159792"/>
              <a:gd name="csX6" fmla="*/ 9289829 w 9823091"/>
              <a:gd name="csY6" fmla="*/ 2192177 h 3159792"/>
              <a:gd name="csX7" fmla="*/ 9823091 w 9823091"/>
              <a:gd name="csY7" fmla="*/ 3159015 h 3159792"/>
              <a:gd name="csX8" fmla="*/ 9819957 w 9823091"/>
              <a:gd name="csY8" fmla="*/ 3159792 h 3159792"/>
              <a:gd name="csX9" fmla="*/ 9313182 w 9823091"/>
              <a:gd name="csY9" fmla="*/ 2232300 h 3159792"/>
              <a:gd name="csX10" fmla="*/ 6969583 w 9823091"/>
              <a:gd name="csY10" fmla="*/ 1574332 h 3159792"/>
              <a:gd name="csX11" fmla="*/ 5537747 w 9823091"/>
              <a:gd name="csY11" fmla="*/ 1545862 h 3159792"/>
              <a:gd name="csX12" fmla="*/ 3693705 w 9823091"/>
              <a:gd name="csY12" fmla="*/ 459578 h 3159792"/>
              <a:gd name="csX13" fmla="*/ 3043996 w 9823091"/>
              <a:gd name="csY13" fmla="*/ 185630 h 3159792"/>
              <a:gd name="csX14" fmla="*/ 990554 w 9823091"/>
              <a:gd name="csY14" fmla="*/ 383751 h 3159792"/>
              <a:gd name="csX15" fmla="*/ 250055 w 9823091"/>
              <a:gd name="csY15" fmla="*/ 1122102 h 3159792"/>
              <a:gd name="csX16" fmla="*/ 75709 w 9823091"/>
              <a:gd name="csY16" fmla="*/ 1428684 h 3159792"/>
              <a:gd name="csX17" fmla="*/ 0 w 9823091"/>
              <a:gd name="csY17" fmla="*/ 1391017 h 3159792"/>
              <a:gd name="csX18" fmla="*/ 0 w 9823091"/>
              <a:gd name="csY18" fmla="*/ 1391017 h 31597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9823091" h="3159792">
                <a:moveTo>
                  <a:pt x="0" y="1391017"/>
                </a:moveTo>
                <a:cubicBezTo>
                  <a:pt x="269679" y="848043"/>
                  <a:pt x="700499" y="375370"/>
                  <a:pt x="1277586" y="157586"/>
                </a:cubicBezTo>
                <a:cubicBezTo>
                  <a:pt x="1846045" y="-62003"/>
                  <a:pt x="2480207" y="-31089"/>
                  <a:pt x="3060805" y="121740"/>
                </a:cubicBezTo>
                <a:cubicBezTo>
                  <a:pt x="3294374" y="184891"/>
                  <a:pt x="3516772" y="284840"/>
                  <a:pt x="3723622" y="408810"/>
                </a:cubicBezTo>
                <a:cubicBezTo>
                  <a:pt x="4338155" y="774369"/>
                  <a:pt x="4838282" y="1331641"/>
                  <a:pt x="5547824" y="1505466"/>
                </a:cubicBezTo>
                <a:cubicBezTo>
                  <a:pt x="5777585" y="1565157"/>
                  <a:pt x="6016204" y="1578615"/>
                  <a:pt x="6252781" y="1564590"/>
                </a:cubicBezTo>
                <a:cubicBezTo>
                  <a:pt x="7249541" y="1525097"/>
                  <a:pt x="8511112" y="1467757"/>
                  <a:pt x="9289829" y="2192177"/>
                </a:cubicBezTo>
                <a:cubicBezTo>
                  <a:pt x="9561857" y="2450594"/>
                  <a:pt x="9736139" y="2797341"/>
                  <a:pt x="9823091" y="3159015"/>
                </a:cubicBezTo>
                <a:cubicBezTo>
                  <a:pt x="9823091" y="3159015"/>
                  <a:pt x="9819957" y="3159792"/>
                  <a:pt x="9819957" y="3159792"/>
                </a:cubicBezTo>
                <a:cubicBezTo>
                  <a:pt x="9733088" y="2814788"/>
                  <a:pt x="9570104" y="2482319"/>
                  <a:pt x="9313182" y="2232300"/>
                </a:cubicBezTo>
                <a:cubicBezTo>
                  <a:pt x="8702225" y="1636480"/>
                  <a:pt x="7780825" y="1570993"/>
                  <a:pt x="6969583" y="1574332"/>
                </a:cubicBezTo>
                <a:cubicBezTo>
                  <a:pt x="6492346" y="1566857"/>
                  <a:pt x="6008020" y="1666861"/>
                  <a:pt x="5537747" y="1545862"/>
                </a:cubicBezTo>
                <a:cubicBezTo>
                  <a:pt x="4825048" y="1379406"/>
                  <a:pt x="4304220" y="813883"/>
                  <a:pt x="3693705" y="459578"/>
                </a:cubicBezTo>
                <a:cubicBezTo>
                  <a:pt x="3490116" y="340294"/>
                  <a:pt x="3272200" y="245523"/>
                  <a:pt x="3043996" y="185630"/>
                </a:cubicBezTo>
                <a:cubicBezTo>
                  <a:pt x="2366431" y="10789"/>
                  <a:pt x="1601936" y="8404"/>
                  <a:pt x="990554" y="383751"/>
                </a:cubicBezTo>
                <a:cubicBezTo>
                  <a:pt x="688378" y="564998"/>
                  <a:pt x="438991" y="826481"/>
                  <a:pt x="250055" y="1122102"/>
                </a:cubicBezTo>
                <a:cubicBezTo>
                  <a:pt x="185147" y="1220111"/>
                  <a:pt x="129729" y="1324166"/>
                  <a:pt x="75709" y="1428684"/>
                </a:cubicBezTo>
                <a:lnTo>
                  <a:pt x="0" y="1391017"/>
                </a:lnTo>
                <a:lnTo>
                  <a:pt x="0" y="1391017"/>
                </a:lnTo>
                <a:close/>
              </a:path>
            </a:pathLst>
          </a:custGeom>
          <a:solidFill>
            <a:srgbClr val="8C58A4"/>
          </a:solidFill>
          <a:ln w="21035" cap="flat">
            <a:noFill/>
            <a:prstDash val="solid"/>
            <a:miter/>
          </a:ln>
        </p:spPr>
        <p:txBody>
          <a:bodyPr/>
          <a:lstStyle/>
          <a:p>
            <a:endParaRPr lang="en-GB" sz="1092"/>
          </a:p>
        </p:txBody>
      </p:sp>
    </p:spTree>
    <p:extLst>
      <p:ext uri="{BB962C8B-B14F-4D97-AF65-F5344CB8AC3E}">
        <p14:creationId xmlns:p14="http://schemas.microsoft.com/office/powerpoint/2010/main" val="1791104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bg>
      <p:bgPr>
        <a:solidFill>
          <a:srgbClr val="1F35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495-614C-795D-CE75-1FD72A51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9102846" cy="1293817"/>
          </a:xfrm>
        </p:spPr>
        <p:txBody>
          <a:bodyPr lIns="0" tIns="0" rIns="0" bIns="0" anchor="t" anchorCtr="0">
            <a:no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48D1-7512-9008-9426-2580C4651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533" y="2163100"/>
            <a:ext cx="8871810" cy="3252833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0982" indent="-130982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Font typeface="Arial" panose="020B0604020202020204" pitchFamily="34" charset="0"/>
              <a:buChar char="•"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1092"/>
              </a:spcAft>
              <a:buNone/>
              <a:defRPr sz="145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7" name="Picture 35">
            <a:extLst>
              <a:ext uri="{FF2B5EF4-FFF2-40B4-BE49-F238E27FC236}">
                <a16:creationId xmlns:a16="http://schemas.microsoft.com/office/drawing/2014/main" id="{20EE2C7A-DFAD-E612-2FAE-DA1523B501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9073" y="5930690"/>
            <a:ext cx="1596849" cy="40647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BB8D855-5E02-B63B-C12A-DE5D8F02F3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4911" y="5869598"/>
            <a:ext cx="1986916" cy="538488"/>
          </a:xfrm>
          <a:prstGeom prst="rect">
            <a:avLst/>
          </a:pr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BD86B024-E7B3-D908-1C11-E24FC3149EFC}"/>
              </a:ext>
            </a:extLst>
          </p:cNvPr>
          <p:cNvSpPr/>
          <p:nvPr userDrawn="1"/>
        </p:nvSpPr>
        <p:spPr>
          <a:xfrm flipH="1">
            <a:off x="6330770" y="5239304"/>
            <a:ext cx="5894190" cy="1788723"/>
          </a:xfrm>
          <a:custGeom>
            <a:avLst/>
            <a:gdLst>
              <a:gd name="csX0" fmla="*/ 0 w 9720042"/>
              <a:gd name="csY0" fmla="*/ 1411769 h 2949736"/>
              <a:gd name="csX1" fmla="*/ 2992533 w 9720042"/>
              <a:gd name="csY1" fmla="*/ 128282 h 2949736"/>
              <a:gd name="csX2" fmla="*/ 4806259 w 9720042"/>
              <a:gd name="csY2" fmla="*/ 1223184 h 2949736"/>
              <a:gd name="csX3" fmla="*/ 6157096 w 9720042"/>
              <a:gd name="csY3" fmla="*/ 1477612 h 2949736"/>
              <a:gd name="csX4" fmla="*/ 7570502 w 9720042"/>
              <a:gd name="csY4" fmla="*/ 1410404 h 2949736"/>
              <a:gd name="csX5" fmla="*/ 9596274 w 9720042"/>
              <a:gd name="csY5" fmla="*/ 2618296 h 2949736"/>
              <a:gd name="csX6" fmla="*/ 9720043 w 9720042"/>
              <a:gd name="csY6" fmla="*/ 2948876 h 2949736"/>
              <a:gd name="csX7" fmla="*/ 9717202 w 9720042"/>
              <a:gd name="csY7" fmla="*/ 2949737 h 2949736"/>
              <a:gd name="csX8" fmla="*/ 9590698 w 9720042"/>
              <a:gd name="csY8" fmla="*/ 2620920 h 2949736"/>
              <a:gd name="csX9" fmla="*/ 7568356 w 9720042"/>
              <a:gd name="csY9" fmla="*/ 1438854 h 2949736"/>
              <a:gd name="csX10" fmla="*/ 6162756 w 9720042"/>
              <a:gd name="csY10" fmla="*/ 1518470 h 2949736"/>
              <a:gd name="csX11" fmla="*/ 4781644 w 9720042"/>
              <a:gd name="csY11" fmla="*/ 1268934 h 2949736"/>
              <a:gd name="csX12" fmla="*/ 2973557 w 9720042"/>
              <a:gd name="csY12" fmla="*/ 197285 h 2949736"/>
              <a:gd name="csX13" fmla="*/ 954700 w 9720042"/>
              <a:gd name="csY13" fmla="*/ 394982 h 2949736"/>
              <a:gd name="csX14" fmla="*/ 76574 w 9720042"/>
              <a:gd name="csY14" fmla="*/ 1447924 h 2949736"/>
              <a:gd name="csX15" fmla="*/ 0 w 9720042"/>
              <a:gd name="csY15" fmla="*/ 1411769 h 2949736"/>
              <a:gd name="csX16" fmla="*/ 0 w 9720042"/>
              <a:gd name="csY16" fmla="*/ 1411769 h 29497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9720042" h="2949736">
                <a:moveTo>
                  <a:pt x="0" y="1411769"/>
                </a:moveTo>
                <a:cubicBezTo>
                  <a:pt x="581242" y="166734"/>
                  <a:pt x="1700541" y="-234825"/>
                  <a:pt x="2992533" y="128282"/>
                </a:cubicBezTo>
                <a:cubicBezTo>
                  <a:pt x="3691010" y="316814"/>
                  <a:pt x="4188191" y="892940"/>
                  <a:pt x="4806259" y="1223184"/>
                </a:cubicBezTo>
                <a:cubicBezTo>
                  <a:pt x="5214931" y="1452081"/>
                  <a:pt x="5692567" y="1546395"/>
                  <a:pt x="6157096" y="1477612"/>
                </a:cubicBezTo>
                <a:cubicBezTo>
                  <a:pt x="6623582" y="1409481"/>
                  <a:pt x="7098567" y="1373473"/>
                  <a:pt x="7570502" y="1410404"/>
                </a:cubicBezTo>
                <a:cubicBezTo>
                  <a:pt x="8411850" y="1469403"/>
                  <a:pt x="9231467" y="1811425"/>
                  <a:pt x="9596274" y="2618296"/>
                </a:cubicBezTo>
                <a:cubicBezTo>
                  <a:pt x="9645693" y="2725270"/>
                  <a:pt x="9686718" y="2835981"/>
                  <a:pt x="9720043" y="2948876"/>
                </a:cubicBezTo>
                <a:cubicBezTo>
                  <a:pt x="9720043" y="2948876"/>
                  <a:pt x="9717202" y="2949737"/>
                  <a:pt x="9717202" y="2949737"/>
                </a:cubicBezTo>
                <a:cubicBezTo>
                  <a:pt x="9682889" y="2837262"/>
                  <a:pt x="9640938" y="2727139"/>
                  <a:pt x="9590698" y="2620920"/>
                </a:cubicBezTo>
                <a:cubicBezTo>
                  <a:pt x="9220821" y="1822280"/>
                  <a:pt x="8405118" y="1489916"/>
                  <a:pt x="7568356" y="1438854"/>
                </a:cubicBezTo>
                <a:cubicBezTo>
                  <a:pt x="7098904" y="1406394"/>
                  <a:pt x="6627726" y="1446370"/>
                  <a:pt x="6162756" y="1518470"/>
                </a:cubicBezTo>
                <a:cubicBezTo>
                  <a:pt x="5691053" y="1592354"/>
                  <a:pt x="5198857" y="1498923"/>
                  <a:pt x="4781644" y="1268934"/>
                </a:cubicBezTo>
                <a:cubicBezTo>
                  <a:pt x="4155708" y="939635"/>
                  <a:pt x="3665238" y="383917"/>
                  <a:pt x="2973557" y="197285"/>
                </a:cubicBezTo>
                <a:cubicBezTo>
                  <a:pt x="2308763" y="12305"/>
                  <a:pt x="1549842" y="10865"/>
                  <a:pt x="954700" y="394982"/>
                </a:cubicBezTo>
                <a:cubicBezTo>
                  <a:pt x="560877" y="643972"/>
                  <a:pt x="272850" y="1029854"/>
                  <a:pt x="76574" y="1447924"/>
                </a:cubicBezTo>
                <a:cubicBezTo>
                  <a:pt x="76574" y="1447924"/>
                  <a:pt x="0" y="1411769"/>
                  <a:pt x="0" y="1411769"/>
                </a:cubicBezTo>
                <a:lnTo>
                  <a:pt x="0" y="1411769"/>
                </a:lnTo>
                <a:close/>
              </a:path>
            </a:pathLst>
          </a:custGeom>
          <a:solidFill>
            <a:srgbClr val="FFFFFF"/>
          </a:solidFill>
          <a:ln w="21035" cap="flat">
            <a:noFill/>
            <a:prstDash val="solid"/>
            <a:miter/>
          </a:ln>
        </p:spPr>
        <p:txBody>
          <a:bodyPr/>
          <a:lstStyle/>
          <a:p>
            <a:endParaRPr lang="en-GB" sz="1092"/>
          </a:p>
        </p:txBody>
      </p:sp>
    </p:spTree>
    <p:extLst>
      <p:ext uri="{BB962C8B-B14F-4D97-AF65-F5344CB8AC3E}">
        <p14:creationId xmlns:p14="http://schemas.microsoft.com/office/powerpoint/2010/main" val="3426868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737EB-C81B-4572-8A1C-16400FEF07F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F4030-F56C-4935-9E0F-578680E692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3047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BUHB">
    <p:bg>
      <p:bgPr>
        <a:solidFill>
          <a:srgbClr val="F5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2" y="-1"/>
            <a:ext cx="12191695" cy="67285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 w="12700">
            <a:solidFill>
              <a:srgbClr val="123F6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1"/>
          <p:cNvSpPr/>
          <p:nvPr/>
        </p:nvSpPr>
        <p:spPr>
          <a:xfrm>
            <a:off x="320039" y="118872"/>
            <a:ext cx="634817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FFFFFF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Swansea Bay UHB | Plan to Balance</a:t>
            </a:r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320040" y="6565392"/>
            <a:ext cx="11548872" cy="0"/>
          </a:xfrm>
          <a:prstGeom prst="line">
            <a:avLst/>
          </a:prstGeom>
          <a:noFill/>
          <a:ln w="10160">
            <a:solidFill>
              <a:srgbClr val="CBD5D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289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5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5C3DAE-2594-2ACE-7E97-F370CD10A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534" y="702743"/>
            <a:ext cx="10515058" cy="132558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F31180-EBED-0553-2173-7E1E775AD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3534" y="2163100"/>
            <a:ext cx="10515058" cy="435219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30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txStyles>
    <p:titleStyle>
      <a:lvl1pPr algn="l" defTabSz="554492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554492" rtl="0" eaLnBrk="1" latinLnBrk="0" hangingPunct="1">
        <a:lnSpc>
          <a:spcPct val="100000"/>
        </a:lnSpc>
        <a:spcBef>
          <a:spcPts val="0"/>
        </a:spcBef>
        <a:spcAft>
          <a:spcPts val="1092"/>
        </a:spcAft>
        <a:buFont typeface="Arial" panose="020B0604020202020204" pitchFamily="34" charset="0"/>
        <a:buNone/>
        <a:defRPr sz="1213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30982" indent="-130982" algn="l" defTabSz="554492" rtl="0" eaLnBrk="1" latinLnBrk="0" hangingPunct="1">
        <a:lnSpc>
          <a:spcPct val="100000"/>
        </a:lnSpc>
        <a:spcBef>
          <a:spcPts val="0"/>
        </a:spcBef>
        <a:spcAft>
          <a:spcPts val="1092"/>
        </a:spcAft>
        <a:buFont typeface="Arial" panose="020B0604020202020204" pitchFamily="34" charset="0"/>
        <a:buChar char="•"/>
        <a:defRPr sz="1213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554492" rtl="0" eaLnBrk="1" latinLnBrk="0" hangingPunct="1">
        <a:lnSpc>
          <a:spcPct val="100000"/>
        </a:lnSpc>
        <a:spcBef>
          <a:spcPts val="0"/>
        </a:spcBef>
        <a:spcAft>
          <a:spcPts val="1092"/>
        </a:spcAft>
        <a:buFont typeface="Arial" panose="020B0604020202020204" pitchFamily="34" charset="0"/>
        <a:buNone/>
        <a:defRPr sz="1213" b="1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554492" rtl="0" eaLnBrk="1" latinLnBrk="0" hangingPunct="1">
        <a:lnSpc>
          <a:spcPct val="100000"/>
        </a:lnSpc>
        <a:spcBef>
          <a:spcPts val="0"/>
        </a:spcBef>
        <a:spcAft>
          <a:spcPts val="1092"/>
        </a:spcAft>
        <a:buFont typeface="Arial" panose="020B0604020202020204" pitchFamily="34" charset="0"/>
        <a:buNone/>
        <a:defRPr sz="1213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 indent="0" algn="l" defTabSz="554492" rtl="0" eaLnBrk="1" latinLnBrk="0" hangingPunct="1">
        <a:lnSpc>
          <a:spcPct val="100000"/>
        </a:lnSpc>
        <a:spcBef>
          <a:spcPts val="0"/>
        </a:spcBef>
        <a:spcAft>
          <a:spcPts val="1092"/>
        </a:spcAft>
        <a:buFont typeface="Arial" panose="020B0604020202020204" pitchFamily="34" charset="0"/>
        <a:buNone/>
        <a:defRPr sz="1213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524853" indent="-138623" algn="l" defTabSz="554492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00" indent="-138623" algn="l" defTabSz="554492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46" indent="-138623" algn="l" defTabSz="554492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592" indent="-138623" algn="l" defTabSz="554492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46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492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38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8984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30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476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23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7969" algn="l" defTabSz="554492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CA9D4-36F4-5532-F555-0FFC02F4D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CBE192ED-34CE-D61A-443E-CB2B82D4D5A7}"/>
              </a:ext>
            </a:extLst>
          </p:cNvPr>
          <p:cNvSpPr/>
          <p:nvPr/>
        </p:nvSpPr>
        <p:spPr>
          <a:xfrm>
            <a:off x="408202" y="790816"/>
            <a:ext cx="11530756" cy="28236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3200" b="1" dirty="0">
                <a:solidFill>
                  <a:prstClr val="white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Annex: Summary of the route to financial balance and sustainable value 2026/27–2029/30 </a:t>
            </a:r>
          </a:p>
          <a:p>
            <a:pPr marL="0" indent="0" algn="l">
              <a:buNone/>
            </a:pPr>
            <a:endParaRPr lang="en-US" sz="4002" b="1" dirty="0">
              <a:solidFill>
                <a:prstClr val="white"/>
              </a:solidFill>
              <a:latin typeface="Arial Black" panose="020B0A040201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en-US" sz="2800" b="1" dirty="0">
                <a:solidFill>
                  <a:prstClr val="white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Health Board Meeting</a:t>
            </a:r>
          </a:p>
          <a:p>
            <a:pPr marL="0" indent="0" algn="l">
              <a:buNone/>
            </a:pPr>
            <a:r>
              <a:rPr lang="en-US" sz="2800" b="1" dirty="0">
                <a:solidFill>
                  <a:prstClr val="white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l">
              <a:buNone/>
            </a:pPr>
            <a:r>
              <a:rPr lang="en-US" sz="2800" b="1" dirty="0">
                <a:solidFill>
                  <a:prstClr val="white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24</a:t>
            </a:r>
            <a:r>
              <a:rPr lang="en-US" sz="2800" b="1" baseline="30000" dirty="0">
                <a:solidFill>
                  <a:prstClr val="white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sz="2800" b="1" dirty="0">
                <a:solidFill>
                  <a:prstClr val="white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September </a:t>
            </a:r>
          </a:p>
        </p:txBody>
      </p:sp>
    </p:spTree>
    <p:extLst>
      <p:ext uri="{BB962C8B-B14F-4D97-AF65-F5344CB8AC3E}">
        <p14:creationId xmlns:p14="http://schemas.microsoft.com/office/powerpoint/2010/main" val="2395350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13816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solidFill>
              <a:srgbClr val="173F63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196596" y="301407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Summary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04448" y="1001268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182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clear route to balance is identified; the priority is now delivery certainty and organisational alignment.</a:t>
            </a:r>
            <a:endParaRPr lang="en-US" sz="1320" dirty="0"/>
          </a:p>
        </p:txBody>
      </p:sp>
      <p:sp>
        <p:nvSpPr>
          <p:cNvPr id="16" name="Shape 14"/>
          <p:cNvSpPr/>
          <p:nvPr/>
        </p:nvSpPr>
        <p:spPr>
          <a:xfrm>
            <a:off x="603504" y="1399032"/>
            <a:ext cx="2487168" cy="1143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17" name="Text 15"/>
          <p:cNvSpPr/>
          <p:nvPr/>
        </p:nvSpPr>
        <p:spPr>
          <a:xfrm>
            <a:off x="694944" y="1563624"/>
            <a:ext cx="23042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£76.6m</a:t>
            </a:r>
            <a:endParaRPr lang="en-US" sz="2300" dirty="0"/>
          </a:p>
        </p:txBody>
      </p:sp>
      <p:sp>
        <p:nvSpPr>
          <p:cNvPr id="18" name="Text 16"/>
          <p:cNvSpPr/>
          <p:nvPr/>
        </p:nvSpPr>
        <p:spPr>
          <a:xfrm>
            <a:off x="713232" y="2084832"/>
            <a:ext cx="226771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2026/27 planned deficit</a:t>
            </a:r>
            <a:endParaRPr lang="en-US" sz="1020" dirty="0"/>
          </a:p>
        </p:txBody>
      </p:sp>
      <p:sp>
        <p:nvSpPr>
          <p:cNvPr id="19" name="Shape 17"/>
          <p:cNvSpPr/>
          <p:nvPr/>
        </p:nvSpPr>
        <p:spPr>
          <a:xfrm>
            <a:off x="3429000" y="1399032"/>
            <a:ext cx="2487168" cy="1143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 dirty="0"/>
          </a:p>
        </p:txBody>
      </p:sp>
      <p:sp>
        <p:nvSpPr>
          <p:cNvPr id="20" name="Text 18"/>
          <p:cNvSpPr/>
          <p:nvPr/>
        </p:nvSpPr>
        <p:spPr>
          <a:xfrm>
            <a:off x="3520440" y="1563624"/>
            <a:ext cx="23042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C9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£24.9m</a:t>
            </a:r>
            <a:endParaRPr lang="en-US" sz="2300" dirty="0"/>
          </a:p>
        </p:txBody>
      </p:sp>
      <p:sp>
        <p:nvSpPr>
          <p:cNvPr id="21" name="Text 19"/>
          <p:cNvSpPr/>
          <p:nvPr/>
        </p:nvSpPr>
        <p:spPr>
          <a:xfrm>
            <a:off x="3538728" y="2084832"/>
            <a:ext cx="226771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remaining current-year savings gap @ </a:t>
            </a:r>
            <a:r>
              <a:rPr lang="en-US" sz="1020" dirty="0" err="1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Mth</a:t>
            </a:r>
            <a:r>
              <a:rPr lang="en-US" sz="102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4</a:t>
            </a:r>
            <a:endParaRPr lang="en-US" sz="1020" dirty="0"/>
          </a:p>
        </p:txBody>
      </p:sp>
      <p:sp>
        <p:nvSpPr>
          <p:cNvPr id="22" name="Shape 20"/>
          <p:cNvSpPr/>
          <p:nvPr/>
        </p:nvSpPr>
        <p:spPr>
          <a:xfrm>
            <a:off x="6254496" y="1399032"/>
            <a:ext cx="2487168" cy="1143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6345936" y="1563624"/>
            <a:ext cx="23042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008F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£66m–£68m</a:t>
            </a:r>
            <a:endParaRPr lang="en-US" sz="2300" dirty="0"/>
          </a:p>
        </p:txBody>
      </p:sp>
      <p:sp>
        <p:nvSpPr>
          <p:cNvPr id="24" name="Text 22"/>
          <p:cNvSpPr/>
          <p:nvPr/>
        </p:nvSpPr>
        <p:spPr>
          <a:xfrm>
            <a:off x="6364224" y="2084832"/>
            <a:ext cx="226771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likely annual requirement in each of the next two years</a:t>
            </a:r>
            <a:endParaRPr lang="en-US" sz="1020" dirty="0"/>
          </a:p>
        </p:txBody>
      </p:sp>
      <p:sp>
        <p:nvSpPr>
          <p:cNvPr id="25" name="Shape 23"/>
          <p:cNvSpPr/>
          <p:nvPr/>
        </p:nvSpPr>
        <p:spPr>
          <a:xfrm>
            <a:off x="9079992" y="1399032"/>
            <a:ext cx="2487168" cy="1143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9171432" y="1563624"/>
            <a:ext cx="23042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F2C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April 2027</a:t>
            </a:r>
            <a:endParaRPr lang="en-US" sz="2300" dirty="0"/>
          </a:p>
        </p:txBody>
      </p:sp>
      <p:sp>
        <p:nvSpPr>
          <p:cNvPr id="27" name="Text 25"/>
          <p:cNvSpPr/>
          <p:nvPr/>
        </p:nvSpPr>
        <p:spPr>
          <a:xfrm>
            <a:off x="9189720" y="2084832"/>
            <a:ext cx="226771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next-year plans ready to deliver</a:t>
            </a:r>
            <a:endParaRPr lang="en-US" sz="1020" dirty="0"/>
          </a:p>
        </p:txBody>
      </p:sp>
      <p:sp>
        <p:nvSpPr>
          <p:cNvPr id="28" name="Shape 26"/>
          <p:cNvSpPr/>
          <p:nvPr/>
        </p:nvSpPr>
        <p:spPr>
          <a:xfrm>
            <a:off x="603504" y="2907792"/>
            <a:ext cx="3429000" cy="2148840"/>
          </a:xfrm>
          <a:prstGeom prst="roundRect">
            <a:avLst>
              <a:gd name="adj" fmla="val 2128"/>
            </a:avLst>
          </a:prstGeom>
          <a:solidFill>
            <a:srgbClr val="F5F7F9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9" name="Shape 27"/>
          <p:cNvSpPr/>
          <p:nvPr/>
        </p:nvSpPr>
        <p:spPr>
          <a:xfrm>
            <a:off x="603504" y="2907792"/>
            <a:ext cx="64008" cy="2148840"/>
          </a:xfrm>
          <a:prstGeom prst="rect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/>
          <p:nvPr/>
        </p:nvSpPr>
        <p:spPr>
          <a:xfrm>
            <a:off x="804672" y="3054096"/>
            <a:ext cx="30632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Immediate priority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804672" y="3474720"/>
            <a:ext cx="3044952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 the 2026/27 savings plan, maintain grip on operational expenditure and embed recurrent benefits in budgets.</a:t>
            </a:r>
            <a:endParaRPr lang="en-US" sz="1140" dirty="0"/>
          </a:p>
        </p:txBody>
      </p:sp>
      <p:sp>
        <p:nvSpPr>
          <p:cNvPr id="32" name="Shape 30"/>
          <p:cNvSpPr/>
          <p:nvPr/>
        </p:nvSpPr>
        <p:spPr>
          <a:xfrm>
            <a:off x="4379976" y="2907792"/>
            <a:ext cx="3429000" cy="2148840"/>
          </a:xfrm>
          <a:prstGeom prst="roundRect">
            <a:avLst>
              <a:gd name="adj" fmla="val 2128"/>
            </a:avLst>
          </a:prstGeom>
          <a:solidFill>
            <a:srgbClr val="F5F7F9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3" name="Shape 31"/>
          <p:cNvSpPr/>
          <p:nvPr/>
        </p:nvSpPr>
        <p:spPr>
          <a:xfrm>
            <a:off x="4379976" y="2907792"/>
            <a:ext cx="64008" cy="2148840"/>
          </a:xfrm>
          <a:prstGeom prst="rect">
            <a:avLst/>
          </a:prstGeom>
          <a:solidFill>
            <a:srgbClr val="008F95"/>
          </a:solidFill>
          <a:ln w="12700">
            <a:solidFill>
              <a:srgbClr val="008F9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Text 32"/>
          <p:cNvSpPr/>
          <p:nvPr/>
        </p:nvSpPr>
        <p:spPr>
          <a:xfrm>
            <a:off x="4581144" y="3054096"/>
            <a:ext cx="30632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Medium-term focus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4581144" y="3474720"/>
            <a:ext cx="3044952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Concentrate leadership and Delivery Unit capacity on workforce productivity &amp; efficiency, LTA rebase, medicines, CHC, procurement and productivity.</a:t>
            </a:r>
            <a:endParaRPr lang="en-US" sz="1140" dirty="0"/>
          </a:p>
        </p:txBody>
      </p:sp>
      <p:sp>
        <p:nvSpPr>
          <p:cNvPr id="36" name="Shape 34"/>
          <p:cNvSpPr/>
          <p:nvPr/>
        </p:nvSpPr>
        <p:spPr>
          <a:xfrm>
            <a:off x="8156448" y="2907792"/>
            <a:ext cx="3429000" cy="2148840"/>
          </a:xfrm>
          <a:prstGeom prst="roundRect">
            <a:avLst>
              <a:gd name="adj" fmla="val 2128"/>
            </a:avLst>
          </a:prstGeom>
          <a:solidFill>
            <a:srgbClr val="F5F7F9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7" name="Shape 35"/>
          <p:cNvSpPr/>
          <p:nvPr/>
        </p:nvSpPr>
        <p:spPr>
          <a:xfrm>
            <a:off x="8156448" y="2907792"/>
            <a:ext cx="64008" cy="2148840"/>
          </a:xfrm>
          <a:prstGeom prst="rect">
            <a:avLst/>
          </a:prstGeom>
          <a:solidFill>
            <a:srgbClr val="0072BC"/>
          </a:solidFill>
          <a:ln w="12700">
            <a:solidFill>
              <a:srgbClr val="0072B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8" name="Text 36"/>
          <p:cNvSpPr/>
          <p:nvPr/>
        </p:nvSpPr>
        <p:spPr>
          <a:xfrm>
            <a:off x="8357616" y="3054096"/>
            <a:ext cx="30632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Sustainable response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8357616" y="3474720"/>
            <a:ext cx="3044952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Align financial recovery with quality, workforce productivity &amp; efficiency , service redesign, digital, estates, prevention and system partnerships.</a:t>
            </a:r>
            <a:endParaRPr lang="en-US" sz="1140" dirty="0"/>
          </a:p>
        </p:txBody>
      </p:sp>
      <p:sp>
        <p:nvSpPr>
          <p:cNvPr id="40" name="Shape 38"/>
          <p:cNvSpPr/>
          <p:nvPr/>
        </p:nvSpPr>
        <p:spPr>
          <a:xfrm>
            <a:off x="594360" y="5870448"/>
            <a:ext cx="11000232" cy="457200"/>
          </a:xfrm>
          <a:prstGeom prst="roundRect">
            <a:avLst>
              <a:gd name="adj" fmla="val 8000"/>
            </a:avLst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1" name="Text 39"/>
          <p:cNvSpPr/>
          <p:nvPr/>
        </p:nvSpPr>
        <p:spPr>
          <a:xfrm>
            <a:off x="822960" y="5989320"/>
            <a:ext cx="105521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Overall assessment: the strategic route is clear, but identified opportunities must become owned, quality-assured, recurrent and visible in the ledger.</a:t>
            </a:r>
            <a:endParaRPr lang="en-US" sz="1120" dirty="0"/>
          </a:p>
        </p:txBody>
      </p:sp>
      <p:sp>
        <p:nvSpPr>
          <p:cNvPr id="42" name="Text 40"/>
          <p:cNvSpPr/>
          <p:nvPr/>
        </p:nvSpPr>
        <p:spPr>
          <a:xfrm>
            <a:off x="411480" y="6611112"/>
            <a:ext cx="20116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SBUHB Finance</a:t>
            </a:r>
            <a:endParaRPr lang="en-US" sz="700" dirty="0"/>
          </a:p>
        </p:txBody>
      </p:sp>
      <p:sp>
        <p:nvSpPr>
          <p:cNvPr id="43" name="Text 41"/>
          <p:cNvSpPr/>
          <p:nvPr/>
        </p:nvSpPr>
        <p:spPr>
          <a:xfrm>
            <a:off x="4617720" y="6611112"/>
            <a:ext cx="29260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ctr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Summary</a:t>
            </a:r>
            <a:endParaRPr lang="en-US" sz="700" dirty="0"/>
          </a:p>
        </p:txBody>
      </p:sp>
      <p:sp>
        <p:nvSpPr>
          <p:cNvPr id="44" name="Text 42"/>
          <p:cNvSpPr/>
          <p:nvPr/>
        </p:nvSpPr>
        <p:spPr>
          <a:xfrm>
            <a:off x="8229600" y="6611112"/>
            <a:ext cx="35204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to Balance 2026/27–2029/30</a:t>
            </a:r>
            <a:endParaRPr lang="en-US" sz="700" dirty="0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74AE0E25-EC6D-6A26-C302-99B8F6057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4395" y="192135"/>
            <a:ext cx="1708586" cy="4675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32104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solidFill>
              <a:srgbClr val="173F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29742" y="240418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purpose: protect services while restoring sustainability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512064" y="92354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182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financial plan supports a wider ambition for high-quality, effective and sustainable care.</a:t>
            </a:r>
            <a:endParaRPr lang="en-US" sz="1320" dirty="0"/>
          </a:p>
        </p:txBody>
      </p:sp>
      <p:sp>
        <p:nvSpPr>
          <p:cNvPr id="16" name="Shape 14"/>
          <p:cNvSpPr/>
          <p:nvPr/>
        </p:nvSpPr>
        <p:spPr>
          <a:xfrm>
            <a:off x="566928" y="1325880"/>
            <a:ext cx="3493008" cy="3310128"/>
          </a:xfrm>
          <a:prstGeom prst="roundRect">
            <a:avLst>
              <a:gd name="adj" fmla="val 1381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566928" y="1325880"/>
            <a:ext cx="64008" cy="3310128"/>
          </a:xfrm>
          <a:prstGeom prst="rect">
            <a:avLst/>
          </a:prstGeom>
          <a:solidFill>
            <a:srgbClr val="C94A4A"/>
          </a:solidFill>
          <a:ln w="12700">
            <a:solidFill>
              <a:srgbClr val="C94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768096" y="1472184"/>
            <a:ext cx="31272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action is needed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68096" y="1892808"/>
            <a:ext cx="3108960" cy="2596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Health Board has a significant planned deficit and must meet its statutory responsibilities while continuing to deliver safe services for the population of Swansea Bay.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352544" y="1325880"/>
            <a:ext cx="3493008" cy="3310128"/>
          </a:xfrm>
          <a:prstGeom prst="roundRect">
            <a:avLst>
              <a:gd name="adj" fmla="val 1381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 dirty="0"/>
          </a:p>
        </p:txBody>
      </p:sp>
      <p:sp>
        <p:nvSpPr>
          <p:cNvPr id="21" name="Shape 19"/>
          <p:cNvSpPr/>
          <p:nvPr/>
        </p:nvSpPr>
        <p:spPr>
          <a:xfrm>
            <a:off x="4352544" y="1325880"/>
            <a:ext cx="64008" cy="3310128"/>
          </a:xfrm>
          <a:prstGeom prst="rect">
            <a:avLst/>
          </a:prstGeom>
          <a:solidFill>
            <a:srgbClr val="008F95"/>
          </a:solidFill>
          <a:ln w="12700">
            <a:solidFill>
              <a:srgbClr val="008F95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22" name="Text 20"/>
          <p:cNvSpPr/>
          <p:nvPr/>
        </p:nvSpPr>
        <p:spPr>
          <a:xfrm>
            <a:off x="4553712" y="1472184"/>
            <a:ext cx="31272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plan does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553712" y="1892808"/>
            <a:ext cx="3108960" cy="2596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links immediate financial control with recurrent savings, service transformation and better use of workforce, medicines, commissioned care, procurement, digital and estates.</a:t>
            </a:r>
          </a:p>
          <a:p>
            <a:pPr marL="0" indent="0" algn="l">
              <a:buNone/>
            </a:pPr>
            <a:endParaRPr lang="en-US" sz="1200" dirty="0">
              <a:solidFill>
                <a:srgbClr val="607079"/>
              </a:solidFill>
              <a:latin typeface="Arial" pitchFamily="34" charset="0"/>
              <a:cs typeface="Arial" pitchFamily="34" charset="-120"/>
            </a:endParaRPr>
          </a:p>
          <a:p>
            <a:pPr marL="0" indent="0" algn="l">
              <a:buNone/>
            </a:pPr>
            <a:r>
              <a:rPr lang="en-US" sz="1200" dirty="0">
                <a:solidFill>
                  <a:srgbClr val="607079"/>
                </a:solidFill>
                <a:latin typeface="Arial" pitchFamily="34" charset="0"/>
                <a:cs typeface="Arial" pitchFamily="34" charset="-120"/>
              </a:rPr>
              <a:t>If focuses on sustainable value by reducing low-value activities, </a:t>
            </a:r>
            <a:r>
              <a:rPr lang="en-GB" sz="1200" noProof="0" dirty="0">
                <a:solidFill>
                  <a:srgbClr val="607079"/>
                </a:solidFill>
                <a:latin typeface="Arial" pitchFamily="34" charset="0"/>
                <a:cs typeface="Arial" pitchFamily="34" charset="-120"/>
              </a:rPr>
              <a:t>optimising</a:t>
            </a:r>
            <a:r>
              <a:rPr lang="en-US" sz="1200" dirty="0">
                <a:solidFill>
                  <a:srgbClr val="607079"/>
                </a:solidFill>
                <a:latin typeface="Arial" pitchFamily="34" charset="0"/>
                <a:cs typeface="Arial" pitchFamily="34" charset="-120"/>
              </a:rPr>
              <a:t> enabling costs and </a:t>
            </a:r>
            <a:r>
              <a:rPr lang="en-US" sz="1200" dirty="0" err="1">
                <a:solidFill>
                  <a:srgbClr val="607079"/>
                </a:solidFill>
                <a:latin typeface="Arial" pitchFamily="34" charset="0"/>
                <a:cs typeface="Arial" pitchFamily="34" charset="-120"/>
              </a:rPr>
              <a:t>prioritising</a:t>
            </a:r>
            <a:r>
              <a:rPr lang="en-US" sz="1200" dirty="0">
                <a:solidFill>
                  <a:srgbClr val="607079"/>
                </a:solidFill>
                <a:latin typeface="Arial" pitchFamily="34" charset="0"/>
                <a:cs typeface="Arial" pitchFamily="34" charset="-120"/>
              </a:rPr>
              <a:t> high-value patient care.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8138160" y="1325880"/>
            <a:ext cx="3493008" cy="3310128"/>
          </a:xfrm>
          <a:prstGeom prst="roundRect">
            <a:avLst>
              <a:gd name="adj" fmla="val 1381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8138160" y="1325880"/>
            <a:ext cx="64008" cy="3310128"/>
          </a:xfrm>
          <a:prstGeom prst="rect">
            <a:avLst/>
          </a:prstGeom>
          <a:solidFill>
            <a:srgbClr val="0072BC"/>
          </a:solidFill>
          <a:ln w="12700">
            <a:solidFill>
              <a:srgbClr val="0072B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8339328" y="1472184"/>
            <a:ext cx="31272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success will be judged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339328" y="1892808"/>
            <a:ext cx="3108960" cy="2596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 certainty will be achieved through a focus on collaboration and culture supported by Transforming Our Future and cultural change </a:t>
            </a:r>
            <a:r>
              <a:rPr lang="en-US" sz="1200" dirty="0" err="1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programmes</a:t>
            </a:r>
            <a:r>
              <a:rPr lang="en-US" sz="12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including staff engagement, </a:t>
            </a:r>
            <a:r>
              <a:rPr lang="en-US" sz="1200" dirty="0" err="1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behaviours</a:t>
            </a:r>
            <a:r>
              <a:rPr lang="en-US" sz="12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mindset and leadership supported by the Delivery Unit.</a:t>
            </a:r>
          </a:p>
          <a:p>
            <a:pPr marL="0" indent="0" algn="l">
              <a:buNone/>
            </a:pPr>
            <a:endParaRPr lang="en-US" sz="1200" dirty="0">
              <a:solidFill>
                <a:srgbClr val="60707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buNone/>
            </a:pPr>
            <a:r>
              <a:rPr lang="en-US" sz="12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 means improved care and value, an affordable recurrent cost base, transparent delivery and benefits that are visible in budgets and the financial ledger.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594360" y="5870448"/>
            <a:ext cx="11000232" cy="457200"/>
          </a:xfrm>
          <a:prstGeom prst="roundRect">
            <a:avLst>
              <a:gd name="adj" fmla="val 8000"/>
            </a:avLst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Text 27"/>
          <p:cNvSpPr/>
          <p:nvPr/>
        </p:nvSpPr>
        <p:spPr>
          <a:xfrm>
            <a:off x="822960" y="5989320"/>
            <a:ext cx="105521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Finance is one part of the response: quality, workforce productivity &amp; efficiency , clinical services, productivity and partnerships must move together.</a:t>
            </a:r>
            <a:endParaRPr lang="en-US" sz="1120" dirty="0"/>
          </a:p>
        </p:txBody>
      </p:sp>
      <p:sp>
        <p:nvSpPr>
          <p:cNvPr id="30" name="Text 28"/>
          <p:cNvSpPr/>
          <p:nvPr/>
        </p:nvSpPr>
        <p:spPr>
          <a:xfrm>
            <a:off x="411480" y="6611112"/>
            <a:ext cx="20116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SBUHB Finance</a:t>
            </a:r>
            <a:endParaRPr lang="en-US" sz="700" dirty="0"/>
          </a:p>
        </p:txBody>
      </p:sp>
      <p:sp>
        <p:nvSpPr>
          <p:cNvPr id="31" name="Text 29"/>
          <p:cNvSpPr/>
          <p:nvPr/>
        </p:nvSpPr>
        <p:spPr>
          <a:xfrm>
            <a:off x="4617720" y="6611112"/>
            <a:ext cx="29260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ctr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Purpose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8229600" y="6611112"/>
            <a:ext cx="35204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to Balance 2026/27–2029/30</a:t>
            </a:r>
            <a:endParaRPr lang="en-US" sz="700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3F4858EA-8AFF-ECC6-D3F6-A65801038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4395" y="192135"/>
            <a:ext cx="1708586" cy="46755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solidFill>
              <a:srgbClr val="173F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239939" y="281825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immediate financial challenge @ Month 4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512064" y="92354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182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2026/27 position requires faster savings delivery and continued control of operational expenditure.</a:t>
            </a:r>
            <a:endParaRPr lang="en-US" sz="1320" dirty="0"/>
          </a:p>
        </p:txBody>
      </p:sp>
      <p:sp>
        <p:nvSpPr>
          <p:cNvPr id="16" name="Shape 14"/>
          <p:cNvSpPr/>
          <p:nvPr/>
        </p:nvSpPr>
        <p:spPr>
          <a:xfrm>
            <a:off x="594360" y="1325880"/>
            <a:ext cx="2487168" cy="1143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685800" y="1490472"/>
            <a:ext cx="23042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£76.6m</a:t>
            </a:r>
            <a:endParaRPr lang="en-US" sz="2300" dirty="0"/>
          </a:p>
        </p:txBody>
      </p:sp>
      <p:sp>
        <p:nvSpPr>
          <p:cNvPr id="18" name="Text 16"/>
          <p:cNvSpPr/>
          <p:nvPr/>
        </p:nvSpPr>
        <p:spPr>
          <a:xfrm>
            <a:off x="704088" y="2011680"/>
            <a:ext cx="226771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2026/27 planned deficit</a:t>
            </a:r>
            <a:endParaRPr lang="en-US" sz="1020" dirty="0"/>
          </a:p>
        </p:txBody>
      </p:sp>
      <p:sp>
        <p:nvSpPr>
          <p:cNvPr id="19" name="Shape 17"/>
          <p:cNvSpPr/>
          <p:nvPr/>
        </p:nvSpPr>
        <p:spPr>
          <a:xfrm>
            <a:off x="3429000" y="1325880"/>
            <a:ext cx="2487168" cy="1143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3520440" y="1490472"/>
            <a:ext cx="23042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0072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£65.0m</a:t>
            </a:r>
            <a:endParaRPr lang="en-US" sz="2300" dirty="0"/>
          </a:p>
        </p:txBody>
      </p:sp>
      <p:sp>
        <p:nvSpPr>
          <p:cNvPr id="21" name="Text 19"/>
          <p:cNvSpPr/>
          <p:nvPr/>
        </p:nvSpPr>
        <p:spPr>
          <a:xfrm>
            <a:off x="3538728" y="2011680"/>
            <a:ext cx="226771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2026/27 savings target</a:t>
            </a:r>
            <a:endParaRPr lang="en-US" sz="1020" dirty="0"/>
          </a:p>
        </p:txBody>
      </p:sp>
      <p:sp>
        <p:nvSpPr>
          <p:cNvPr id="22" name="Shape 20"/>
          <p:cNvSpPr/>
          <p:nvPr/>
        </p:nvSpPr>
        <p:spPr>
          <a:xfrm>
            <a:off x="6263640" y="1325880"/>
            <a:ext cx="2487168" cy="1143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6355080" y="1490472"/>
            <a:ext cx="23042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008F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£40.1m</a:t>
            </a:r>
            <a:endParaRPr lang="en-US" sz="2300" dirty="0"/>
          </a:p>
        </p:txBody>
      </p:sp>
      <p:sp>
        <p:nvSpPr>
          <p:cNvPr id="24" name="Text 22"/>
          <p:cNvSpPr/>
          <p:nvPr/>
        </p:nvSpPr>
        <p:spPr>
          <a:xfrm>
            <a:off x="6373368" y="2011680"/>
            <a:ext cx="226771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 and Amber at Month 4</a:t>
            </a:r>
            <a:endParaRPr lang="en-US" sz="1020" dirty="0"/>
          </a:p>
        </p:txBody>
      </p:sp>
      <p:sp>
        <p:nvSpPr>
          <p:cNvPr id="25" name="Shape 23"/>
          <p:cNvSpPr/>
          <p:nvPr/>
        </p:nvSpPr>
        <p:spPr>
          <a:xfrm>
            <a:off x="9098280" y="1325880"/>
            <a:ext cx="2487168" cy="1143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9189720" y="1490472"/>
            <a:ext cx="23042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C9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£24.9m</a:t>
            </a:r>
            <a:endParaRPr lang="en-US" sz="2300" dirty="0"/>
          </a:p>
        </p:txBody>
      </p:sp>
      <p:sp>
        <p:nvSpPr>
          <p:cNvPr id="27" name="Text 25"/>
          <p:cNvSpPr/>
          <p:nvPr/>
        </p:nvSpPr>
        <p:spPr>
          <a:xfrm>
            <a:off x="9208008" y="2011680"/>
            <a:ext cx="226771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remaining savings gap</a:t>
            </a:r>
            <a:endParaRPr lang="en-US" sz="1020" dirty="0"/>
          </a:p>
        </p:txBody>
      </p:sp>
      <p:sp>
        <p:nvSpPr>
          <p:cNvPr id="28" name="Shape 26"/>
          <p:cNvSpPr/>
          <p:nvPr/>
        </p:nvSpPr>
        <p:spPr>
          <a:xfrm>
            <a:off x="640080" y="2926080"/>
            <a:ext cx="5230368" cy="2157984"/>
          </a:xfrm>
          <a:prstGeom prst="roundRect">
            <a:avLst>
              <a:gd name="adj" fmla="val 2119"/>
            </a:avLst>
          </a:prstGeom>
          <a:solidFill>
            <a:srgbClr val="F5F7F9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9" name="Shape 27"/>
          <p:cNvSpPr/>
          <p:nvPr/>
        </p:nvSpPr>
        <p:spPr>
          <a:xfrm>
            <a:off x="640080" y="2926080"/>
            <a:ext cx="64008" cy="2157984"/>
          </a:xfrm>
          <a:prstGeom prst="rect">
            <a:avLst/>
          </a:prstGeom>
          <a:solidFill>
            <a:srgbClr val="008F95"/>
          </a:solidFill>
          <a:ln w="12700">
            <a:solidFill>
              <a:srgbClr val="008F9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/>
          <p:nvPr/>
        </p:nvSpPr>
        <p:spPr>
          <a:xfrm>
            <a:off x="841248" y="3072384"/>
            <a:ext cx="48646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must happen now at pace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841248" y="3493008"/>
            <a:ext cx="484632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16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Convert identified opportunities into deliverable schemes.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607079"/>
                </a:solidFill>
                <a:latin typeface="Arial" pitchFamily="34" charset="0"/>
                <a:cs typeface="Arial" pitchFamily="34" charset="-120"/>
              </a:rPr>
              <a:t>Enhance cross-cutting themes through the Delivery Unit.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607079"/>
                </a:solidFill>
                <a:latin typeface="Arial" pitchFamily="34" charset="0"/>
                <a:cs typeface="Arial" pitchFamily="34" charset="-120"/>
              </a:rPr>
              <a:t>Progress Service Group and FBP opportunities from Financial Performance Reviews.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607079"/>
                </a:solidFill>
                <a:latin typeface="Arial" pitchFamily="34" charset="0"/>
                <a:cs typeface="Arial" pitchFamily="34" charset="-120"/>
              </a:rPr>
              <a:t>Convert schemes rapidly into Green and Amber with clear values and profiles.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16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Maintain weekly oversight of savings and the actual expenditure run rate.</a:t>
            </a:r>
            <a:endParaRPr lang="en-US" sz="1160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16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proportionate pay and non-pay controls if delivery weakens.</a:t>
            </a:r>
            <a:endParaRPr lang="en-US" sz="1160" dirty="0"/>
          </a:p>
        </p:txBody>
      </p:sp>
      <p:sp>
        <p:nvSpPr>
          <p:cNvPr id="32" name="Shape 30"/>
          <p:cNvSpPr/>
          <p:nvPr/>
        </p:nvSpPr>
        <p:spPr>
          <a:xfrm>
            <a:off x="6309360" y="2926080"/>
            <a:ext cx="5230368" cy="2157984"/>
          </a:xfrm>
          <a:prstGeom prst="roundRect">
            <a:avLst>
              <a:gd name="adj" fmla="val 2119"/>
            </a:avLst>
          </a:prstGeom>
          <a:solidFill>
            <a:srgbClr val="F5F7F9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3" name="Shape 31"/>
          <p:cNvSpPr/>
          <p:nvPr/>
        </p:nvSpPr>
        <p:spPr>
          <a:xfrm>
            <a:off x="6309360" y="2926080"/>
            <a:ext cx="64008" cy="2157984"/>
          </a:xfrm>
          <a:prstGeom prst="rect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Text 32"/>
          <p:cNvSpPr/>
          <p:nvPr/>
        </p:nvSpPr>
        <p:spPr>
          <a:xfrm>
            <a:off x="6510528" y="3072384"/>
            <a:ext cx="48646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must be protected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6510528" y="3493008"/>
            <a:ext cx="484632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6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Patient safety and service quality.</a:t>
            </a:r>
            <a:endParaRPr lang="en-US" sz="1160" dirty="0"/>
          </a:p>
          <a:p>
            <a:pPr marL="0" indent="0" algn="l">
              <a:buNone/>
            </a:pPr>
            <a:r>
              <a:rPr lang="en-US" sz="116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Clear operational ownership and accountability.</a:t>
            </a:r>
            <a:endParaRPr lang="en-US" sz="1160" dirty="0"/>
          </a:p>
          <a:p>
            <a:pPr marL="0" indent="0" algn="l">
              <a:buNone/>
            </a:pPr>
            <a:r>
              <a:rPr lang="en-US" sz="116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The recurrent value of savings, not only the in-year position.</a:t>
            </a:r>
            <a:endParaRPr lang="en-US" sz="1160" dirty="0"/>
          </a:p>
        </p:txBody>
      </p:sp>
      <p:sp>
        <p:nvSpPr>
          <p:cNvPr id="36" name="Shape 34"/>
          <p:cNvSpPr/>
          <p:nvPr/>
        </p:nvSpPr>
        <p:spPr>
          <a:xfrm>
            <a:off x="594360" y="5870448"/>
            <a:ext cx="11000232" cy="457200"/>
          </a:xfrm>
          <a:prstGeom prst="roundRect">
            <a:avLst>
              <a:gd name="adj" fmla="val 8000"/>
            </a:avLst>
          </a:prstGeom>
          <a:solidFill>
            <a:srgbClr val="C94A4A"/>
          </a:solidFill>
          <a:ln w="12700">
            <a:solidFill>
              <a:srgbClr val="C94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7" name="Text 35"/>
          <p:cNvSpPr/>
          <p:nvPr/>
        </p:nvSpPr>
        <p:spPr>
          <a:xfrm>
            <a:off x="822960" y="5989320"/>
            <a:ext cx="105521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current-year task is urgent: close the gap while avoiding measures that create larger pressures in future years.</a:t>
            </a:r>
            <a:endParaRPr lang="en-US" sz="1120" dirty="0"/>
          </a:p>
        </p:txBody>
      </p:sp>
      <p:sp>
        <p:nvSpPr>
          <p:cNvPr id="38" name="Text 36"/>
          <p:cNvSpPr/>
          <p:nvPr/>
        </p:nvSpPr>
        <p:spPr>
          <a:xfrm>
            <a:off x="411480" y="6611112"/>
            <a:ext cx="20116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SBUHB Finance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4617720" y="6611112"/>
            <a:ext cx="29260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ctr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position</a:t>
            </a:r>
            <a:endParaRPr lang="en-US" sz="700" dirty="0"/>
          </a:p>
        </p:txBody>
      </p:sp>
      <p:sp>
        <p:nvSpPr>
          <p:cNvPr id="40" name="Text 38"/>
          <p:cNvSpPr/>
          <p:nvPr/>
        </p:nvSpPr>
        <p:spPr>
          <a:xfrm>
            <a:off x="8229600" y="6611112"/>
            <a:ext cx="35204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to Balance 2026/27–2029/30</a:t>
            </a:r>
            <a:endParaRPr lang="en-US" sz="700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2DBA78D7-AA92-D428-6661-380D4EC51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2518" y="167352"/>
            <a:ext cx="1708586" cy="4675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305" y="-18289"/>
            <a:ext cx="12191695" cy="74066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solidFill>
              <a:srgbClr val="173F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73736" y="230295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9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three-stage </a:t>
            </a: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route to balance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3736" y="778559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182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Immediate control, medium-term recurrent recovery and long-term transformation are connected.</a:t>
            </a:r>
            <a:endParaRPr lang="en-US" sz="1320" dirty="0"/>
          </a:p>
        </p:txBody>
      </p:sp>
      <p:sp>
        <p:nvSpPr>
          <p:cNvPr id="16" name="Shape 14"/>
          <p:cNvSpPr/>
          <p:nvPr/>
        </p:nvSpPr>
        <p:spPr>
          <a:xfrm>
            <a:off x="594360" y="1280160"/>
            <a:ext cx="3401568" cy="4160520"/>
          </a:xfrm>
          <a:prstGeom prst="roundRect">
            <a:avLst>
              <a:gd name="adj" fmla="val 1344"/>
            </a:avLst>
          </a:prstGeom>
          <a:solidFill>
            <a:srgbClr val="F5F7F9"/>
          </a:solidFill>
          <a:ln w="17780">
            <a:solidFill>
              <a:srgbClr val="F2C230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1856232" y="1005840"/>
            <a:ext cx="877824" cy="877824"/>
          </a:xfrm>
          <a:prstGeom prst="ellipse">
            <a:avLst/>
          </a:prstGeom>
          <a:solidFill>
            <a:srgbClr val="F2C230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2084832" y="1289304"/>
            <a:ext cx="4206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2960" y="2103120"/>
            <a:ext cx="2944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 2026/27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960120" y="2761488"/>
            <a:ext cx="2670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2C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0–6 months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96112" y="3337560"/>
            <a:ext cx="2798064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 the current savings gap, keep expenditure within plan and embed recurrent benefits in budgets.</a:t>
            </a:r>
          </a:p>
          <a:p>
            <a:pPr marL="0" indent="0" algn="ctr">
              <a:buNone/>
            </a:pPr>
            <a:endParaRPr lang="en-US" sz="1200" dirty="0">
              <a:solidFill>
                <a:srgbClr val="607079"/>
              </a:solidFill>
              <a:latin typeface="Arial" pitchFamily="34" charset="0"/>
              <a:cs typeface="Arial" pitchFamily="34" charset="-120"/>
            </a:endParaRPr>
          </a:p>
          <a:p>
            <a:pPr marL="0" indent="0" algn="ctr">
              <a:buNone/>
            </a:pPr>
            <a:r>
              <a:rPr lang="en-US" sz="1200" dirty="0">
                <a:solidFill>
                  <a:srgbClr val="607079"/>
                </a:solidFill>
                <a:latin typeface="Arial" pitchFamily="34" charset="0"/>
                <a:cs typeface="Arial" pitchFamily="34" charset="-120"/>
              </a:rPr>
              <a:t>Maintain clear ownership, milestones and monthly escalation of under-delivery.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050792" y="3017520"/>
            <a:ext cx="256032" cy="530352"/>
          </a:xfrm>
          <a:prstGeom prst="chevron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4398264" y="1280160"/>
            <a:ext cx="3401568" cy="4160520"/>
          </a:xfrm>
          <a:prstGeom prst="roundRect">
            <a:avLst>
              <a:gd name="adj" fmla="val 1344"/>
            </a:avLst>
          </a:prstGeom>
          <a:solidFill>
            <a:srgbClr val="EEF7F7"/>
          </a:solidFill>
          <a:ln w="17780">
            <a:solidFill>
              <a:srgbClr val="008F95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5660136" y="1005840"/>
            <a:ext cx="877824" cy="877824"/>
          </a:xfrm>
          <a:prstGeom prst="ellipse">
            <a:avLst/>
          </a:prstGeom>
          <a:solidFill>
            <a:srgbClr val="008F95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5888736" y="1289304"/>
            <a:ext cx="4206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626864" y="2103120"/>
            <a:ext cx="2944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TACKLE THE DEFICIT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4764024" y="2761488"/>
            <a:ext cx="2670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8F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1–3 years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700016" y="3337560"/>
            <a:ext cx="2798064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executable plans around workforce productivity &amp; efficiency, medicines, CHC, procurement, productivity and commissioning.</a:t>
            </a:r>
          </a:p>
          <a:p>
            <a:pPr marL="0" indent="0" algn="ctr">
              <a:buNone/>
            </a:pPr>
            <a:endParaRPr lang="en-US" sz="1200" dirty="0">
              <a:solidFill>
                <a:srgbClr val="607079"/>
              </a:solidFill>
              <a:latin typeface="Arial" pitchFamily="34" charset="0"/>
              <a:cs typeface="Arial" pitchFamily="34" charset="-120"/>
            </a:endParaRPr>
          </a:p>
          <a:p>
            <a:pPr marL="0" indent="0" algn="ctr">
              <a:buNone/>
            </a:pPr>
            <a:r>
              <a:rPr lang="en-US" sz="1200" dirty="0">
                <a:solidFill>
                  <a:srgbClr val="607079"/>
                </a:solidFill>
                <a:latin typeface="Arial" pitchFamily="34" charset="0"/>
                <a:cs typeface="Arial" pitchFamily="34" charset="-120"/>
              </a:rPr>
              <a:t>Secure decisions early enough to achieve full-year benefits from 1 April 2027 and 1 April 2028.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7854696" y="3017520"/>
            <a:ext cx="256032" cy="530352"/>
          </a:xfrm>
          <a:prstGeom prst="chevron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Shape 28"/>
          <p:cNvSpPr/>
          <p:nvPr/>
        </p:nvSpPr>
        <p:spPr>
          <a:xfrm>
            <a:off x="8202168" y="1280160"/>
            <a:ext cx="3401568" cy="4160520"/>
          </a:xfrm>
          <a:prstGeom prst="roundRect">
            <a:avLst>
              <a:gd name="adj" fmla="val 1344"/>
            </a:avLst>
          </a:prstGeom>
          <a:solidFill>
            <a:srgbClr val="F5F7F9"/>
          </a:solidFill>
          <a:ln w="17780">
            <a:solidFill>
              <a:srgbClr val="0072BC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1" name="Shape 29"/>
          <p:cNvSpPr/>
          <p:nvPr/>
        </p:nvSpPr>
        <p:spPr>
          <a:xfrm>
            <a:off x="9464040" y="1005840"/>
            <a:ext cx="877824" cy="877824"/>
          </a:xfrm>
          <a:prstGeom prst="ellipse">
            <a:avLst/>
          </a:prstGeom>
          <a:solidFill>
            <a:srgbClr val="0072BC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2" name="Text 30"/>
          <p:cNvSpPr/>
          <p:nvPr/>
        </p:nvSpPr>
        <p:spPr>
          <a:xfrm>
            <a:off x="9692640" y="1289304"/>
            <a:ext cx="4206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8430768" y="2103120"/>
            <a:ext cx="2944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SUSTAINABLE VALUE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8567928" y="2761488"/>
            <a:ext cx="2670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72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years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03920" y="3337560"/>
            <a:ext cx="2798064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Redesign services using digital, prevention, estates and partnership working to sustain an affordable model.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594360" y="5870448"/>
            <a:ext cx="11000232" cy="457200"/>
          </a:xfrm>
          <a:prstGeom prst="roundRect">
            <a:avLst>
              <a:gd name="adj" fmla="val 8000"/>
            </a:avLst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7" name="Text 35"/>
          <p:cNvSpPr/>
          <p:nvPr/>
        </p:nvSpPr>
        <p:spPr>
          <a:xfrm>
            <a:off x="822960" y="6029753"/>
            <a:ext cx="105521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 depends on converting known opportunities into credible recurrent plans and accountable ownership, not relying on short-term controls alone.</a:t>
            </a:r>
            <a:endParaRPr lang="en-US" sz="1120" dirty="0"/>
          </a:p>
        </p:txBody>
      </p:sp>
      <p:sp>
        <p:nvSpPr>
          <p:cNvPr id="38" name="Text 36"/>
          <p:cNvSpPr/>
          <p:nvPr/>
        </p:nvSpPr>
        <p:spPr>
          <a:xfrm>
            <a:off x="411480" y="6611112"/>
            <a:ext cx="20116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SBUHB Finance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4617720" y="6611112"/>
            <a:ext cx="29260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ctr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Route to balance</a:t>
            </a:r>
            <a:endParaRPr lang="en-US" sz="700" dirty="0"/>
          </a:p>
        </p:txBody>
      </p:sp>
      <p:sp>
        <p:nvSpPr>
          <p:cNvPr id="40" name="Text 38"/>
          <p:cNvSpPr/>
          <p:nvPr/>
        </p:nvSpPr>
        <p:spPr>
          <a:xfrm>
            <a:off x="8229600" y="6611112"/>
            <a:ext cx="35204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to Balance 2026/27–2029/30</a:t>
            </a:r>
            <a:endParaRPr lang="en-US" sz="700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467FE53-091C-37EE-3649-5F30D0259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4395" y="131984"/>
            <a:ext cx="1708586" cy="467552"/>
          </a:xfrm>
          <a:prstGeom prst="rect">
            <a:avLst/>
          </a:prstGeom>
        </p:spPr>
      </p:pic>
      <p:sp>
        <p:nvSpPr>
          <p:cNvPr id="5" name="Text 17">
            <a:extLst>
              <a:ext uri="{FF2B5EF4-FFF2-40B4-BE49-F238E27FC236}">
                <a16:creationId xmlns:a16="http://schemas.microsoft.com/office/drawing/2014/main" id="{6F0CA8B4-8B7E-9EBE-CBDE-A2486AC21583}"/>
              </a:ext>
            </a:extLst>
          </p:cNvPr>
          <p:cNvSpPr/>
          <p:nvPr/>
        </p:nvSpPr>
        <p:spPr>
          <a:xfrm>
            <a:off x="832104" y="4983480"/>
            <a:ext cx="292608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Outcome: 2026/27 savings delivered with a credible recurrent exit position.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 31">
            <a:extLst>
              <a:ext uri="{FF2B5EF4-FFF2-40B4-BE49-F238E27FC236}">
                <a16:creationId xmlns:a16="http://schemas.microsoft.com/office/drawing/2014/main" id="{6EE6C40F-2669-87F5-0085-4C8D04D838B4}"/>
              </a:ext>
            </a:extLst>
          </p:cNvPr>
          <p:cNvSpPr/>
          <p:nvPr/>
        </p:nvSpPr>
        <p:spPr>
          <a:xfrm>
            <a:off x="4626864" y="4983480"/>
            <a:ext cx="292608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Outcome: an executable 2027/28 savings portfolio with reduced delivery risk.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 45">
            <a:extLst>
              <a:ext uri="{FF2B5EF4-FFF2-40B4-BE49-F238E27FC236}">
                <a16:creationId xmlns:a16="http://schemas.microsoft.com/office/drawing/2014/main" id="{32DE75DB-A5FE-10E2-E409-3A72898C7D33}"/>
              </a:ext>
            </a:extLst>
          </p:cNvPr>
          <p:cNvSpPr/>
          <p:nvPr/>
        </p:nvSpPr>
        <p:spPr>
          <a:xfrm>
            <a:off x="8403336" y="4965568"/>
            <a:ext cx="292608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Outcome: the operating model and transformation </a:t>
            </a: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programme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embedded and delivering.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solidFill>
              <a:srgbClr val="173F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98369" y="256032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medium-term requirement remains substantial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512064" y="92354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182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 scenarios indicate a similar level of savings will be needed in each of the next two years.</a:t>
            </a:r>
            <a:endParaRPr lang="en-US" sz="1320" dirty="0"/>
          </a:p>
        </p:txBody>
      </p:sp>
      <p:sp>
        <p:nvSpPr>
          <p:cNvPr id="16" name="Shape 14"/>
          <p:cNvSpPr/>
          <p:nvPr/>
        </p:nvSpPr>
        <p:spPr>
          <a:xfrm>
            <a:off x="1353312" y="1252728"/>
            <a:ext cx="2487168" cy="1143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1444752" y="1417320"/>
            <a:ext cx="23042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£66m–£68m</a:t>
            </a:r>
            <a:endParaRPr lang="en-US" sz="2300" dirty="0"/>
          </a:p>
        </p:txBody>
      </p:sp>
      <p:sp>
        <p:nvSpPr>
          <p:cNvPr id="18" name="Text 16"/>
          <p:cNvSpPr/>
          <p:nvPr/>
        </p:nvSpPr>
        <p:spPr>
          <a:xfrm>
            <a:off x="1463040" y="1938528"/>
            <a:ext cx="226771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likely annual requirement in 2027/28</a:t>
            </a:r>
            <a:endParaRPr lang="en-US" sz="1020" dirty="0"/>
          </a:p>
        </p:txBody>
      </p:sp>
      <p:sp>
        <p:nvSpPr>
          <p:cNvPr id="19" name="Shape 17"/>
          <p:cNvSpPr/>
          <p:nvPr/>
        </p:nvSpPr>
        <p:spPr>
          <a:xfrm>
            <a:off x="4736592" y="1252728"/>
            <a:ext cx="2487168" cy="1143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4828032" y="1417320"/>
            <a:ext cx="23042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£66m–£68m</a:t>
            </a:r>
            <a:endParaRPr lang="en-US" sz="2300" dirty="0"/>
          </a:p>
        </p:txBody>
      </p:sp>
      <p:sp>
        <p:nvSpPr>
          <p:cNvPr id="21" name="Text 19"/>
          <p:cNvSpPr/>
          <p:nvPr/>
        </p:nvSpPr>
        <p:spPr>
          <a:xfrm>
            <a:off x="4846320" y="1938528"/>
            <a:ext cx="226771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likely annual requirement in 2028/29</a:t>
            </a:r>
            <a:endParaRPr lang="en-US" sz="1020" dirty="0"/>
          </a:p>
        </p:txBody>
      </p:sp>
      <p:sp>
        <p:nvSpPr>
          <p:cNvPr id="25" name="Shape 23"/>
          <p:cNvSpPr/>
          <p:nvPr/>
        </p:nvSpPr>
        <p:spPr>
          <a:xfrm>
            <a:off x="8119872" y="1220724"/>
            <a:ext cx="2487168" cy="1143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8211312" y="1385316"/>
            <a:ext cx="23042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F2C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April 2027</a:t>
            </a:r>
            <a:endParaRPr lang="en-US" sz="2300" dirty="0"/>
          </a:p>
        </p:txBody>
      </p:sp>
      <p:sp>
        <p:nvSpPr>
          <p:cNvPr id="27" name="Text 25"/>
          <p:cNvSpPr/>
          <p:nvPr/>
        </p:nvSpPr>
        <p:spPr>
          <a:xfrm>
            <a:off x="8229600" y="1906524"/>
            <a:ext cx="226771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plans must be ready to deliver</a:t>
            </a:r>
            <a:endParaRPr lang="en-US" sz="1020" dirty="0"/>
          </a:p>
        </p:txBody>
      </p:sp>
      <p:sp>
        <p:nvSpPr>
          <p:cNvPr id="28" name="Shape 26"/>
          <p:cNvSpPr/>
          <p:nvPr/>
        </p:nvSpPr>
        <p:spPr>
          <a:xfrm>
            <a:off x="658368" y="2816352"/>
            <a:ext cx="3401568" cy="2212848"/>
          </a:xfrm>
          <a:prstGeom prst="roundRect">
            <a:avLst>
              <a:gd name="adj" fmla="val 2066"/>
            </a:avLst>
          </a:prstGeom>
          <a:solidFill>
            <a:srgbClr val="F5F7F9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9" name="Shape 27"/>
          <p:cNvSpPr/>
          <p:nvPr/>
        </p:nvSpPr>
        <p:spPr>
          <a:xfrm>
            <a:off x="658368" y="2816352"/>
            <a:ext cx="64008" cy="2212848"/>
          </a:xfrm>
          <a:prstGeom prst="rect">
            <a:avLst/>
          </a:prstGeom>
          <a:solidFill>
            <a:srgbClr val="0072BC"/>
          </a:solidFill>
          <a:ln w="12700">
            <a:solidFill>
              <a:srgbClr val="0072B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/>
          <p:nvPr/>
        </p:nvSpPr>
        <p:spPr>
          <a:xfrm>
            <a:off x="859536" y="2962656"/>
            <a:ext cx="30358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affects the requirement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859536" y="3383280"/>
            <a:ext cx="3017520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Welsh Government funding, pay-award funding, inflation, service growth, commissioning assumptions and current-year recurrent savings delivery.</a:t>
            </a:r>
            <a:endParaRPr lang="en-US" sz="1120" dirty="0"/>
          </a:p>
        </p:txBody>
      </p:sp>
      <p:sp>
        <p:nvSpPr>
          <p:cNvPr id="32" name="Shape 30"/>
          <p:cNvSpPr/>
          <p:nvPr/>
        </p:nvSpPr>
        <p:spPr>
          <a:xfrm>
            <a:off x="4389120" y="2816352"/>
            <a:ext cx="3401568" cy="2212848"/>
          </a:xfrm>
          <a:prstGeom prst="roundRect">
            <a:avLst>
              <a:gd name="adj" fmla="val 2066"/>
            </a:avLst>
          </a:prstGeom>
          <a:solidFill>
            <a:srgbClr val="F5F7F9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3" name="Shape 31"/>
          <p:cNvSpPr/>
          <p:nvPr/>
        </p:nvSpPr>
        <p:spPr>
          <a:xfrm>
            <a:off x="4389120" y="2816352"/>
            <a:ext cx="64008" cy="2212848"/>
          </a:xfrm>
          <a:prstGeom prst="rect">
            <a:avLst/>
          </a:prstGeom>
          <a:solidFill>
            <a:srgbClr val="008F95"/>
          </a:solidFill>
          <a:ln w="12700">
            <a:solidFill>
              <a:srgbClr val="008F9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Text 32"/>
          <p:cNvSpPr/>
          <p:nvPr/>
        </p:nvSpPr>
        <p:spPr>
          <a:xfrm>
            <a:off x="4590288" y="2962656"/>
            <a:ext cx="30358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portfolio shows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4590288" y="3383280"/>
            <a:ext cx="3017520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sufficient potential opportunity in aggregate, but portfolio value is not directly equivalent to assured or cash-releasing savings.</a:t>
            </a:r>
            <a:endParaRPr lang="en-US" sz="1120" dirty="0"/>
          </a:p>
        </p:txBody>
      </p:sp>
      <p:sp>
        <p:nvSpPr>
          <p:cNvPr id="36" name="Shape 34"/>
          <p:cNvSpPr/>
          <p:nvPr/>
        </p:nvSpPr>
        <p:spPr>
          <a:xfrm>
            <a:off x="8119872" y="2816352"/>
            <a:ext cx="3401568" cy="2212848"/>
          </a:xfrm>
          <a:prstGeom prst="roundRect">
            <a:avLst>
              <a:gd name="adj" fmla="val 2066"/>
            </a:avLst>
          </a:prstGeom>
          <a:solidFill>
            <a:srgbClr val="F5F7F9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7" name="Shape 35"/>
          <p:cNvSpPr/>
          <p:nvPr/>
        </p:nvSpPr>
        <p:spPr>
          <a:xfrm>
            <a:off x="8119872" y="2816352"/>
            <a:ext cx="64008" cy="2212848"/>
          </a:xfrm>
          <a:prstGeom prst="rect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8" name="Text 36"/>
          <p:cNvSpPr/>
          <p:nvPr/>
        </p:nvSpPr>
        <p:spPr>
          <a:xfrm>
            <a:off x="8321040" y="2962656"/>
            <a:ext cx="30358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planning priority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8321040" y="3383280"/>
            <a:ext cx="3017520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validation, profiling, quality assessment and ownership early enough to secure full-year benefits from 1 April 2027.</a:t>
            </a:r>
            <a:endParaRPr lang="en-US" sz="1120" dirty="0"/>
          </a:p>
        </p:txBody>
      </p:sp>
      <p:sp>
        <p:nvSpPr>
          <p:cNvPr id="40" name="Shape 38"/>
          <p:cNvSpPr/>
          <p:nvPr/>
        </p:nvSpPr>
        <p:spPr>
          <a:xfrm>
            <a:off x="594360" y="5870448"/>
            <a:ext cx="11000232" cy="457200"/>
          </a:xfrm>
          <a:prstGeom prst="roundRect">
            <a:avLst>
              <a:gd name="adj" fmla="val 8000"/>
            </a:avLst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1" name="Text 39"/>
          <p:cNvSpPr/>
          <p:nvPr/>
        </p:nvSpPr>
        <p:spPr>
          <a:xfrm>
            <a:off x="822960" y="5989320"/>
            <a:ext cx="105521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key risk is not a shortage of ideas; it is the pace and certainty with which opportunities become executable plans.</a:t>
            </a:r>
            <a:endParaRPr lang="en-US" sz="1120" dirty="0"/>
          </a:p>
        </p:txBody>
      </p:sp>
      <p:sp>
        <p:nvSpPr>
          <p:cNvPr id="42" name="Text 40"/>
          <p:cNvSpPr/>
          <p:nvPr/>
        </p:nvSpPr>
        <p:spPr>
          <a:xfrm>
            <a:off x="411480" y="6611112"/>
            <a:ext cx="20116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SBUHB Finance</a:t>
            </a:r>
            <a:endParaRPr lang="en-US" sz="700" dirty="0"/>
          </a:p>
        </p:txBody>
      </p:sp>
      <p:sp>
        <p:nvSpPr>
          <p:cNvPr id="43" name="Text 41"/>
          <p:cNvSpPr/>
          <p:nvPr/>
        </p:nvSpPr>
        <p:spPr>
          <a:xfrm>
            <a:off x="4617720" y="6611112"/>
            <a:ext cx="29260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ctr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Medium-term outlook</a:t>
            </a:r>
            <a:endParaRPr lang="en-US" sz="700" dirty="0"/>
          </a:p>
        </p:txBody>
      </p:sp>
      <p:sp>
        <p:nvSpPr>
          <p:cNvPr id="44" name="Text 42"/>
          <p:cNvSpPr/>
          <p:nvPr/>
        </p:nvSpPr>
        <p:spPr>
          <a:xfrm>
            <a:off x="8229600" y="6611112"/>
            <a:ext cx="35204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to Balance 2026/27–2029/30</a:t>
            </a:r>
            <a:endParaRPr lang="en-US" sz="700" dirty="0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1B82F329-451B-E65E-F1E9-4A2A681B6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0870" y="140524"/>
            <a:ext cx="1708586" cy="4675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68096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solidFill>
              <a:srgbClr val="173F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233258" y="268368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 delivery on the key value savings opportunities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512064" y="92354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182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Leadership and delivery capacity should concentrate on the opportunities capable of addressing the deficit at scale.</a:t>
            </a:r>
            <a:endParaRPr lang="en-US" sz="1320" dirty="0"/>
          </a:p>
        </p:txBody>
      </p:sp>
      <p:sp>
        <p:nvSpPr>
          <p:cNvPr id="16" name="Shape 14"/>
          <p:cNvSpPr/>
          <p:nvPr/>
        </p:nvSpPr>
        <p:spPr>
          <a:xfrm>
            <a:off x="621792" y="1188720"/>
            <a:ext cx="10972800" cy="713232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7620">
            <a:solidFill>
              <a:srgbClr val="D6E0E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621792" y="1188720"/>
            <a:ext cx="109728" cy="713232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914400" y="1353312"/>
            <a:ext cx="21488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WORKFORCE PRODUCTIVITY &amp; EFFICIENCY 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154680" y="1316736"/>
            <a:ext cx="6080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 redesign, staffing trajectories, productivity, vacancy and variable-pay controls.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9464040" y="1353312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recurrent lever</a:t>
            </a:r>
            <a:endParaRPr lang="en-US" sz="970" dirty="0"/>
          </a:p>
        </p:txBody>
      </p:sp>
      <p:sp>
        <p:nvSpPr>
          <p:cNvPr id="21" name="Shape 19"/>
          <p:cNvSpPr/>
          <p:nvPr/>
        </p:nvSpPr>
        <p:spPr>
          <a:xfrm>
            <a:off x="621792" y="2121408"/>
            <a:ext cx="10972800" cy="713232"/>
          </a:xfrm>
          <a:prstGeom prst="roundRect">
            <a:avLst>
              <a:gd name="adj" fmla="val 5128"/>
            </a:avLst>
          </a:prstGeom>
          <a:solidFill>
            <a:srgbClr val="F5F7F9"/>
          </a:solidFill>
          <a:ln w="7620">
            <a:solidFill>
              <a:srgbClr val="D6E0E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20"/>
          <p:cNvSpPr/>
          <p:nvPr/>
        </p:nvSpPr>
        <p:spPr>
          <a:xfrm>
            <a:off x="621792" y="2121408"/>
            <a:ext cx="109728" cy="713232"/>
          </a:xfrm>
          <a:prstGeom prst="rect">
            <a:avLst/>
          </a:prstGeom>
          <a:solidFill>
            <a:srgbClr val="0072BC"/>
          </a:solidFill>
          <a:ln w="12700">
            <a:solidFill>
              <a:srgbClr val="0072B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914400" y="2286000"/>
            <a:ext cx="21488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COMMISSIONING / LTA</a:t>
            </a:r>
            <a:endParaRPr lang="en-US" sz="1220" dirty="0"/>
          </a:p>
        </p:txBody>
      </p:sp>
      <p:sp>
        <p:nvSpPr>
          <p:cNvPr id="24" name="Text 22"/>
          <p:cNvSpPr/>
          <p:nvPr/>
        </p:nvSpPr>
        <p:spPr>
          <a:xfrm>
            <a:off x="3154680" y="2249424"/>
            <a:ext cx="6080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Validate and negotiate the high-level £17.6m commissioning gap.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9464040" y="2286000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0072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 dependent</a:t>
            </a:r>
            <a:endParaRPr lang="en-US" sz="970" dirty="0"/>
          </a:p>
        </p:txBody>
      </p:sp>
      <p:sp>
        <p:nvSpPr>
          <p:cNvPr id="26" name="Shape 24"/>
          <p:cNvSpPr/>
          <p:nvPr/>
        </p:nvSpPr>
        <p:spPr>
          <a:xfrm>
            <a:off x="621792" y="3054096"/>
            <a:ext cx="10972800" cy="713232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7620">
            <a:solidFill>
              <a:srgbClr val="D6E0E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Shape 25"/>
          <p:cNvSpPr/>
          <p:nvPr/>
        </p:nvSpPr>
        <p:spPr>
          <a:xfrm>
            <a:off x="621792" y="3054096"/>
            <a:ext cx="109728" cy="713232"/>
          </a:xfrm>
          <a:prstGeom prst="rect">
            <a:avLst/>
          </a:prstGeom>
          <a:solidFill>
            <a:srgbClr val="008F95"/>
          </a:solidFill>
          <a:ln w="12700">
            <a:solidFill>
              <a:srgbClr val="008F9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26"/>
          <p:cNvSpPr/>
          <p:nvPr/>
        </p:nvSpPr>
        <p:spPr>
          <a:xfrm>
            <a:off x="914400" y="3218688"/>
            <a:ext cx="21488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MEDICINES</a:t>
            </a:r>
            <a:endParaRPr lang="en-US" sz="1220" dirty="0"/>
          </a:p>
        </p:txBody>
      </p:sp>
      <p:sp>
        <p:nvSpPr>
          <p:cNvPr id="29" name="Text 27"/>
          <p:cNvSpPr/>
          <p:nvPr/>
        </p:nvSpPr>
        <p:spPr>
          <a:xfrm>
            <a:off x="3154680" y="3182112"/>
            <a:ext cx="6080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Biosimilars, patent expiry, deprescribing, homecare and prescribing improvement.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9464040" y="3218688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008F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Material clinical programme</a:t>
            </a:r>
            <a:endParaRPr lang="en-US" sz="970" dirty="0"/>
          </a:p>
        </p:txBody>
      </p:sp>
      <p:sp>
        <p:nvSpPr>
          <p:cNvPr id="31" name="Shape 29"/>
          <p:cNvSpPr/>
          <p:nvPr/>
        </p:nvSpPr>
        <p:spPr>
          <a:xfrm>
            <a:off x="621792" y="3986784"/>
            <a:ext cx="10972800" cy="713232"/>
          </a:xfrm>
          <a:prstGeom prst="roundRect">
            <a:avLst>
              <a:gd name="adj" fmla="val 5128"/>
            </a:avLst>
          </a:prstGeom>
          <a:solidFill>
            <a:srgbClr val="F5F7F9"/>
          </a:solidFill>
          <a:ln w="7620">
            <a:solidFill>
              <a:srgbClr val="D6E0E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2" name="Shape 30"/>
          <p:cNvSpPr/>
          <p:nvPr/>
        </p:nvSpPr>
        <p:spPr>
          <a:xfrm>
            <a:off x="621792" y="3986784"/>
            <a:ext cx="109728" cy="713232"/>
          </a:xfrm>
          <a:prstGeom prst="rect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3" name="Text 31"/>
          <p:cNvSpPr/>
          <p:nvPr/>
        </p:nvSpPr>
        <p:spPr>
          <a:xfrm>
            <a:off x="914400" y="4151376"/>
            <a:ext cx="21488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CHC</a:t>
            </a:r>
            <a:endParaRPr lang="en-US" sz="1220" dirty="0"/>
          </a:p>
        </p:txBody>
      </p:sp>
      <p:sp>
        <p:nvSpPr>
          <p:cNvPr id="34" name="Text 32"/>
          <p:cNvSpPr/>
          <p:nvPr/>
        </p:nvSpPr>
        <p:spPr>
          <a:xfrm>
            <a:off x="3154680" y="4114800"/>
            <a:ext cx="6080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Eligibility, reviews, joint funding, market management and operating-model change.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9464040" y="4151376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F2C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Transformation required</a:t>
            </a:r>
            <a:endParaRPr lang="en-US" sz="970" dirty="0"/>
          </a:p>
        </p:txBody>
      </p:sp>
      <p:sp>
        <p:nvSpPr>
          <p:cNvPr id="36" name="Shape 34"/>
          <p:cNvSpPr/>
          <p:nvPr/>
        </p:nvSpPr>
        <p:spPr>
          <a:xfrm>
            <a:off x="621792" y="4919472"/>
            <a:ext cx="10972800" cy="713232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7620">
            <a:solidFill>
              <a:srgbClr val="D6E0E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7" name="Shape 35"/>
          <p:cNvSpPr/>
          <p:nvPr/>
        </p:nvSpPr>
        <p:spPr>
          <a:xfrm>
            <a:off x="621792" y="4919472"/>
            <a:ext cx="109728" cy="713232"/>
          </a:xfrm>
          <a:prstGeom prst="rect">
            <a:avLst/>
          </a:prstGeom>
          <a:solidFill>
            <a:srgbClr val="4F7D3A"/>
          </a:solidFill>
          <a:ln w="12700">
            <a:solidFill>
              <a:srgbClr val="4F7D3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8" name="Text 36"/>
          <p:cNvSpPr/>
          <p:nvPr/>
        </p:nvSpPr>
        <p:spPr>
          <a:xfrm>
            <a:off x="914400" y="5084064"/>
            <a:ext cx="21488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PROCUREMENT &amp; NON-PAY</a:t>
            </a:r>
            <a:endParaRPr lang="en-US" sz="1220" dirty="0"/>
          </a:p>
        </p:txBody>
      </p:sp>
      <p:sp>
        <p:nvSpPr>
          <p:cNvPr id="39" name="Text 37"/>
          <p:cNvSpPr/>
          <p:nvPr/>
        </p:nvSpPr>
        <p:spPr>
          <a:xfrm>
            <a:off x="3154680" y="5047488"/>
            <a:ext cx="6080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Standardisation, contracts, clinical consumables, inventory and demand control.</a:t>
            </a:r>
            <a:endParaRPr lang="en-US" sz="1050" dirty="0"/>
          </a:p>
        </p:txBody>
      </p:sp>
      <p:sp>
        <p:nvSpPr>
          <p:cNvPr id="40" name="Text 38"/>
          <p:cNvSpPr/>
          <p:nvPr/>
        </p:nvSpPr>
        <p:spPr>
          <a:xfrm>
            <a:off x="9464040" y="5084064"/>
            <a:ext cx="1847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4F7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 and medium term</a:t>
            </a:r>
            <a:endParaRPr lang="en-US" sz="970" dirty="0"/>
          </a:p>
        </p:txBody>
      </p:sp>
      <p:sp>
        <p:nvSpPr>
          <p:cNvPr id="41" name="Shape 39"/>
          <p:cNvSpPr/>
          <p:nvPr/>
        </p:nvSpPr>
        <p:spPr>
          <a:xfrm>
            <a:off x="594360" y="5870448"/>
            <a:ext cx="11000232" cy="457200"/>
          </a:xfrm>
          <a:prstGeom prst="roundRect">
            <a:avLst>
              <a:gd name="adj" fmla="val 8000"/>
            </a:avLst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2" name="Text 40"/>
          <p:cNvSpPr/>
          <p:nvPr/>
        </p:nvSpPr>
        <p:spPr>
          <a:xfrm>
            <a:off x="822960" y="5989320"/>
            <a:ext cx="105521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Digital, estates, prevention and productivity are essential enablers that broaden and sustain the opportunity over time.</a:t>
            </a:r>
            <a:endParaRPr lang="en-US" sz="1120" dirty="0"/>
          </a:p>
        </p:txBody>
      </p:sp>
      <p:sp>
        <p:nvSpPr>
          <p:cNvPr id="43" name="Text 41"/>
          <p:cNvSpPr/>
          <p:nvPr/>
        </p:nvSpPr>
        <p:spPr>
          <a:xfrm>
            <a:off x="411480" y="6611112"/>
            <a:ext cx="20116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SBUHB Finance</a:t>
            </a:r>
            <a:endParaRPr lang="en-US" sz="700" dirty="0"/>
          </a:p>
        </p:txBody>
      </p:sp>
      <p:sp>
        <p:nvSpPr>
          <p:cNvPr id="44" name="Text 42"/>
          <p:cNvSpPr/>
          <p:nvPr/>
        </p:nvSpPr>
        <p:spPr>
          <a:xfrm>
            <a:off x="4617720" y="6611112"/>
            <a:ext cx="29260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ctr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Priority value engines</a:t>
            </a:r>
            <a:endParaRPr lang="en-US" sz="700" dirty="0"/>
          </a:p>
        </p:txBody>
      </p:sp>
      <p:sp>
        <p:nvSpPr>
          <p:cNvPr id="45" name="Text 43"/>
          <p:cNvSpPr/>
          <p:nvPr/>
        </p:nvSpPr>
        <p:spPr>
          <a:xfrm>
            <a:off x="8229600" y="6611112"/>
            <a:ext cx="35204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to Balance 2026/27–2029/30</a:t>
            </a:r>
            <a:endParaRPr lang="en-US" sz="700" dirty="0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87F427F5-C93B-B28E-897B-0FF599AB15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0870" y="140524"/>
            <a:ext cx="1708586" cy="46755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9552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solidFill>
              <a:srgbClr val="173F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268885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 Strategy sits within a wider organisational transformation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512064" y="92354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182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lower cost base must be achieved through better service design and value, not finance action in isolation.</a:t>
            </a:r>
            <a:endParaRPr lang="en-US" sz="1320" dirty="0"/>
          </a:p>
        </p:txBody>
      </p:sp>
      <p:sp>
        <p:nvSpPr>
          <p:cNvPr id="16" name="Shape 14"/>
          <p:cNvSpPr/>
          <p:nvPr/>
        </p:nvSpPr>
        <p:spPr>
          <a:xfrm>
            <a:off x="621792" y="1261872"/>
            <a:ext cx="3383280" cy="155448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786384" y="1444752"/>
            <a:ext cx="384048" cy="384048"/>
          </a:xfrm>
          <a:prstGeom prst="ellipse">
            <a:avLst/>
          </a:prstGeom>
          <a:solidFill>
            <a:srgbClr val="C94A4A"/>
          </a:solidFill>
          <a:ln w="12700">
            <a:solidFill>
              <a:srgbClr val="C94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1307592" y="1426464"/>
            <a:ext cx="2450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 &amp; OUTCOMES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850392" y="1956816"/>
            <a:ext cx="2907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7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 safety and direct resources to interventions that improve outcomes.</a:t>
            </a:r>
            <a:endParaRPr lang="en-US" sz="1070" dirty="0"/>
          </a:p>
        </p:txBody>
      </p:sp>
      <p:sp>
        <p:nvSpPr>
          <p:cNvPr id="20" name="Shape 18"/>
          <p:cNvSpPr/>
          <p:nvPr/>
        </p:nvSpPr>
        <p:spPr>
          <a:xfrm>
            <a:off x="4407408" y="1261872"/>
            <a:ext cx="3383280" cy="155448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4572000" y="1444752"/>
            <a:ext cx="384048" cy="384048"/>
          </a:xfrm>
          <a:prstGeom prst="ellipse">
            <a:avLst/>
          </a:prstGeom>
          <a:solidFill>
            <a:srgbClr val="008F95"/>
          </a:solidFill>
          <a:ln w="12700">
            <a:solidFill>
              <a:srgbClr val="008F9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5093208" y="1426464"/>
            <a:ext cx="2450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CLINICAL SERVICES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4636008" y="1956816"/>
            <a:ext cx="2907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7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Redesign pathways, flow and models of care with clinical ownership.</a:t>
            </a:r>
            <a:endParaRPr lang="en-US" sz="1070" dirty="0"/>
          </a:p>
        </p:txBody>
      </p:sp>
      <p:sp>
        <p:nvSpPr>
          <p:cNvPr id="24" name="Shape 22"/>
          <p:cNvSpPr/>
          <p:nvPr/>
        </p:nvSpPr>
        <p:spPr>
          <a:xfrm>
            <a:off x="8193024" y="1261872"/>
            <a:ext cx="3383280" cy="155448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8357616" y="1444752"/>
            <a:ext cx="384048" cy="384048"/>
          </a:xfrm>
          <a:prstGeom prst="ellipse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8878824" y="1426464"/>
            <a:ext cx="2450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WORKFORCE PRODUCTIVITY &amp; EFFICIENCY 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8421624" y="1956816"/>
            <a:ext cx="2907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7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Align staffing, skills and productivity with the future service model.</a:t>
            </a:r>
            <a:endParaRPr lang="en-US" sz="1070" dirty="0"/>
          </a:p>
        </p:txBody>
      </p:sp>
      <p:sp>
        <p:nvSpPr>
          <p:cNvPr id="28" name="Shape 26"/>
          <p:cNvSpPr/>
          <p:nvPr/>
        </p:nvSpPr>
        <p:spPr>
          <a:xfrm>
            <a:off x="621792" y="3236976"/>
            <a:ext cx="3383280" cy="155448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9" name="Shape 27"/>
          <p:cNvSpPr/>
          <p:nvPr/>
        </p:nvSpPr>
        <p:spPr>
          <a:xfrm>
            <a:off x="786384" y="3419856"/>
            <a:ext cx="384048" cy="384048"/>
          </a:xfrm>
          <a:prstGeom prst="ellipse">
            <a:avLst/>
          </a:prstGeom>
          <a:solidFill>
            <a:srgbClr val="0072BC"/>
          </a:solidFill>
          <a:ln w="12700">
            <a:solidFill>
              <a:srgbClr val="0072B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/>
          <p:nvPr/>
        </p:nvSpPr>
        <p:spPr>
          <a:xfrm>
            <a:off x="1307592" y="3401568"/>
            <a:ext cx="2450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&amp; DATA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850392" y="3931920"/>
            <a:ext cx="2907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7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Automate, support decisions and link cost, activity and outcomes.</a:t>
            </a:r>
            <a:endParaRPr lang="en-US" sz="1070" dirty="0"/>
          </a:p>
        </p:txBody>
      </p:sp>
      <p:sp>
        <p:nvSpPr>
          <p:cNvPr id="32" name="Shape 30"/>
          <p:cNvSpPr/>
          <p:nvPr/>
        </p:nvSpPr>
        <p:spPr>
          <a:xfrm>
            <a:off x="4407408" y="3236976"/>
            <a:ext cx="3383280" cy="155448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3" name="Shape 31"/>
          <p:cNvSpPr/>
          <p:nvPr/>
        </p:nvSpPr>
        <p:spPr>
          <a:xfrm>
            <a:off x="4572000" y="3419856"/>
            <a:ext cx="384048" cy="384048"/>
          </a:xfrm>
          <a:prstGeom prst="ellipse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Text 32"/>
          <p:cNvSpPr/>
          <p:nvPr/>
        </p:nvSpPr>
        <p:spPr>
          <a:xfrm>
            <a:off x="5093208" y="3401568"/>
            <a:ext cx="2450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ESTATES &amp; ASSETS</a:t>
            </a:r>
            <a:endParaRPr lang="en-US" sz="1250" dirty="0"/>
          </a:p>
        </p:txBody>
      </p:sp>
      <p:sp>
        <p:nvSpPr>
          <p:cNvPr id="35" name="Text 33"/>
          <p:cNvSpPr/>
          <p:nvPr/>
        </p:nvSpPr>
        <p:spPr>
          <a:xfrm>
            <a:off x="4636008" y="3931920"/>
            <a:ext cx="2907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7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 utilisation and align sites and capital with the clinical strategy.</a:t>
            </a:r>
            <a:endParaRPr lang="en-US" sz="1070" dirty="0"/>
          </a:p>
        </p:txBody>
      </p:sp>
      <p:sp>
        <p:nvSpPr>
          <p:cNvPr id="36" name="Shape 34"/>
          <p:cNvSpPr/>
          <p:nvPr/>
        </p:nvSpPr>
        <p:spPr>
          <a:xfrm>
            <a:off x="8193024" y="3236976"/>
            <a:ext cx="3383280" cy="155448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7" name="Shape 35"/>
          <p:cNvSpPr/>
          <p:nvPr/>
        </p:nvSpPr>
        <p:spPr>
          <a:xfrm>
            <a:off x="8357616" y="3419856"/>
            <a:ext cx="384048" cy="384048"/>
          </a:xfrm>
          <a:prstGeom prst="ellipse">
            <a:avLst/>
          </a:prstGeom>
          <a:solidFill>
            <a:srgbClr val="4F7D3A"/>
          </a:solidFill>
          <a:ln w="12700">
            <a:solidFill>
              <a:srgbClr val="4F7D3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8" name="Text 36"/>
          <p:cNvSpPr/>
          <p:nvPr/>
        </p:nvSpPr>
        <p:spPr>
          <a:xfrm>
            <a:off x="8878824" y="3401568"/>
            <a:ext cx="2450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 PARTNERS</a:t>
            </a:r>
            <a:endParaRPr lang="en-US" sz="1250" dirty="0"/>
          </a:p>
        </p:txBody>
      </p:sp>
      <p:sp>
        <p:nvSpPr>
          <p:cNvPr id="39" name="Text 37"/>
          <p:cNvSpPr/>
          <p:nvPr/>
        </p:nvSpPr>
        <p:spPr>
          <a:xfrm>
            <a:off x="8421624" y="3931920"/>
            <a:ext cx="2907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7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 regionally and nationally to standardise, share capacity and manage risk.</a:t>
            </a:r>
            <a:endParaRPr lang="en-US" sz="1070" dirty="0"/>
          </a:p>
        </p:txBody>
      </p:sp>
      <p:sp>
        <p:nvSpPr>
          <p:cNvPr id="40" name="Shape 38"/>
          <p:cNvSpPr/>
          <p:nvPr/>
        </p:nvSpPr>
        <p:spPr>
          <a:xfrm>
            <a:off x="594360" y="5870448"/>
            <a:ext cx="11000232" cy="457200"/>
          </a:xfrm>
          <a:prstGeom prst="roundRect">
            <a:avLst>
              <a:gd name="adj" fmla="val 8000"/>
            </a:avLst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1" name="Text 39"/>
          <p:cNvSpPr/>
          <p:nvPr/>
        </p:nvSpPr>
        <p:spPr>
          <a:xfrm>
            <a:off x="822960" y="5989320"/>
            <a:ext cx="105521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financial strategy provides discipline and affordability; organisational change creates the sustainable solution.</a:t>
            </a:r>
            <a:endParaRPr lang="en-US" sz="1120" dirty="0"/>
          </a:p>
        </p:txBody>
      </p:sp>
      <p:sp>
        <p:nvSpPr>
          <p:cNvPr id="42" name="Text 40"/>
          <p:cNvSpPr/>
          <p:nvPr/>
        </p:nvSpPr>
        <p:spPr>
          <a:xfrm>
            <a:off x="411480" y="6611112"/>
            <a:ext cx="20116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SBUHB Finance</a:t>
            </a:r>
            <a:endParaRPr lang="en-US" sz="700" dirty="0"/>
          </a:p>
        </p:txBody>
      </p:sp>
      <p:sp>
        <p:nvSpPr>
          <p:cNvPr id="43" name="Text 41"/>
          <p:cNvSpPr/>
          <p:nvPr/>
        </p:nvSpPr>
        <p:spPr>
          <a:xfrm>
            <a:off x="4617720" y="6611112"/>
            <a:ext cx="29260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ctr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Wider organisational picture</a:t>
            </a:r>
            <a:endParaRPr lang="en-US" sz="700" dirty="0"/>
          </a:p>
        </p:txBody>
      </p:sp>
      <p:sp>
        <p:nvSpPr>
          <p:cNvPr id="44" name="Text 42"/>
          <p:cNvSpPr/>
          <p:nvPr/>
        </p:nvSpPr>
        <p:spPr>
          <a:xfrm>
            <a:off x="8229600" y="6611112"/>
            <a:ext cx="35204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to Balance 2026/27–2029/30</a:t>
            </a:r>
            <a:endParaRPr lang="en-US" sz="700" dirty="0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157B74B8-04C7-B047-03F3-869E68E79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0870" y="140524"/>
            <a:ext cx="1708586" cy="46755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32104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solidFill>
              <a:srgbClr val="173F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207686" y="318142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Identified opportunity must become assured delivery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512064" y="92354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182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material scheme should pass a common test before it is treated as a saving.</a:t>
            </a:r>
            <a:endParaRPr lang="en-US" sz="1320" dirty="0"/>
          </a:p>
        </p:txBody>
      </p:sp>
      <p:sp>
        <p:nvSpPr>
          <p:cNvPr id="16" name="Shape 14"/>
          <p:cNvSpPr/>
          <p:nvPr/>
        </p:nvSpPr>
        <p:spPr>
          <a:xfrm>
            <a:off x="438912" y="1499616"/>
            <a:ext cx="2103120" cy="333756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1143000" y="1170432"/>
            <a:ext cx="694944" cy="694944"/>
          </a:xfrm>
          <a:prstGeom prst="ellipse">
            <a:avLst/>
          </a:prstGeom>
          <a:solidFill>
            <a:srgbClr val="002060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1362456" y="1389888"/>
            <a:ext cx="25603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21792" y="2167128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OWNER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76656" y="2962656"/>
            <a:ext cx="162763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accountable executive and operational lead.</a:t>
            </a:r>
            <a:endParaRPr lang="en-US" sz="1080" dirty="0"/>
          </a:p>
        </p:txBody>
      </p:sp>
      <p:sp>
        <p:nvSpPr>
          <p:cNvPr id="21" name="Shape 19"/>
          <p:cNvSpPr/>
          <p:nvPr/>
        </p:nvSpPr>
        <p:spPr>
          <a:xfrm>
            <a:off x="2779776" y="1499616"/>
            <a:ext cx="2103120" cy="3337560"/>
          </a:xfrm>
          <a:prstGeom prst="roundRect">
            <a:avLst>
              <a:gd name="adj" fmla="val 2174"/>
            </a:avLst>
          </a:prstGeom>
          <a:solidFill>
            <a:srgbClr val="F5F7F9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2" name="Shape 20"/>
          <p:cNvSpPr/>
          <p:nvPr/>
        </p:nvSpPr>
        <p:spPr>
          <a:xfrm>
            <a:off x="3483864" y="1170432"/>
            <a:ext cx="694944" cy="694944"/>
          </a:xfrm>
          <a:prstGeom prst="ellipse">
            <a:avLst/>
          </a:prstGeom>
          <a:solidFill>
            <a:srgbClr val="002060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3703320" y="1389888"/>
            <a:ext cx="25603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962656" y="2167128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 ASSURED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3017520" y="2962656"/>
            <a:ext cx="162763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impact on safety, outcomes, equality and performance.</a:t>
            </a:r>
            <a:endParaRPr lang="en-US" sz="1080" dirty="0"/>
          </a:p>
        </p:txBody>
      </p:sp>
      <p:sp>
        <p:nvSpPr>
          <p:cNvPr id="26" name="Shape 24"/>
          <p:cNvSpPr/>
          <p:nvPr/>
        </p:nvSpPr>
        <p:spPr>
          <a:xfrm>
            <a:off x="5120640" y="1499616"/>
            <a:ext cx="2103120" cy="333756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7" name="Shape 25"/>
          <p:cNvSpPr/>
          <p:nvPr/>
        </p:nvSpPr>
        <p:spPr>
          <a:xfrm>
            <a:off x="5824728" y="1170432"/>
            <a:ext cx="694944" cy="694944"/>
          </a:xfrm>
          <a:prstGeom prst="ellipse">
            <a:avLst/>
          </a:prstGeom>
          <a:solidFill>
            <a:srgbClr val="002060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26"/>
          <p:cNvSpPr/>
          <p:nvPr/>
        </p:nvSpPr>
        <p:spPr>
          <a:xfrm>
            <a:off x="6044184" y="1389888"/>
            <a:ext cx="25603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303520" y="2167128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RECURRENT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5358384" y="2962656"/>
            <a:ext cx="162763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sustainable reduction in the underlying cost base or avoided growth.</a:t>
            </a:r>
            <a:endParaRPr lang="en-US" sz="1080" dirty="0"/>
          </a:p>
        </p:txBody>
      </p:sp>
      <p:sp>
        <p:nvSpPr>
          <p:cNvPr id="31" name="Shape 29"/>
          <p:cNvSpPr/>
          <p:nvPr/>
        </p:nvSpPr>
        <p:spPr>
          <a:xfrm>
            <a:off x="7461504" y="1499616"/>
            <a:ext cx="2103120" cy="3337560"/>
          </a:xfrm>
          <a:prstGeom prst="roundRect">
            <a:avLst>
              <a:gd name="adj" fmla="val 2174"/>
            </a:avLst>
          </a:prstGeom>
          <a:solidFill>
            <a:srgbClr val="F5F7F9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2" name="Shape 30"/>
          <p:cNvSpPr/>
          <p:nvPr/>
        </p:nvSpPr>
        <p:spPr>
          <a:xfrm>
            <a:off x="8165592" y="1170432"/>
            <a:ext cx="694944" cy="694944"/>
          </a:xfrm>
          <a:prstGeom prst="ellipse">
            <a:avLst/>
          </a:prstGeom>
          <a:solidFill>
            <a:srgbClr val="002060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3" name="Text 31"/>
          <p:cNvSpPr/>
          <p:nvPr/>
        </p:nvSpPr>
        <p:spPr>
          <a:xfrm>
            <a:off x="8385048" y="1389888"/>
            <a:ext cx="25603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7644384" y="2167128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PROFILED</a:t>
            </a:r>
            <a:endParaRPr lang="en-US" sz="1250" dirty="0"/>
          </a:p>
        </p:txBody>
      </p:sp>
      <p:sp>
        <p:nvSpPr>
          <p:cNvPr id="35" name="Text 33"/>
          <p:cNvSpPr/>
          <p:nvPr/>
        </p:nvSpPr>
        <p:spPr>
          <a:xfrm>
            <a:off x="7699248" y="2962656"/>
            <a:ext cx="162763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Milestones, monthly values, dependencies and implementation dates.</a:t>
            </a:r>
            <a:endParaRPr lang="en-US" sz="1080" dirty="0"/>
          </a:p>
        </p:txBody>
      </p:sp>
      <p:sp>
        <p:nvSpPr>
          <p:cNvPr id="36" name="Shape 34"/>
          <p:cNvSpPr/>
          <p:nvPr/>
        </p:nvSpPr>
        <p:spPr>
          <a:xfrm>
            <a:off x="9802368" y="1499616"/>
            <a:ext cx="2103120" cy="333756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7780">
            <a:solidFill>
              <a:srgbClr val="008F95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7" name="Shape 35"/>
          <p:cNvSpPr/>
          <p:nvPr/>
        </p:nvSpPr>
        <p:spPr>
          <a:xfrm>
            <a:off x="10506456" y="1170432"/>
            <a:ext cx="694944" cy="694944"/>
          </a:xfrm>
          <a:prstGeom prst="ellipse">
            <a:avLst/>
          </a:prstGeom>
          <a:solidFill>
            <a:srgbClr val="008F95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8" name="Text 36"/>
          <p:cNvSpPr/>
          <p:nvPr/>
        </p:nvSpPr>
        <p:spPr>
          <a:xfrm>
            <a:off x="10725912" y="1389888"/>
            <a:ext cx="25603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9985248" y="2167128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VISIBLE IN THE LEDGER</a:t>
            </a:r>
            <a:endParaRPr lang="en-US" sz="1250" dirty="0"/>
          </a:p>
        </p:txBody>
      </p:sp>
      <p:sp>
        <p:nvSpPr>
          <p:cNvPr id="40" name="Text 38"/>
          <p:cNvSpPr/>
          <p:nvPr/>
        </p:nvSpPr>
        <p:spPr>
          <a:xfrm>
            <a:off x="10040112" y="2962656"/>
            <a:ext cx="162763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defined budget line and evidence that the benefit has been realised.</a:t>
            </a:r>
            <a:endParaRPr lang="en-US" sz="1080" dirty="0"/>
          </a:p>
        </p:txBody>
      </p:sp>
      <p:sp>
        <p:nvSpPr>
          <p:cNvPr id="41" name="Shape 39"/>
          <p:cNvSpPr/>
          <p:nvPr/>
        </p:nvSpPr>
        <p:spPr>
          <a:xfrm>
            <a:off x="1920240" y="5138928"/>
            <a:ext cx="8339328" cy="795528"/>
          </a:xfrm>
          <a:prstGeom prst="roundRect">
            <a:avLst>
              <a:gd name="adj" fmla="val 9091"/>
            </a:avLst>
          </a:prstGeom>
          <a:solidFill>
            <a:schemeClr val="accent1">
              <a:lumMod val="50000"/>
            </a:schemeClr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42" name="Shape 40"/>
          <p:cNvSpPr/>
          <p:nvPr/>
        </p:nvSpPr>
        <p:spPr>
          <a:xfrm>
            <a:off x="1920240" y="5230368"/>
            <a:ext cx="64008" cy="502920"/>
          </a:xfrm>
          <a:prstGeom prst="rect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3" name="Text 41"/>
          <p:cNvSpPr/>
          <p:nvPr/>
        </p:nvSpPr>
        <p:spPr>
          <a:xfrm>
            <a:off x="2121408" y="5376672"/>
            <a:ext cx="797356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Critical distinction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4" name="Text 42"/>
          <p:cNvSpPr/>
          <p:nvPr/>
        </p:nvSpPr>
        <p:spPr>
          <a:xfrm rot="10800000" flipV="1">
            <a:off x="2386584" y="5664708"/>
            <a:ext cx="79552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Productivity creates a cash saving only when capacity is removed, redeployed or used to avoid planned growth</a:t>
            </a:r>
            <a:r>
              <a:rPr lang="en-US" sz="108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080" dirty="0"/>
          </a:p>
        </p:txBody>
      </p:sp>
      <p:sp>
        <p:nvSpPr>
          <p:cNvPr id="45" name="Text 43"/>
          <p:cNvSpPr/>
          <p:nvPr/>
        </p:nvSpPr>
        <p:spPr>
          <a:xfrm>
            <a:off x="411480" y="6611112"/>
            <a:ext cx="20116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SBUHB Finance</a:t>
            </a:r>
            <a:endParaRPr lang="en-US" sz="700" dirty="0"/>
          </a:p>
        </p:txBody>
      </p:sp>
      <p:sp>
        <p:nvSpPr>
          <p:cNvPr id="46" name="Text 44"/>
          <p:cNvSpPr/>
          <p:nvPr/>
        </p:nvSpPr>
        <p:spPr>
          <a:xfrm>
            <a:off x="4617720" y="6611112"/>
            <a:ext cx="29260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ctr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Delivery assurance</a:t>
            </a:r>
            <a:endParaRPr lang="en-US" sz="700" dirty="0"/>
          </a:p>
        </p:txBody>
      </p:sp>
      <p:sp>
        <p:nvSpPr>
          <p:cNvPr id="47" name="Text 45"/>
          <p:cNvSpPr/>
          <p:nvPr/>
        </p:nvSpPr>
        <p:spPr>
          <a:xfrm>
            <a:off x="8229600" y="6611112"/>
            <a:ext cx="35204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to Balance 2026/27–2029/30</a:t>
            </a:r>
            <a:endParaRPr lang="en-US" sz="700" dirty="0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CDEDB21F-15CD-B098-967D-715553A93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0870" y="140524"/>
            <a:ext cx="1708586" cy="46755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68096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solidFill>
              <a:srgbClr val="173F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09728" y="310896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Immediate roadmap and critical decisions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512064" y="92354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182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 during autumn and winter determines whether full-year benefits can begin on 1 April 2027.</a:t>
            </a:r>
            <a:endParaRPr lang="en-US" sz="1320" dirty="0"/>
          </a:p>
        </p:txBody>
      </p:sp>
      <p:sp>
        <p:nvSpPr>
          <p:cNvPr id="16" name="Shape 14"/>
          <p:cNvSpPr/>
          <p:nvPr/>
        </p:nvSpPr>
        <p:spPr>
          <a:xfrm>
            <a:off x="1078992" y="1581912"/>
            <a:ext cx="10012680" cy="1"/>
          </a:xfrm>
          <a:prstGeom prst="line">
            <a:avLst/>
          </a:prstGeom>
          <a:noFill/>
          <a:ln w="38100">
            <a:solidFill>
              <a:srgbClr val="002060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1965960" y="1298448"/>
            <a:ext cx="566928" cy="566928"/>
          </a:xfrm>
          <a:prstGeom prst="ellipse">
            <a:avLst/>
          </a:prstGeom>
          <a:solidFill>
            <a:srgbClr val="002060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Shape 16"/>
          <p:cNvSpPr/>
          <p:nvPr/>
        </p:nvSpPr>
        <p:spPr>
          <a:xfrm>
            <a:off x="640080" y="2057400"/>
            <a:ext cx="3310128" cy="2962656"/>
          </a:xfrm>
          <a:prstGeom prst="roundRect">
            <a:avLst>
              <a:gd name="adj" fmla="val 1543"/>
            </a:avLst>
          </a:prstGeom>
          <a:solidFill>
            <a:srgbClr val="F5F7F9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868680" y="2313432"/>
            <a:ext cx="28529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072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914400" y="2779776"/>
            <a:ext cx="27614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 2026/27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987552" y="3538728"/>
            <a:ext cx="26151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1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 the remaining gap, embed recurrent savings and maintain weekly oversight.</a:t>
            </a:r>
            <a:endParaRPr lang="en-US" sz="1110" dirty="0"/>
          </a:p>
        </p:txBody>
      </p:sp>
      <p:sp>
        <p:nvSpPr>
          <p:cNvPr id="22" name="Shape 20"/>
          <p:cNvSpPr/>
          <p:nvPr/>
        </p:nvSpPr>
        <p:spPr>
          <a:xfrm>
            <a:off x="5742432" y="1298448"/>
            <a:ext cx="566928" cy="566928"/>
          </a:xfrm>
          <a:prstGeom prst="ellipse">
            <a:avLst/>
          </a:prstGeom>
          <a:solidFill>
            <a:srgbClr val="008F95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4416552" y="2057400"/>
            <a:ext cx="3310128" cy="2962656"/>
          </a:xfrm>
          <a:prstGeom prst="roundRect">
            <a:avLst>
              <a:gd name="adj" fmla="val 1543"/>
            </a:avLst>
          </a:prstGeom>
          <a:solidFill>
            <a:srgbClr val="EEF7F7"/>
          </a:solidFill>
          <a:ln w="16510">
            <a:solidFill>
              <a:srgbClr val="008F95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4645152" y="2313432"/>
            <a:ext cx="28529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08F9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AUTUMN / WINTER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4690872" y="2779776"/>
            <a:ext cx="27614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Year 2 executable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4764024" y="3538728"/>
            <a:ext cx="26151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1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 priority opportunities to Green or robust Amber with owners, profiles and quality assurance.</a:t>
            </a:r>
            <a:endParaRPr lang="en-US" sz="1110" dirty="0"/>
          </a:p>
        </p:txBody>
      </p:sp>
      <p:sp>
        <p:nvSpPr>
          <p:cNvPr id="27" name="Shape 25"/>
          <p:cNvSpPr/>
          <p:nvPr/>
        </p:nvSpPr>
        <p:spPr>
          <a:xfrm>
            <a:off x="9518904" y="1298448"/>
            <a:ext cx="566928" cy="566928"/>
          </a:xfrm>
          <a:prstGeom prst="ellipse">
            <a:avLst/>
          </a:prstGeom>
          <a:solidFill>
            <a:srgbClr val="002060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Shape 26"/>
          <p:cNvSpPr/>
          <p:nvPr/>
        </p:nvSpPr>
        <p:spPr>
          <a:xfrm>
            <a:off x="8193024" y="2057400"/>
            <a:ext cx="3310128" cy="2962656"/>
          </a:xfrm>
          <a:prstGeom prst="roundRect">
            <a:avLst>
              <a:gd name="adj" fmla="val 1543"/>
            </a:avLst>
          </a:prstGeom>
          <a:solidFill>
            <a:srgbClr val="F5F7F9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9" name="Text 27"/>
          <p:cNvSpPr/>
          <p:nvPr/>
        </p:nvSpPr>
        <p:spPr>
          <a:xfrm>
            <a:off x="8421624" y="2313432"/>
            <a:ext cx="28529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072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1 APRIL 2027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8467344" y="2779776"/>
            <a:ext cx="27614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Embed strategic change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8540496" y="3538728"/>
            <a:ext cx="26151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1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Finalise Organising for Success and Transforming Our Future in structures, budgets, workforce plans and benefits.</a:t>
            </a:r>
            <a:endParaRPr lang="en-US" sz="1110" dirty="0"/>
          </a:p>
        </p:txBody>
      </p:sp>
      <p:sp>
        <p:nvSpPr>
          <p:cNvPr id="32" name="Shape 30"/>
          <p:cNvSpPr/>
          <p:nvPr/>
        </p:nvSpPr>
        <p:spPr>
          <a:xfrm>
            <a:off x="594360" y="5870448"/>
            <a:ext cx="11000232" cy="457200"/>
          </a:xfrm>
          <a:prstGeom prst="roundRect">
            <a:avLst>
              <a:gd name="adj" fmla="val 8000"/>
            </a:avLst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3" name="Text 31"/>
          <p:cNvSpPr/>
          <p:nvPr/>
        </p:nvSpPr>
        <p:spPr>
          <a:xfrm>
            <a:off x="822960" y="5989320"/>
            <a:ext cx="105521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Critical dependency: decisions and ownership must be in place early enough to protect full-year delivery.</a:t>
            </a:r>
            <a:endParaRPr lang="en-US" sz="1120" dirty="0"/>
          </a:p>
        </p:txBody>
      </p:sp>
      <p:sp>
        <p:nvSpPr>
          <p:cNvPr id="34" name="Text 32"/>
          <p:cNvSpPr/>
          <p:nvPr/>
        </p:nvSpPr>
        <p:spPr>
          <a:xfrm>
            <a:off x="411480" y="6611112"/>
            <a:ext cx="20116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SBUHB Finance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4617720" y="6611112"/>
            <a:ext cx="29260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ctr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Roadmap</a:t>
            </a:r>
            <a:endParaRPr lang="en-US" sz="700" dirty="0"/>
          </a:p>
        </p:txBody>
      </p:sp>
      <p:sp>
        <p:nvSpPr>
          <p:cNvPr id="36" name="Text 34"/>
          <p:cNvSpPr/>
          <p:nvPr/>
        </p:nvSpPr>
        <p:spPr>
          <a:xfrm>
            <a:off x="8229600" y="6611112"/>
            <a:ext cx="35204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to Balance 2026/27–2029/30</a:t>
            </a:r>
            <a:endParaRPr lang="en-US" sz="700" dirty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DD1F8DD5-94D2-6C8B-B432-5153A9236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0870" y="140524"/>
            <a:ext cx="1708586" cy="46755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solidFill>
              <a:srgbClr val="173F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248230" y="283464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success looks like and the assurance required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512064" y="92354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1822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route is clear, but credibility depends on evidence of delivery and transparent management of risk.</a:t>
            </a:r>
            <a:endParaRPr lang="en-US" sz="1320" dirty="0"/>
          </a:p>
        </p:txBody>
      </p:sp>
      <p:sp>
        <p:nvSpPr>
          <p:cNvPr id="16" name="Shape 14"/>
          <p:cNvSpPr/>
          <p:nvPr/>
        </p:nvSpPr>
        <p:spPr>
          <a:xfrm>
            <a:off x="621792" y="1234440"/>
            <a:ext cx="5376672" cy="123444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621792" y="1234440"/>
            <a:ext cx="64008" cy="123444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822960" y="1380744"/>
            <a:ext cx="50109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lower 2026/27 deficit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22960" y="1801368"/>
            <a:ext cx="499262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Savings and operational control reduce the forecast while protecting safe care.</a:t>
            </a:r>
            <a:endParaRPr lang="en-US" sz="1080" dirty="0"/>
          </a:p>
        </p:txBody>
      </p:sp>
      <p:sp>
        <p:nvSpPr>
          <p:cNvPr id="20" name="Shape 18"/>
          <p:cNvSpPr/>
          <p:nvPr/>
        </p:nvSpPr>
        <p:spPr>
          <a:xfrm>
            <a:off x="6245352" y="1234440"/>
            <a:ext cx="5376672" cy="123444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6245352" y="1234440"/>
            <a:ext cx="64008" cy="1234440"/>
          </a:xfrm>
          <a:prstGeom prst="rect">
            <a:avLst/>
          </a:prstGeom>
          <a:solidFill>
            <a:srgbClr val="008F95"/>
          </a:solidFill>
          <a:ln w="12700">
            <a:solidFill>
              <a:srgbClr val="008F9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6446520" y="1380744"/>
            <a:ext cx="50109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credible recurrent exit position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1801368"/>
            <a:ext cx="499262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Benefits are built into budgets and do not depend on one-off action.</a:t>
            </a:r>
            <a:endParaRPr lang="en-US" sz="1080" dirty="0"/>
          </a:p>
        </p:txBody>
      </p:sp>
      <p:sp>
        <p:nvSpPr>
          <p:cNvPr id="24" name="Shape 22"/>
          <p:cNvSpPr/>
          <p:nvPr/>
        </p:nvSpPr>
        <p:spPr>
          <a:xfrm>
            <a:off x="621792" y="2743200"/>
            <a:ext cx="5376672" cy="123444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621792" y="2743200"/>
            <a:ext cx="64008" cy="123444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822960" y="2889504"/>
            <a:ext cx="50109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Executable plans for 2027/28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22960" y="3310128"/>
            <a:ext cx="499262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Priority schemes are owned, quality-assured and ready from 1 April.</a:t>
            </a:r>
            <a:endParaRPr lang="en-US" sz="1080" dirty="0"/>
          </a:p>
        </p:txBody>
      </p:sp>
      <p:sp>
        <p:nvSpPr>
          <p:cNvPr id="28" name="Shape 26"/>
          <p:cNvSpPr/>
          <p:nvPr/>
        </p:nvSpPr>
        <p:spPr>
          <a:xfrm>
            <a:off x="6245352" y="2743200"/>
            <a:ext cx="5376672" cy="123444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9" name="Shape 27"/>
          <p:cNvSpPr/>
          <p:nvPr/>
        </p:nvSpPr>
        <p:spPr>
          <a:xfrm>
            <a:off x="6245352" y="2743200"/>
            <a:ext cx="64008" cy="1234440"/>
          </a:xfrm>
          <a:prstGeom prst="rect">
            <a:avLst/>
          </a:prstGeom>
          <a:solidFill>
            <a:srgbClr val="008F95"/>
          </a:solidFill>
          <a:ln w="12700">
            <a:solidFill>
              <a:srgbClr val="008F9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/>
          <p:nvPr/>
        </p:nvSpPr>
        <p:spPr>
          <a:xfrm>
            <a:off x="6446520" y="2889504"/>
            <a:ext cx="50109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sustainable operating model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6446520" y="3310128"/>
            <a:ext cx="499262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Transformation, workforce productivity &amp; efficiency, digital, estates and partnerships reduce the underlying cost base.</a:t>
            </a:r>
            <a:endParaRPr lang="en-US" sz="1080" dirty="0"/>
          </a:p>
        </p:txBody>
      </p:sp>
      <p:sp>
        <p:nvSpPr>
          <p:cNvPr id="32" name="Shape 30"/>
          <p:cNvSpPr/>
          <p:nvPr/>
        </p:nvSpPr>
        <p:spPr>
          <a:xfrm>
            <a:off x="621792" y="4507992"/>
            <a:ext cx="11000232" cy="1051560"/>
          </a:xfrm>
          <a:prstGeom prst="roundRect">
            <a:avLst>
              <a:gd name="adj" fmla="val 4348"/>
            </a:avLst>
          </a:prstGeom>
          <a:solidFill>
            <a:srgbClr val="EAF0F3"/>
          </a:solidFill>
          <a:ln w="8890">
            <a:solidFill>
              <a:srgbClr val="D6E0E6"/>
            </a:solidFill>
            <a:prstDash val="soli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3" name="Shape 31"/>
          <p:cNvSpPr/>
          <p:nvPr/>
        </p:nvSpPr>
        <p:spPr>
          <a:xfrm>
            <a:off x="621792" y="4507992"/>
            <a:ext cx="64008" cy="1051560"/>
          </a:xfrm>
          <a:prstGeom prst="rect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Text 32"/>
          <p:cNvSpPr/>
          <p:nvPr/>
        </p:nvSpPr>
        <p:spPr>
          <a:xfrm>
            <a:off x="822960" y="4654296"/>
            <a:ext cx="1063447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Assurance expected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822960" y="5074920"/>
            <a:ext cx="1061618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reporting should show delivery against plan, recurrent and non-recurrent benefits, quality and workforce impacts, movement of schemes to Green, risks and dependencies, and cash release reaching the ledger.</a:t>
            </a:r>
            <a:endParaRPr lang="en-US" sz="1120" dirty="0"/>
          </a:p>
        </p:txBody>
      </p:sp>
      <p:sp>
        <p:nvSpPr>
          <p:cNvPr id="36" name="Shape 34"/>
          <p:cNvSpPr/>
          <p:nvPr/>
        </p:nvSpPr>
        <p:spPr>
          <a:xfrm>
            <a:off x="594360" y="5870448"/>
            <a:ext cx="11000232" cy="457200"/>
          </a:xfrm>
          <a:prstGeom prst="roundRect">
            <a:avLst>
              <a:gd name="adj" fmla="val 8000"/>
            </a:avLst>
          </a:prstGeom>
          <a:solidFill>
            <a:srgbClr val="008F95"/>
          </a:solidFill>
          <a:ln w="12700">
            <a:solidFill>
              <a:srgbClr val="008F9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7" name="Text 35"/>
          <p:cNvSpPr/>
          <p:nvPr/>
        </p:nvSpPr>
        <p:spPr>
          <a:xfrm>
            <a:off x="822960" y="5989320"/>
            <a:ext cx="105521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Overall conclusion: there is a clear route to balance, but delivery certainty must now be demonstrated through pace, ownership and recurrent results.</a:t>
            </a:r>
            <a:endParaRPr lang="en-US" sz="1120" dirty="0"/>
          </a:p>
        </p:txBody>
      </p:sp>
      <p:sp>
        <p:nvSpPr>
          <p:cNvPr id="38" name="Text 36"/>
          <p:cNvSpPr/>
          <p:nvPr/>
        </p:nvSpPr>
        <p:spPr>
          <a:xfrm>
            <a:off x="411480" y="6611112"/>
            <a:ext cx="20116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SBUHB Finance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4617720" y="6611112"/>
            <a:ext cx="29260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ctr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700" dirty="0"/>
          </a:p>
        </p:txBody>
      </p:sp>
      <p:sp>
        <p:nvSpPr>
          <p:cNvPr id="40" name="Text 38"/>
          <p:cNvSpPr/>
          <p:nvPr/>
        </p:nvSpPr>
        <p:spPr>
          <a:xfrm>
            <a:off x="8229600" y="6611112"/>
            <a:ext cx="35204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to Balance 2026/27–2029/30</a:t>
            </a:r>
            <a:endParaRPr lang="en-US" sz="700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39CD4DE5-CEA8-3393-EC56-AFFD61871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0870" y="140524"/>
            <a:ext cx="1708586" cy="46755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BA015-3C4B-0CF4-BE78-74F83C776DEB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D768725-BC9E-7DFB-FC6F-0FD78E4C17D7}"/>
              </a:ext>
            </a:extLst>
          </p:cNvPr>
          <p:cNvSpPr/>
          <p:nvPr/>
        </p:nvSpPr>
        <p:spPr>
          <a:xfrm>
            <a:off x="0" y="0"/>
            <a:ext cx="12191695" cy="80467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solidFill>
              <a:srgbClr val="173F6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2C2A6EE-6EA0-9B0E-B851-89AFE87A56B3}"/>
              </a:ext>
            </a:extLst>
          </p:cNvPr>
          <p:cNvSpPr/>
          <p:nvPr/>
        </p:nvSpPr>
        <p:spPr>
          <a:xfrm>
            <a:off x="248230" y="283464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Recommendations</a:t>
            </a:r>
            <a:endParaRPr lang="en-US" sz="19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5035C0B3-AB21-4627-9F71-718E8EDE7B06}"/>
              </a:ext>
            </a:extLst>
          </p:cNvPr>
          <p:cNvSpPr/>
          <p:nvPr/>
        </p:nvSpPr>
        <p:spPr>
          <a:xfrm>
            <a:off x="512064" y="92354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lvl="0">
              <a:defRPr sz="1800" b="1">
                <a:solidFill>
                  <a:srgbClr val="18222B"/>
                </a:solidFill>
                <a:latin typeface="Arial"/>
              </a:defRPr>
            </a:pPr>
            <a:r>
              <a:rPr lang="en-GB" sz="1400" b="1" dirty="0">
                <a:solidFill>
                  <a:srgbClr val="1822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Board is asked to confirm the recovery direction, delivery priorities and assurance expectations</a:t>
            </a:r>
          </a:p>
        </p:txBody>
      </p:sp>
      <p:sp>
        <p:nvSpPr>
          <p:cNvPr id="36" name="Shape 34">
            <a:extLst>
              <a:ext uri="{FF2B5EF4-FFF2-40B4-BE49-F238E27FC236}">
                <a16:creationId xmlns:a16="http://schemas.microsoft.com/office/drawing/2014/main" id="{54E907BE-E177-C512-FEE7-064D55C72808}"/>
              </a:ext>
            </a:extLst>
          </p:cNvPr>
          <p:cNvSpPr/>
          <p:nvPr/>
        </p:nvSpPr>
        <p:spPr>
          <a:xfrm>
            <a:off x="594360" y="5870448"/>
            <a:ext cx="11000232" cy="457200"/>
          </a:xfrm>
          <a:prstGeom prst="roundRect">
            <a:avLst>
              <a:gd name="adj" fmla="val 8000"/>
            </a:avLst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EB288747-717D-8869-0C76-DD35C92081FB}"/>
              </a:ext>
            </a:extLst>
          </p:cNvPr>
          <p:cNvSpPr/>
          <p:nvPr/>
        </p:nvSpPr>
        <p:spPr>
          <a:xfrm>
            <a:off x="3136930" y="6007608"/>
            <a:ext cx="820163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lvl="0">
              <a:defRPr sz="1350" b="1">
                <a:solidFill>
                  <a:srgbClr val="FFFFFF"/>
                </a:solidFill>
                <a:latin typeface="Arial"/>
              </a:defRPr>
            </a:pPr>
            <a:r>
              <a:rPr lang="en-GB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Board endorses the direction of travel and requires monthly assurance on delivery, quality, risk and cash release.</a:t>
            </a:r>
          </a:p>
        </p:txBody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2A55C73F-494A-80F7-A0BC-ED29BDDD01D1}"/>
              </a:ext>
            </a:extLst>
          </p:cNvPr>
          <p:cNvSpPr/>
          <p:nvPr/>
        </p:nvSpPr>
        <p:spPr>
          <a:xfrm>
            <a:off x="411480" y="6611112"/>
            <a:ext cx="20116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SBUHB Finance</a:t>
            </a:r>
            <a:endParaRPr lang="en-US" sz="700" dirty="0"/>
          </a:p>
        </p:txBody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9DB1D89D-6C47-13D2-9ECF-08452F2F48A2}"/>
              </a:ext>
            </a:extLst>
          </p:cNvPr>
          <p:cNvSpPr/>
          <p:nvPr/>
        </p:nvSpPr>
        <p:spPr>
          <a:xfrm>
            <a:off x="4617720" y="6611112"/>
            <a:ext cx="29260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ctr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700" dirty="0"/>
          </a:p>
        </p:txBody>
      </p:sp>
      <p:sp>
        <p:nvSpPr>
          <p:cNvPr id="40" name="Text 38">
            <a:extLst>
              <a:ext uri="{FF2B5EF4-FFF2-40B4-BE49-F238E27FC236}">
                <a16:creationId xmlns:a16="http://schemas.microsoft.com/office/drawing/2014/main" id="{1DE877B8-AD37-649E-B3AE-0846AC5DE84B}"/>
              </a:ext>
            </a:extLst>
          </p:cNvPr>
          <p:cNvSpPr/>
          <p:nvPr/>
        </p:nvSpPr>
        <p:spPr>
          <a:xfrm>
            <a:off x="8229600" y="6611112"/>
            <a:ext cx="35204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6070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to Balance 2026/27–2029/30</a:t>
            </a:r>
            <a:endParaRPr lang="en-US" sz="700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9B99EC4-E8B7-D192-814F-C97EA9B158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0870" y="140524"/>
            <a:ext cx="1708586" cy="467552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DBF84D8-1CB9-9586-5796-ECFC6E915E8D}"/>
              </a:ext>
            </a:extLst>
          </p:cNvPr>
          <p:cNvSpPr/>
          <p:nvPr/>
        </p:nvSpPr>
        <p:spPr>
          <a:xfrm>
            <a:off x="621792" y="1856231"/>
            <a:ext cx="457200" cy="457200"/>
          </a:xfrm>
          <a:prstGeom prst="ellipse">
            <a:avLst/>
          </a:prstGeom>
          <a:solidFill>
            <a:srgbClr val="008F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>
                <a:solidFill>
                  <a:srgbClr val="FFFFFF"/>
                </a:solidFill>
                <a:latin typeface="Arial"/>
              </a:defRPr>
            </a:pP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Rounded Rectangle 12">
            <a:extLst>
              <a:ext uri="{FF2B5EF4-FFF2-40B4-BE49-F238E27FC236}">
                <a16:creationId xmlns:a16="http://schemas.microsoft.com/office/drawing/2014/main" id="{82A30B95-3F0E-5FBE-516E-CDC52BC44ECF}"/>
              </a:ext>
            </a:extLst>
          </p:cNvPr>
          <p:cNvSpPr/>
          <p:nvPr/>
        </p:nvSpPr>
        <p:spPr>
          <a:xfrm>
            <a:off x="1243584" y="1810512"/>
            <a:ext cx="10442448" cy="566928"/>
          </a:xfrm>
          <a:prstGeom prst="roundRect">
            <a:avLst/>
          </a:prstGeom>
          <a:solidFill>
            <a:srgbClr val="F3F7F8"/>
          </a:solidFill>
          <a:ln w="9525" cap="flat" cmpd="sng" algn="ctr">
            <a:solidFill>
              <a:srgbClr val="D4E1E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1EED14-77BB-DC8F-CD82-C44D3B29EF23}"/>
              </a:ext>
            </a:extLst>
          </p:cNvPr>
          <p:cNvSpPr txBox="1"/>
          <p:nvPr/>
        </p:nvSpPr>
        <p:spPr>
          <a:xfrm>
            <a:off x="1481328" y="1956816"/>
            <a:ext cx="1353312" cy="20621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100" b="1">
                <a:solidFill>
                  <a:srgbClr val="008F95"/>
                </a:solidFill>
                <a:latin typeface="Arial"/>
              </a:defRPr>
            </a:pPr>
            <a:r>
              <a:rPr sz="1100" b="1">
                <a:solidFill>
                  <a:srgbClr val="008F95"/>
                </a:solidFill>
                <a:cs typeface="Arial" panose="020B0604020202020204" pitchFamily="34" charset="0"/>
              </a:rPr>
              <a:t>ENDORSE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8A5200-6DE4-EE87-2552-7C61AAE146FC}"/>
              </a:ext>
            </a:extLst>
          </p:cNvPr>
          <p:cNvSpPr txBox="1"/>
          <p:nvPr/>
        </p:nvSpPr>
        <p:spPr>
          <a:xfrm>
            <a:off x="2788920" y="1911095"/>
            <a:ext cx="8613648" cy="200055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060" b="0">
                <a:solidFill>
                  <a:srgbClr val="607079"/>
                </a:solidFill>
                <a:latin typeface="Arial"/>
              </a:defRPr>
            </a:pPr>
            <a:r>
              <a:rPr sz="1060">
                <a:solidFill>
                  <a:srgbClr val="607079"/>
                </a:solidFill>
                <a:cs typeface="Arial" panose="020B0604020202020204" pitchFamily="34" charset="0"/>
              </a:rPr>
              <a:t>The route to financial balance by 2028/29 and the requirement for sustained recurrent savings.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404A86E-062F-E47F-19D8-16E66EB85F0F}"/>
              </a:ext>
            </a:extLst>
          </p:cNvPr>
          <p:cNvSpPr/>
          <p:nvPr/>
        </p:nvSpPr>
        <p:spPr>
          <a:xfrm>
            <a:off x="621792" y="2569463"/>
            <a:ext cx="457200" cy="457200"/>
          </a:xfrm>
          <a:prstGeom prst="ellipse">
            <a:avLst/>
          </a:prstGeom>
          <a:solidFill>
            <a:srgbClr val="008F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>
                <a:solidFill>
                  <a:srgbClr val="FFFFFF"/>
                </a:solidFill>
                <a:latin typeface="Arial"/>
              </a:defRPr>
            </a:pP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" name="Rounded Rectangle 16">
            <a:extLst>
              <a:ext uri="{FF2B5EF4-FFF2-40B4-BE49-F238E27FC236}">
                <a16:creationId xmlns:a16="http://schemas.microsoft.com/office/drawing/2014/main" id="{AE306D92-EF7A-6124-FB70-C1492D81A0C7}"/>
              </a:ext>
            </a:extLst>
          </p:cNvPr>
          <p:cNvSpPr/>
          <p:nvPr/>
        </p:nvSpPr>
        <p:spPr>
          <a:xfrm>
            <a:off x="1243584" y="2523744"/>
            <a:ext cx="10442448" cy="566928"/>
          </a:xfrm>
          <a:prstGeom prst="roundRect">
            <a:avLst/>
          </a:prstGeom>
          <a:solidFill>
            <a:srgbClr val="F3F7F8"/>
          </a:solidFill>
          <a:ln w="9525" cap="flat" cmpd="sng" algn="ctr">
            <a:solidFill>
              <a:srgbClr val="D4E1E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3A392E-2C7B-2C91-69D4-57F7764DC552}"/>
              </a:ext>
            </a:extLst>
          </p:cNvPr>
          <p:cNvSpPr txBox="1"/>
          <p:nvPr/>
        </p:nvSpPr>
        <p:spPr>
          <a:xfrm>
            <a:off x="1481328" y="2670048"/>
            <a:ext cx="1353312" cy="20621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100" b="1">
                <a:solidFill>
                  <a:srgbClr val="008F95"/>
                </a:solidFill>
                <a:latin typeface="Arial"/>
              </a:defRPr>
            </a:pPr>
            <a:r>
              <a:rPr sz="1100" b="1">
                <a:solidFill>
                  <a:srgbClr val="008F95"/>
                </a:solidFill>
                <a:cs typeface="Arial" panose="020B0604020202020204" pitchFamily="34" charset="0"/>
              </a:rPr>
              <a:t>SUPPORT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BAA290-9545-B92B-A9BE-8B689C358FBD}"/>
              </a:ext>
            </a:extLst>
          </p:cNvPr>
          <p:cNvSpPr txBox="1"/>
          <p:nvPr/>
        </p:nvSpPr>
        <p:spPr>
          <a:xfrm>
            <a:off x="2788920" y="2624327"/>
            <a:ext cx="8613648" cy="200055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060" b="0">
                <a:solidFill>
                  <a:srgbClr val="607079"/>
                </a:solidFill>
                <a:latin typeface="Arial"/>
              </a:defRPr>
            </a:pPr>
            <a:r>
              <a:rPr sz="1060" dirty="0">
                <a:solidFill>
                  <a:srgbClr val="607079"/>
                </a:solidFill>
                <a:cs typeface="Arial" panose="020B0604020202020204" pitchFamily="34" charset="0"/>
              </a:rPr>
              <a:t>Accelerated </a:t>
            </a:r>
            <a:r>
              <a:rPr lang="en-GB" sz="1060" dirty="0">
                <a:solidFill>
                  <a:srgbClr val="607079"/>
                </a:solidFill>
                <a:cs typeface="Arial" panose="020B0604020202020204" pitchFamily="34" charset="0"/>
              </a:rPr>
              <a:t>organisational and consequential </a:t>
            </a:r>
            <a:r>
              <a:rPr sz="1060" dirty="0">
                <a:solidFill>
                  <a:srgbClr val="607079"/>
                </a:solidFill>
                <a:cs typeface="Arial" panose="020B0604020202020204" pitchFamily="34" charset="0"/>
              </a:rPr>
              <a:t>workforce transformation, with service-level delivery milestones and quality safeguards.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EE0F678-AA8B-609B-02D2-34E7540A840D}"/>
              </a:ext>
            </a:extLst>
          </p:cNvPr>
          <p:cNvSpPr/>
          <p:nvPr/>
        </p:nvSpPr>
        <p:spPr>
          <a:xfrm>
            <a:off x="621792" y="3282696"/>
            <a:ext cx="457200" cy="457200"/>
          </a:xfrm>
          <a:prstGeom prst="ellipse">
            <a:avLst/>
          </a:prstGeom>
          <a:solidFill>
            <a:srgbClr val="008F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>
                <a:solidFill>
                  <a:srgbClr val="FFFFFF"/>
                </a:solidFill>
                <a:latin typeface="Arial"/>
              </a:defRPr>
            </a:pP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3" name="Rounded Rectangle 20">
            <a:extLst>
              <a:ext uri="{FF2B5EF4-FFF2-40B4-BE49-F238E27FC236}">
                <a16:creationId xmlns:a16="http://schemas.microsoft.com/office/drawing/2014/main" id="{E5A56E2E-59E8-D13E-D228-69A42AC303AD}"/>
              </a:ext>
            </a:extLst>
          </p:cNvPr>
          <p:cNvSpPr/>
          <p:nvPr/>
        </p:nvSpPr>
        <p:spPr>
          <a:xfrm>
            <a:off x="1243584" y="3236976"/>
            <a:ext cx="10442448" cy="566928"/>
          </a:xfrm>
          <a:prstGeom prst="roundRect">
            <a:avLst/>
          </a:prstGeom>
          <a:solidFill>
            <a:srgbClr val="F3F7F8"/>
          </a:solidFill>
          <a:ln w="9525" cap="flat" cmpd="sng" algn="ctr">
            <a:solidFill>
              <a:srgbClr val="D4E1E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A24A6E-85F4-EA23-3080-9F91925199DA}"/>
              </a:ext>
            </a:extLst>
          </p:cNvPr>
          <p:cNvSpPr txBox="1"/>
          <p:nvPr/>
        </p:nvSpPr>
        <p:spPr>
          <a:xfrm>
            <a:off x="1481328" y="3383280"/>
            <a:ext cx="1353312" cy="20621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100" b="1">
                <a:solidFill>
                  <a:srgbClr val="008F95"/>
                </a:solidFill>
                <a:latin typeface="Arial"/>
              </a:defRPr>
            </a:pPr>
            <a:r>
              <a:rPr sz="1100" b="1">
                <a:solidFill>
                  <a:srgbClr val="008F95"/>
                </a:solidFill>
                <a:cs typeface="Arial" panose="020B0604020202020204" pitchFamily="34" charset="0"/>
              </a:rPr>
              <a:t>PRIORITISE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147A59D-AA6C-0100-555C-401B8C69B731}"/>
              </a:ext>
            </a:extLst>
          </p:cNvPr>
          <p:cNvSpPr txBox="1"/>
          <p:nvPr/>
        </p:nvSpPr>
        <p:spPr>
          <a:xfrm>
            <a:off x="2788920" y="3337560"/>
            <a:ext cx="8613648" cy="200055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060" b="0">
                <a:solidFill>
                  <a:srgbClr val="607079"/>
                </a:solidFill>
                <a:latin typeface="Arial"/>
              </a:defRPr>
            </a:pPr>
            <a:r>
              <a:rPr lang="en-GB" sz="1060" dirty="0">
                <a:solidFill>
                  <a:srgbClr val="607079"/>
                </a:solidFill>
                <a:cs typeface="Arial" panose="020B0604020202020204" pitchFamily="34" charset="0"/>
              </a:rPr>
              <a:t>CHC, </a:t>
            </a:r>
            <a:r>
              <a:rPr sz="1060" dirty="0">
                <a:solidFill>
                  <a:srgbClr val="607079"/>
                </a:solidFill>
                <a:cs typeface="Arial" panose="020B0604020202020204" pitchFamily="34" charset="0"/>
              </a:rPr>
              <a:t>Workforce, medicines,  </a:t>
            </a:r>
            <a:r>
              <a:rPr lang="en-GB" sz="1060">
                <a:solidFill>
                  <a:srgbClr val="607079"/>
                </a:solidFill>
                <a:cs typeface="Arial" panose="020B0604020202020204" pitchFamily="34" charset="0"/>
              </a:rPr>
              <a:t>commercial strategies</a:t>
            </a:r>
            <a:r>
              <a:rPr sz="1060">
                <a:solidFill>
                  <a:srgbClr val="607079"/>
                </a:solidFill>
                <a:cs typeface="Arial" panose="020B0604020202020204" pitchFamily="34" charset="0"/>
              </a:rPr>
              <a:t> </a:t>
            </a:r>
            <a:r>
              <a:rPr sz="1060" dirty="0">
                <a:solidFill>
                  <a:srgbClr val="607079"/>
                </a:solidFill>
                <a:cs typeface="Arial" panose="020B0604020202020204" pitchFamily="34" charset="0"/>
              </a:rPr>
              <a:t>and LTA rebase as the core medium-term value </a:t>
            </a:r>
            <a:r>
              <a:rPr lang="en-GB" sz="1060" dirty="0">
                <a:solidFill>
                  <a:srgbClr val="607079"/>
                </a:solidFill>
                <a:cs typeface="Arial" panose="020B0604020202020204" pitchFamily="34" charset="0"/>
              </a:rPr>
              <a:t>instruments for delivery</a:t>
            </a:r>
            <a:r>
              <a:rPr sz="1060" dirty="0">
                <a:solidFill>
                  <a:srgbClr val="607079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D1E3324-1290-F741-5D08-15D99117D52B}"/>
              </a:ext>
            </a:extLst>
          </p:cNvPr>
          <p:cNvSpPr/>
          <p:nvPr/>
        </p:nvSpPr>
        <p:spPr>
          <a:xfrm>
            <a:off x="621792" y="3995928"/>
            <a:ext cx="457200" cy="457200"/>
          </a:xfrm>
          <a:prstGeom prst="ellipse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>
                <a:solidFill>
                  <a:srgbClr val="FFFFFF"/>
                </a:solidFill>
                <a:latin typeface="Arial"/>
              </a:defRPr>
            </a:pP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4" name="Rounded Rectangle 28">
            <a:extLst>
              <a:ext uri="{FF2B5EF4-FFF2-40B4-BE49-F238E27FC236}">
                <a16:creationId xmlns:a16="http://schemas.microsoft.com/office/drawing/2014/main" id="{ED391C00-82AA-3FBE-56BF-C309EB50CD1F}"/>
              </a:ext>
            </a:extLst>
          </p:cNvPr>
          <p:cNvSpPr/>
          <p:nvPr/>
        </p:nvSpPr>
        <p:spPr>
          <a:xfrm>
            <a:off x="1243584" y="4023360"/>
            <a:ext cx="10442448" cy="566928"/>
          </a:xfrm>
          <a:prstGeom prst="roundRect">
            <a:avLst/>
          </a:prstGeom>
          <a:solidFill>
            <a:srgbClr val="F3F7F8"/>
          </a:solidFill>
          <a:ln w="9525" cap="flat" cmpd="sng" algn="ctr">
            <a:solidFill>
              <a:srgbClr val="D4E1E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8A68184-A98E-8515-726A-9683A0E14815}"/>
              </a:ext>
            </a:extLst>
          </p:cNvPr>
          <p:cNvSpPr txBox="1"/>
          <p:nvPr/>
        </p:nvSpPr>
        <p:spPr>
          <a:xfrm>
            <a:off x="1406830" y="4161182"/>
            <a:ext cx="1353312" cy="20621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100" b="1">
                <a:solidFill>
                  <a:srgbClr val="002060"/>
                </a:solidFill>
                <a:latin typeface="Arial"/>
              </a:defRPr>
            </a:pPr>
            <a:r>
              <a:rPr sz="1100" b="1" dirty="0">
                <a:solidFill>
                  <a:srgbClr val="002060"/>
                </a:solidFill>
                <a:cs typeface="Arial" panose="020B0604020202020204" pitchFamily="34" charset="0"/>
              </a:rPr>
              <a:t>REQUIRE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B76402A-1822-D6E1-7D90-80F8056EF514}"/>
              </a:ext>
            </a:extLst>
          </p:cNvPr>
          <p:cNvSpPr txBox="1"/>
          <p:nvPr/>
        </p:nvSpPr>
        <p:spPr>
          <a:xfrm>
            <a:off x="2724912" y="4120484"/>
            <a:ext cx="8613648" cy="200055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060" b="0">
                <a:solidFill>
                  <a:srgbClr val="607079"/>
                </a:solidFill>
                <a:latin typeface="Arial"/>
              </a:defRPr>
            </a:pPr>
            <a:r>
              <a:rPr sz="1060" dirty="0">
                <a:solidFill>
                  <a:srgbClr val="607079"/>
                </a:solidFill>
                <a:cs typeface="Arial" panose="020B0604020202020204" pitchFamily="34" charset="0"/>
              </a:rPr>
              <a:t>All 2027/28 opportunities to become</a:t>
            </a:r>
            <a:r>
              <a:rPr lang="en-GB" sz="1060" dirty="0">
                <a:solidFill>
                  <a:srgbClr val="607079"/>
                </a:solidFill>
                <a:cs typeface="Arial" panose="020B0604020202020204" pitchFamily="34" charset="0"/>
              </a:rPr>
              <a:t> delivery plans,</a:t>
            </a:r>
            <a:r>
              <a:rPr sz="1060" dirty="0">
                <a:solidFill>
                  <a:srgbClr val="607079"/>
                </a:solidFill>
                <a:cs typeface="Arial" panose="020B0604020202020204" pitchFamily="34" charset="0"/>
              </a:rPr>
              <a:t> owned, quantified, risk-adjusted and quality-assured </a:t>
            </a:r>
            <a:r>
              <a:rPr lang="en-GB" sz="1060">
                <a:solidFill>
                  <a:srgbClr val="607079"/>
                </a:solidFill>
                <a:cs typeface="Arial" panose="020B0604020202020204" pitchFamily="34" charset="0"/>
              </a:rPr>
              <a:t>0reen/Amber</a:t>
            </a:r>
            <a:r>
              <a:rPr sz="1060">
                <a:solidFill>
                  <a:srgbClr val="607079"/>
                </a:solidFill>
                <a:cs typeface="Arial" panose="020B0604020202020204" pitchFamily="34" charset="0"/>
              </a:rPr>
              <a:t> </a:t>
            </a:r>
            <a:r>
              <a:rPr sz="1060" dirty="0">
                <a:solidFill>
                  <a:srgbClr val="607079"/>
                </a:solidFill>
                <a:cs typeface="Arial" panose="020B0604020202020204" pitchFamily="34" charset="0"/>
              </a:rPr>
              <a:t>plans before 1 April 2027.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EB875CC-9C6D-449A-27A9-8F5BF3ED8A75}"/>
              </a:ext>
            </a:extLst>
          </p:cNvPr>
          <p:cNvSpPr txBox="1"/>
          <p:nvPr/>
        </p:nvSpPr>
        <p:spPr>
          <a:xfrm>
            <a:off x="816864" y="5999790"/>
            <a:ext cx="1920240" cy="198516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F2C230"/>
                </a:solidFill>
                <a:latin typeface="Arial"/>
              </a:defRPr>
            </a:pPr>
            <a:r>
              <a:rPr kumimoji="0" sz="1050" b="1" i="0" u="none" strike="noStrike" kern="1200" cap="none" spc="0" normalizeH="0" baseline="0" noProof="0" dirty="0">
                <a:ln>
                  <a:noFill/>
                </a:ln>
                <a:solidFill>
                  <a:srgbClr val="F2C23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PROPOSED RESOLUTION</a:t>
            </a:r>
          </a:p>
        </p:txBody>
      </p:sp>
    </p:spTree>
    <p:extLst>
      <p:ext uri="{BB962C8B-B14F-4D97-AF65-F5344CB8AC3E}">
        <p14:creationId xmlns:p14="http://schemas.microsoft.com/office/powerpoint/2010/main" val="3359323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C022EFBB18C64ABE3B9933434D2554" ma:contentTypeVersion="15" ma:contentTypeDescription="Create a new document." ma:contentTypeScope="" ma:versionID="2b64952811415c62d0d0df39f3d34ba2">
  <xsd:schema xmlns:xsd="http://www.w3.org/2001/XMLSchema" xmlns:xs="http://www.w3.org/2001/XMLSchema" xmlns:p="http://schemas.microsoft.com/office/2006/metadata/properties" xmlns:ns1="http://schemas.microsoft.com/sharepoint/v3" xmlns:ns2="60b0568e-e574-4342-a9c0-c22c6fec6509" xmlns:ns3="fdfaf355-f7ae-47f3-8f93-739a60756710" targetNamespace="http://schemas.microsoft.com/office/2006/metadata/properties" ma:root="true" ma:fieldsID="b85015dbfa83b7beca0f1d5edc8036d9" ns1:_="" ns2:_="" ns3:_="">
    <xsd:import namespace="http://schemas.microsoft.com/sharepoint/v3"/>
    <xsd:import namespace="60b0568e-e574-4342-a9c0-c22c6fec6509"/>
    <xsd:import namespace="fdfaf355-f7ae-47f3-8f93-739a607567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b0568e-e574-4342-a9c0-c22c6fec65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efaef41-70dc-4075-804e-d4e4dbdaee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faf355-f7ae-47f3-8f93-739a60756710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2c2f2e62-4dc6-41ef-ad8c-e640d42d75ed}" ma:internalName="TaxCatchAll" ma:showField="CatchAllData" ma:web="fdfaf355-f7ae-47f3-8f93-739a607567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60b0568e-e574-4342-a9c0-c22c6fec6509">
      <Terms xmlns="http://schemas.microsoft.com/office/infopath/2007/PartnerControls"/>
    </lcf76f155ced4ddcb4097134ff3c332f>
    <TaxCatchAll xmlns="fdfaf355-f7ae-47f3-8f93-739a6075671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5680ACC-3A14-472D-8AC7-09BC2920E461}"/>
</file>

<file path=customXml/itemProps2.xml><?xml version="1.0" encoding="utf-8"?>
<ds:datastoreItem xmlns:ds="http://schemas.openxmlformats.org/officeDocument/2006/customXml" ds:itemID="{F8EE8D0D-1DA5-4B37-B399-3E6B5B115DD0}">
  <ds:schemaRefs>
    <ds:schemaRef ds:uri="http://schemas.microsoft.com/office/infopath/2007/PartnerControls"/>
    <ds:schemaRef ds:uri="http://purl.org/dc/dcmitype/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44db3db7-1523-4826-83fd-741d9b441697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00483FE-444E-4CE7-BE50-706CA96A160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2025</Words>
  <Application>Microsoft Office PowerPoint</Application>
  <PresentationFormat>Widescreen</PresentationFormat>
  <Paragraphs>242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Arial</vt:lpstr>
      <vt:lpstr>Arial Black</vt:lpstr>
      <vt:lpstr>Office Theme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Swansea Bay University Health Board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to Balance and Sustainable Value: Summary Deck</dc:title>
  <dc:subject>Summary of the route to financial balance and sustainable value</dc:subject>
  <dc:creator>Samantha Moss (Swansea Bay UHB - Finance)</dc:creator>
  <cp:lastModifiedBy>Rebecca Hayes (Swansea Bay UHB - Finance)</cp:lastModifiedBy>
  <cp:revision>5</cp:revision>
  <dcterms:created xsi:type="dcterms:W3CDTF">2026-09-08T11:32:44Z</dcterms:created>
  <dcterms:modified xsi:type="dcterms:W3CDTF">2026-09-17T14:14:46Z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0x01010001C022EFBB18C64ABE3B9933434D2554</vt:lpwstr>
  </property>
</Properties>
</file>