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3.xml" ContentType="application/vnd.openxmlformats-officedocument.drawingml.chart+xml"/>
  <Override PartName="/ppt/charts/style1.xml" ContentType="application/vnd.ms-office.chartstyle+xml"/>
  <Override PartName="/ppt/charts/colors1.xml" ContentType="application/vnd.ms-office.chartcolorstyle+xml"/>
  <Override PartName="/ppt/charts/chart1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 id="2147483765" r:id="rId6"/>
    <p:sldMasterId id="2147483771" r:id="rId7"/>
  </p:sldMasterIdLst>
  <p:notesMasterIdLst>
    <p:notesMasterId r:id="rId64"/>
  </p:notesMasterIdLst>
  <p:handoutMasterIdLst>
    <p:handoutMasterId r:id="rId65"/>
  </p:handoutMasterIdLst>
  <p:sldIdLst>
    <p:sldId id="285" r:id="rId8"/>
    <p:sldId id="3449" r:id="rId9"/>
    <p:sldId id="3478" r:id="rId10"/>
    <p:sldId id="3631" r:id="rId11"/>
    <p:sldId id="3570" r:id="rId12"/>
    <p:sldId id="3655" r:id="rId13"/>
    <p:sldId id="3651" r:id="rId14"/>
    <p:sldId id="3447" r:id="rId15"/>
    <p:sldId id="3507" r:id="rId16"/>
    <p:sldId id="486" r:id="rId17"/>
    <p:sldId id="3519" r:id="rId18"/>
    <p:sldId id="3656" r:id="rId19"/>
    <p:sldId id="3587" r:id="rId20"/>
    <p:sldId id="3572" r:id="rId21"/>
    <p:sldId id="3637" r:id="rId22"/>
    <p:sldId id="3634" r:id="rId23"/>
    <p:sldId id="3604" r:id="rId24"/>
    <p:sldId id="3485" r:id="rId25"/>
    <p:sldId id="3580" r:id="rId26"/>
    <p:sldId id="3560" r:id="rId27"/>
    <p:sldId id="3457" r:id="rId28"/>
    <p:sldId id="3613" r:id="rId29"/>
    <p:sldId id="3614" r:id="rId30"/>
    <p:sldId id="3464" r:id="rId31"/>
    <p:sldId id="3610" r:id="rId32"/>
    <p:sldId id="3650" r:id="rId33"/>
    <p:sldId id="3616" r:id="rId34"/>
    <p:sldId id="3615" r:id="rId35"/>
    <p:sldId id="3623" r:id="rId36"/>
    <p:sldId id="3644" r:id="rId37"/>
    <p:sldId id="3619" r:id="rId38"/>
    <p:sldId id="3648" r:id="rId39"/>
    <p:sldId id="3620" r:id="rId40"/>
    <p:sldId id="3621" r:id="rId41"/>
    <p:sldId id="3646" r:id="rId42"/>
    <p:sldId id="3609" r:id="rId43"/>
    <p:sldId id="3516" r:id="rId44"/>
    <p:sldId id="3595" r:id="rId45"/>
    <p:sldId id="3640" r:id="rId46"/>
    <p:sldId id="3628" r:id="rId47"/>
    <p:sldId id="3612" r:id="rId48"/>
    <p:sldId id="3534" r:id="rId49"/>
    <p:sldId id="3649" r:id="rId50"/>
    <p:sldId id="3536" r:id="rId51"/>
    <p:sldId id="3493" r:id="rId52"/>
    <p:sldId id="3641" r:id="rId53"/>
    <p:sldId id="3605" r:id="rId54"/>
    <p:sldId id="3632" r:id="rId55"/>
    <p:sldId id="3625" r:id="rId56"/>
    <p:sldId id="3645" r:id="rId57"/>
    <p:sldId id="3586" r:id="rId58"/>
    <p:sldId id="3633" r:id="rId59"/>
    <p:sldId id="3573" r:id="rId60"/>
    <p:sldId id="3618" r:id="rId61"/>
    <p:sldId id="3617" r:id="rId62"/>
    <p:sldId id="3622" r:id="rId63"/>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B7303-2436-0B42-415F-67464FD5D0C6}" name="Nerys James (Swansea Bay UHB - Digital Services)" initials="NJ" userId="S::Nerys.James3@wales.nhs.uk::1ff49865-1a6a-4e62-ae6f-88ea92d5535d" providerId="AD"/>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70407280-C8D9-DBC7-FD9B-15F7802F6AF5}" name="Carl Mustad (Swansea Bay UHB - Digital Services)" initials="CS" userId="S::carl.mustad@wales.nhs.uk::30ad000a-4e27-4d92-ae11-4f0a741902b6"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1E0F3ABA-C7BD-1BD9-55FB-A96F500ED541}" name="Tracey Bell (Swansea Bay UHB - Digital Services)" initials="TB" userId="S::Tracey.Bell2@wales.nhs.uk::fba55820-aef3-4bcb-93c2-6d442cefedae"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ED684D"/>
    <a:srgbClr val="000000"/>
    <a:srgbClr val="CEF2DB"/>
    <a:srgbClr val="FFFFCC"/>
    <a:srgbClr val="C8DEF7"/>
    <a:srgbClr val="BFBFBF"/>
    <a:srgbClr val="E13717"/>
    <a:srgbClr val="2AA053"/>
    <a:srgbClr val="154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8" d="100"/>
          <a:sy n="128" d="100"/>
        </p:scale>
        <p:origin x="1134" y="330"/>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theme" Target="theme/theme1.xml"/><Relationship Id="rId7" Type="http://schemas.openxmlformats.org/officeDocument/2006/relationships/slideMaster" Target="slideMasters/slideMaster4.xml"/><Relationship Id="rId71"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 John (Swansea Bay UHB - Digital)" userId="017b9d50-9420-426f-844e-5be3cf2918e3" providerId="ADAL" clId="{261384AC-F629-4CED-BDB7-0995AD559D4E}"/>
    <pc:docChg chg="modSld">
      <pc:chgData name="Matt John (Swansea Bay UHB - Digital)" userId="017b9d50-9420-426f-844e-5be3cf2918e3" providerId="ADAL" clId="{261384AC-F629-4CED-BDB7-0995AD559D4E}" dt="2025-11-18T10:12:26.383" v="32" actId="20577"/>
      <pc:docMkLst>
        <pc:docMk/>
      </pc:docMkLst>
      <pc:sldChg chg="modSp mod">
        <pc:chgData name="Matt John (Swansea Bay UHB - Digital)" userId="017b9d50-9420-426f-844e-5be3cf2918e3" providerId="ADAL" clId="{261384AC-F629-4CED-BDB7-0995AD559D4E}" dt="2025-11-18T10:12:26.383" v="32" actId="20577"/>
        <pc:sldMkLst>
          <pc:docMk/>
          <pc:sldMk cId="439609029" sldId="3609"/>
        </pc:sldMkLst>
        <pc:spChg chg="mod">
          <ac:chgData name="Matt John (Swansea Bay UHB - Digital)" userId="017b9d50-9420-426f-844e-5be3cf2918e3" providerId="ADAL" clId="{261384AC-F629-4CED-BDB7-0995AD559D4E}" dt="2025-11-18T10:12:26.383" v="32" actId="20577"/>
          <ac:spMkLst>
            <pc:docMk/>
            <pc:sldMk cId="439609029" sldId="3609"/>
            <ac:spMk id="18" creationId="{B3A6C41C-417D-CB44-A2A8-A4494FB5B481}"/>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14.xml.rels><?xml version="1.0" encoding="UTF-8" standalone="yes"?>
<Relationships xmlns="http://schemas.openxmlformats.org/package/2006/relationships"><Relationship Id="rId3" Type="http://schemas.openxmlformats.org/officeDocument/2006/relationships/oleObject" Target="https://thepublicserviceconsultants.sharepoint.com/sites/ThePSCClientfiles/Clients%20O%20%20S/Swansea%20Bay%20UHB/ProjDocs/SWB001/03%20Working/02%20Engagement/Survey/Survey%20analysis.xlsx" TargetMode="External"/><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SBUHB Colleagues' Views on Digital and Data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43525978607512772"/>
          <c:y val="0.21806617551765045"/>
          <c:w val="0.51819535461293142"/>
          <c:h val="0.61393668564136816"/>
        </c:manualLayout>
      </c:layout>
      <c:barChart>
        <c:barDir val="bar"/>
        <c:grouping val="percentStacked"/>
        <c:varyColors val="0"/>
        <c:ser>
          <c:idx val="0"/>
          <c:order val="0"/>
          <c:tx>
            <c:strRef>
              <c:f>'[Survey analysis.xlsx]Org Survey Results'!$C$8</c:f>
              <c:strCache>
                <c:ptCount val="1"/>
                <c:pt idx="0">
                  <c:v>Strongly Agree</c:v>
                </c:pt>
              </c:strCache>
            </c:strRef>
          </c:tx>
          <c:spPr>
            <a:solidFill>
              <a:schemeClr val="accent5"/>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Results'!$C$9:$C$11</c:f>
              <c:numCache>
                <c:formatCode>0%</c:formatCode>
                <c:ptCount val="3"/>
                <c:pt idx="0">
                  <c:v>6.8181818181818177E-2</c:v>
                </c:pt>
                <c:pt idx="1">
                  <c:v>5.6818181818181816E-2</c:v>
                </c:pt>
                <c:pt idx="2">
                  <c:v>0.1</c:v>
                </c:pt>
              </c:numCache>
            </c:numRef>
          </c:val>
          <c:extLst>
            <c:ext xmlns:c16="http://schemas.microsoft.com/office/drawing/2014/chart" uri="{C3380CC4-5D6E-409C-BE32-E72D297353CC}">
              <c16:uniqueId val="{00000000-A0DF-4FF6-916B-51354283B8F3}"/>
            </c:ext>
          </c:extLst>
        </c:ser>
        <c:ser>
          <c:idx val="1"/>
          <c:order val="1"/>
          <c:tx>
            <c:strRef>
              <c:f>'[Survey analysis.xlsx]Org Survey Results'!$D$8</c:f>
              <c:strCache>
                <c:ptCount val="1"/>
                <c:pt idx="0">
                  <c:v>Agree</c:v>
                </c:pt>
              </c:strCache>
            </c:strRef>
          </c:tx>
          <c:spPr>
            <a:solidFill>
              <a:schemeClr val="accent5">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Results'!$D$9:$D$11</c:f>
              <c:numCache>
                <c:formatCode>0%</c:formatCode>
                <c:ptCount val="3"/>
                <c:pt idx="0">
                  <c:v>0.375</c:v>
                </c:pt>
                <c:pt idx="1">
                  <c:v>0.32954545454545453</c:v>
                </c:pt>
                <c:pt idx="2">
                  <c:v>0.1111111111111111</c:v>
                </c:pt>
              </c:numCache>
            </c:numRef>
          </c:val>
          <c:extLst>
            <c:ext xmlns:c16="http://schemas.microsoft.com/office/drawing/2014/chart" uri="{C3380CC4-5D6E-409C-BE32-E72D297353CC}">
              <c16:uniqueId val="{00000001-A0DF-4FF6-916B-51354283B8F3}"/>
            </c:ext>
          </c:extLst>
        </c:ser>
        <c:ser>
          <c:idx val="2"/>
          <c:order val="2"/>
          <c:tx>
            <c:strRef>
              <c:f>'[Survey analysis.xlsx]Org Survey Results'!$E$8</c:f>
              <c:strCache>
                <c:ptCount val="1"/>
                <c:pt idx="0">
                  <c:v>Neither Disagree or Agree</c:v>
                </c:pt>
              </c:strCache>
            </c:strRef>
          </c:tx>
          <c:spPr>
            <a:solidFill>
              <a:schemeClr val="bg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Results'!$E$9:$E$11</c:f>
              <c:numCache>
                <c:formatCode>0%</c:formatCode>
                <c:ptCount val="3"/>
                <c:pt idx="0">
                  <c:v>0.25</c:v>
                </c:pt>
                <c:pt idx="1">
                  <c:v>0.26136363636363635</c:v>
                </c:pt>
                <c:pt idx="2">
                  <c:v>0.16666666666666666</c:v>
                </c:pt>
              </c:numCache>
            </c:numRef>
          </c:val>
          <c:extLst>
            <c:ext xmlns:c16="http://schemas.microsoft.com/office/drawing/2014/chart" uri="{C3380CC4-5D6E-409C-BE32-E72D297353CC}">
              <c16:uniqueId val="{00000002-A0DF-4FF6-916B-51354283B8F3}"/>
            </c:ext>
          </c:extLst>
        </c:ser>
        <c:ser>
          <c:idx val="3"/>
          <c:order val="3"/>
          <c:tx>
            <c:strRef>
              <c:f>'[Survey analysis.xlsx]Org Survey Results'!$F$8</c:f>
              <c:strCache>
                <c:ptCount val="1"/>
                <c:pt idx="0">
                  <c:v>Disagree</c:v>
                </c:pt>
              </c:strCache>
            </c:strRef>
          </c:tx>
          <c:spPr>
            <a:solidFill>
              <a:schemeClr val="accent3">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Results'!$F$9:$F$11</c:f>
              <c:numCache>
                <c:formatCode>0%</c:formatCode>
                <c:ptCount val="3"/>
                <c:pt idx="0">
                  <c:v>0.22727272727272727</c:v>
                </c:pt>
                <c:pt idx="1">
                  <c:v>0.22727272727272727</c:v>
                </c:pt>
                <c:pt idx="2">
                  <c:v>0.4</c:v>
                </c:pt>
              </c:numCache>
            </c:numRef>
          </c:val>
          <c:extLst>
            <c:ext xmlns:c16="http://schemas.microsoft.com/office/drawing/2014/chart" uri="{C3380CC4-5D6E-409C-BE32-E72D297353CC}">
              <c16:uniqueId val="{00000003-A0DF-4FF6-916B-51354283B8F3}"/>
            </c:ext>
          </c:extLst>
        </c:ser>
        <c:ser>
          <c:idx val="4"/>
          <c:order val="4"/>
          <c:tx>
            <c:strRef>
              <c:f>'[Survey analysis.xlsx]Org Survey Results'!$G$8</c:f>
              <c:strCache>
                <c:ptCount val="1"/>
                <c:pt idx="0">
                  <c:v>Strongly Disagree</c:v>
                </c:pt>
              </c:strCache>
            </c:strRef>
          </c:tx>
          <c:spPr>
            <a:solidFill>
              <a:schemeClr val="accent3"/>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Results'!$G$9:$G$11</c:f>
              <c:numCache>
                <c:formatCode>0%</c:formatCode>
                <c:ptCount val="3"/>
                <c:pt idx="0">
                  <c:v>6.8181818181818177E-2</c:v>
                </c:pt>
                <c:pt idx="1">
                  <c:v>0.11363636363636363</c:v>
                </c:pt>
                <c:pt idx="2">
                  <c:v>0.22222222222222221</c:v>
                </c:pt>
              </c:numCache>
            </c:numRef>
          </c:val>
          <c:extLst>
            <c:ext xmlns:c16="http://schemas.microsoft.com/office/drawing/2014/chart" uri="{C3380CC4-5D6E-409C-BE32-E72D297353CC}">
              <c16:uniqueId val="{00000004-A0DF-4FF6-916B-51354283B8F3}"/>
            </c:ext>
          </c:extLst>
        </c:ser>
        <c:ser>
          <c:idx val="5"/>
          <c:order val="5"/>
          <c:tx>
            <c:strRef>
              <c:f>'[Survey analysis.xlsx]Org Survey Results'!$H$8</c:f>
              <c:strCache>
                <c:ptCount val="1"/>
                <c:pt idx="0">
                  <c:v>Unknown / N/A</c:v>
                </c:pt>
              </c:strCache>
            </c:strRef>
          </c:tx>
          <c:spPr>
            <a:solidFill>
              <a:schemeClr val="tx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Results'!$H$9:$H$11</c:f>
              <c:numCache>
                <c:formatCode>0%</c:formatCode>
                <c:ptCount val="3"/>
                <c:pt idx="0">
                  <c:v>1.1363636363636364E-2</c:v>
                </c:pt>
                <c:pt idx="1">
                  <c:v>1.1363636363636364E-2</c:v>
                </c:pt>
                <c:pt idx="2">
                  <c:v>0</c:v>
                </c:pt>
              </c:numCache>
            </c:numRef>
          </c:val>
          <c:extLst>
            <c:ext xmlns:c16="http://schemas.microsoft.com/office/drawing/2014/chart" uri="{C3380CC4-5D6E-409C-BE32-E72D297353CC}">
              <c16:uniqueId val="{00000005-A0DF-4FF6-916B-51354283B8F3}"/>
            </c:ext>
          </c:extLst>
        </c:ser>
        <c:dLbls>
          <c:showLegendKey val="0"/>
          <c:showVal val="0"/>
          <c:showCatName val="0"/>
          <c:showSerName val="0"/>
          <c:showPercent val="0"/>
          <c:showBubbleSize val="0"/>
        </c:dLbls>
        <c:gapWidth val="150"/>
        <c:overlap val="100"/>
        <c:axId val="1304477191"/>
        <c:axId val="252905480"/>
      </c:barChart>
      <c:catAx>
        <c:axId val="1304477191"/>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52905480"/>
        <c:crosses val="autoZero"/>
        <c:auto val="1"/>
        <c:lblAlgn val="ctr"/>
        <c:lblOffset val="100"/>
        <c:noMultiLvlLbl val="0"/>
      </c:catAx>
      <c:valAx>
        <c:axId val="2529054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304477191"/>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SBUHB’s Colleagues’ Assessment of Digital Enablers</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percentStacked"/>
        <c:varyColors val="0"/>
        <c:ser>
          <c:idx val="0"/>
          <c:order val="0"/>
          <c:tx>
            <c:strRef>
              <c:f>'[Survey analysis.xlsx]Data and Analytics'!$W$9</c:f>
              <c:strCache>
                <c:ptCount val="1"/>
                <c:pt idx="0">
                  <c:v>Fully enabled</c:v>
                </c:pt>
              </c:strCache>
            </c:strRef>
          </c:tx>
          <c:spPr>
            <a:solidFill>
              <a:schemeClr val="accent5"/>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Analytics'!$W$10:$W$13</c:f>
              <c:numCache>
                <c:formatCode>0%</c:formatCode>
                <c:ptCount val="4"/>
                <c:pt idx="0">
                  <c:v>5.6000000000000001E-2</c:v>
                </c:pt>
                <c:pt idx="1">
                  <c:v>0</c:v>
                </c:pt>
                <c:pt idx="2">
                  <c:v>0.216</c:v>
                </c:pt>
                <c:pt idx="3">
                  <c:v>0.105</c:v>
                </c:pt>
              </c:numCache>
            </c:numRef>
          </c:val>
          <c:extLst>
            <c:ext xmlns:c16="http://schemas.microsoft.com/office/drawing/2014/chart" uri="{C3380CC4-5D6E-409C-BE32-E72D297353CC}">
              <c16:uniqueId val="{00000000-6F8A-40CC-83CC-D51C2A019A9F}"/>
            </c:ext>
          </c:extLst>
        </c:ser>
        <c:ser>
          <c:idx val="1"/>
          <c:order val="1"/>
          <c:tx>
            <c:strRef>
              <c:f>'[Survey analysis.xlsx]Data and Analytics'!$X$9</c:f>
              <c:strCache>
                <c:ptCount val="1"/>
                <c:pt idx="0">
                  <c:v>Mostly enabled</c:v>
                </c:pt>
              </c:strCache>
            </c:strRef>
          </c:tx>
          <c:spPr>
            <a:solidFill>
              <a:schemeClr val="accent5">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Analytics'!$X$10:$X$13</c:f>
              <c:numCache>
                <c:formatCode>0%</c:formatCode>
                <c:ptCount val="4"/>
                <c:pt idx="0">
                  <c:v>0.23200000000000001</c:v>
                </c:pt>
                <c:pt idx="1">
                  <c:v>0.155</c:v>
                </c:pt>
                <c:pt idx="2">
                  <c:v>0.436</c:v>
                </c:pt>
                <c:pt idx="3">
                  <c:v>0.45500000000000002</c:v>
                </c:pt>
              </c:numCache>
            </c:numRef>
          </c:val>
          <c:extLst>
            <c:ext xmlns:c16="http://schemas.microsoft.com/office/drawing/2014/chart" uri="{C3380CC4-5D6E-409C-BE32-E72D297353CC}">
              <c16:uniqueId val="{00000001-6F8A-40CC-83CC-D51C2A019A9F}"/>
            </c:ext>
          </c:extLst>
        </c:ser>
        <c:ser>
          <c:idx val="2"/>
          <c:order val="2"/>
          <c:tx>
            <c:strRef>
              <c:f>'[Survey analysis.xlsx]Data and Analytics'!$Y$9</c:f>
              <c:strCache>
                <c:ptCount val="1"/>
                <c:pt idx="0">
                  <c:v>Somewhat enabled </c:v>
                </c:pt>
              </c:strCache>
            </c:strRef>
          </c:tx>
          <c:spPr>
            <a:solidFill>
              <a:schemeClr val="accent3">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Analytics'!$Y$10:$Y$13</c:f>
              <c:numCache>
                <c:formatCode>0%</c:formatCode>
                <c:ptCount val="4"/>
                <c:pt idx="0">
                  <c:v>0.56399999999999995</c:v>
                </c:pt>
                <c:pt idx="1">
                  <c:v>0.61499999999999999</c:v>
                </c:pt>
                <c:pt idx="2">
                  <c:v>0.27600000000000002</c:v>
                </c:pt>
                <c:pt idx="3">
                  <c:v>0.33</c:v>
                </c:pt>
              </c:numCache>
            </c:numRef>
          </c:val>
          <c:extLst>
            <c:ext xmlns:c16="http://schemas.microsoft.com/office/drawing/2014/chart" uri="{C3380CC4-5D6E-409C-BE32-E72D297353CC}">
              <c16:uniqueId val="{00000002-6F8A-40CC-83CC-D51C2A019A9F}"/>
            </c:ext>
          </c:extLst>
        </c:ser>
        <c:ser>
          <c:idx val="3"/>
          <c:order val="3"/>
          <c:tx>
            <c:strRef>
              <c:f>'[Survey analysis.xlsx]Data and Analytics'!$Z$9</c:f>
              <c:strCache>
                <c:ptCount val="1"/>
                <c:pt idx="0">
                  <c:v>Not enabled</c:v>
                </c:pt>
              </c:strCache>
            </c:strRef>
          </c:tx>
          <c:spPr>
            <a:solidFill>
              <a:schemeClr val="accent3"/>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Analytics'!$Z$10:$Z$13</c:f>
              <c:numCache>
                <c:formatCode>0%</c:formatCode>
                <c:ptCount val="4"/>
                <c:pt idx="0">
                  <c:v>0.104</c:v>
                </c:pt>
                <c:pt idx="1">
                  <c:v>0.20499999999999999</c:v>
                </c:pt>
                <c:pt idx="2">
                  <c:v>5.1999999999999998E-2</c:v>
                </c:pt>
                <c:pt idx="3">
                  <c:v>7.4999999999999997E-2</c:v>
                </c:pt>
              </c:numCache>
            </c:numRef>
          </c:val>
          <c:extLst>
            <c:ext xmlns:c16="http://schemas.microsoft.com/office/drawing/2014/chart" uri="{C3380CC4-5D6E-409C-BE32-E72D297353CC}">
              <c16:uniqueId val="{00000003-6F8A-40CC-83CC-D51C2A019A9F}"/>
            </c:ext>
          </c:extLst>
        </c:ser>
        <c:ser>
          <c:idx val="4"/>
          <c:order val="4"/>
          <c:tx>
            <c:strRef>
              <c:f>'[Survey analysis.xlsx]Data and Analytics'!$AA$9</c:f>
              <c:strCache>
                <c:ptCount val="1"/>
                <c:pt idx="0">
                  <c:v>Unknown</c:v>
                </c:pt>
              </c:strCache>
            </c:strRef>
          </c:tx>
          <c:spPr>
            <a:solidFill>
              <a:schemeClr val="accent2"/>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Analytics'!$AA$10:$AA$13</c:f>
              <c:numCache>
                <c:formatCode>0%</c:formatCode>
                <c:ptCount val="4"/>
                <c:pt idx="0">
                  <c:v>4.3999999999999997E-2</c:v>
                </c:pt>
                <c:pt idx="1">
                  <c:v>2.5000000000000001E-2</c:v>
                </c:pt>
                <c:pt idx="2">
                  <c:v>0.02</c:v>
                </c:pt>
                <c:pt idx="3">
                  <c:v>3.5000000000000003E-2</c:v>
                </c:pt>
              </c:numCache>
            </c:numRef>
          </c:val>
          <c:extLst>
            <c:ext xmlns:c16="http://schemas.microsoft.com/office/drawing/2014/chart" uri="{C3380CC4-5D6E-409C-BE32-E72D297353CC}">
              <c16:uniqueId val="{00000004-6F8A-40CC-83CC-D51C2A019A9F}"/>
            </c:ext>
          </c:extLst>
        </c:ser>
        <c:dLbls>
          <c:showLegendKey val="0"/>
          <c:showVal val="0"/>
          <c:showCatName val="0"/>
          <c:showSerName val="0"/>
          <c:showPercent val="0"/>
          <c:showBubbleSize val="0"/>
        </c:dLbls>
        <c:gapWidth val="150"/>
        <c:overlap val="100"/>
        <c:axId val="2048999431"/>
        <c:axId val="2049001991"/>
      </c:barChart>
      <c:catAx>
        <c:axId val="2048999431"/>
        <c:scaling>
          <c:orientation val="maxMin"/>
        </c:scaling>
        <c:delete val="0"/>
        <c:axPos val="l"/>
        <c:numFmt formatCode="General" sourceLinked="1"/>
        <c:majorTickMark val="none"/>
        <c:minorTickMark val="none"/>
        <c:tickLblPos val="nextTo"/>
        <c:spPr>
          <a:noFill/>
          <a:ln w="9525" cap="flat" cmpd="sng" algn="ctr">
            <a:solidFill>
              <a:srgbClr val="1F355E"/>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049001991"/>
        <c:crosses val="autoZero"/>
        <c:auto val="1"/>
        <c:lblAlgn val="ctr"/>
        <c:lblOffset val="100"/>
        <c:noMultiLvlLbl val="0"/>
      </c:catAx>
      <c:valAx>
        <c:axId val="20490019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2048999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4D5569-A328-487E-A669-6385881EB00C}"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GB"/>
        </a:p>
      </dgm:t>
    </dgm:pt>
    <dgm:pt modelId="{E5DA5B55-66C9-4BE6-ADB3-B6F788CEDF8C}">
      <dgm:prSet phldrT="[Text]"/>
      <dgm:spPr>
        <a:solidFill>
          <a:schemeClr val="accent5"/>
        </a:solidFill>
      </dgm:spPr>
      <dgm:t>
        <a:bodyPr/>
        <a:lstStyle/>
        <a:p>
          <a:r>
            <a:rPr lang="en-GB">
              <a:latin typeface="Arial" panose="020B0604020202020204" pitchFamily="34" charset="0"/>
              <a:cs typeface="Arial" panose="020B0604020202020204" pitchFamily="34" charset="0"/>
            </a:rPr>
            <a:t>Benefits Framework</a:t>
          </a:r>
        </a:p>
      </dgm:t>
    </dgm:pt>
    <dgm:pt modelId="{9F099B12-926E-44D0-A2B1-EB0D788F109B}" type="parTrans" cxnId="{EC2A96D8-4BE0-4454-967F-09719765B9C2}">
      <dgm:prSet/>
      <dgm:spPr/>
      <dgm:t>
        <a:bodyPr/>
        <a:lstStyle/>
        <a:p>
          <a:endParaRPr lang="en-GB"/>
        </a:p>
      </dgm:t>
    </dgm:pt>
    <dgm:pt modelId="{516C1614-C74C-4AED-BA10-D6D2B89C90E6}" type="sibTrans" cxnId="{EC2A96D8-4BE0-4454-967F-09719765B9C2}">
      <dgm:prSet/>
      <dgm:spPr/>
      <dgm:t>
        <a:bodyPr/>
        <a:lstStyle/>
        <a:p>
          <a:endParaRPr lang="en-GB"/>
        </a:p>
      </dgm:t>
    </dgm:pt>
    <dgm:pt modelId="{77936750-D3F9-4A35-AA29-E2DF84F6661A}">
      <dgm:prSet phldrT="[Text]"/>
      <dgm:spPr>
        <a:ln>
          <a:solidFill>
            <a:schemeClr val="accent5">
              <a:lumMod val="60000"/>
              <a:lumOff val="40000"/>
            </a:schemeClr>
          </a:solidFill>
        </a:ln>
      </dgm:spPr>
      <dgm:t>
        <a:bodyPr/>
        <a:lstStyle/>
        <a:p>
          <a:r>
            <a:rPr lang="en-GB">
              <a:latin typeface="Arial" panose="020B0604020202020204" pitchFamily="34" charset="0"/>
              <a:cs typeface="Arial" panose="020B0604020202020204" pitchFamily="34" charset="0"/>
            </a:rPr>
            <a:t>Each SBUHB Strategic Objective will have a core set of defined quantifiable measures that will be used to demonstrate progress against delivery. Where appropriate financial values will be attributed to each measure. e.g. Length of Stay, Avoided admissions, could be assigned to Objective: Care is high quality, safe, efficient and delivers the best possible outcomes for people and be given a financial value.  </a:t>
          </a:r>
        </a:p>
      </dgm:t>
    </dgm:pt>
    <dgm:pt modelId="{C4C4C5CA-4404-4466-A75B-E53E38BFC6D9}" type="parTrans" cxnId="{172D3BA7-740F-4FAE-BA27-30597C598335}">
      <dgm:prSet/>
      <dgm:spPr/>
      <dgm:t>
        <a:bodyPr/>
        <a:lstStyle/>
        <a:p>
          <a:endParaRPr lang="en-GB"/>
        </a:p>
      </dgm:t>
    </dgm:pt>
    <dgm:pt modelId="{0FD6E29B-0379-421B-ACD9-B0A0F3C30D41}" type="sibTrans" cxnId="{172D3BA7-740F-4FAE-BA27-30597C598335}">
      <dgm:prSet/>
      <dgm:spPr/>
      <dgm:t>
        <a:bodyPr/>
        <a:lstStyle/>
        <a:p>
          <a:endParaRPr lang="en-GB"/>
        </a:p>
      </dgm:t>
    </dgm:pt>
    <dgm:pt modelId="{7FA0199A-E8A6-45F4-98F8-C8CD1E0C900F}">
      <dgm:prSet phldrT="[Text]"/>
      <dgm:spPr>
        <a:solidFill>
          <a:schemeClr val="accent5"/>
        </a:solidFill>
      </dgm:spPr>
      <dgm:t>
        <a:bodyPr/>
        <a:lstStyle/>
        <a:p>
          <a:r>
            <a:rPr lang="en-GB">
              <a:latin typeface="Arial" panose="020B0604020202020204" pitchFamily="34" charset="0"/>
              <a:cs typeface="Arial" panose="020B0604020202020204" pitchFamily="34" charset="0"/>
            </a:rPr>
            <a:t>Business Case</a:t>
          </a:r>
        </a:p>
      </dgm:t>
    </dgm:pt>
    <dgm:pt modelId="{0CED399F-ADBF-4DAC-BB6A-4CEC5F4BCF28}" type="parTrans" cxnId="{E6744746-B0E8-4FC9-8A48-53BA12800678}">
      <dgm:prSet/>
      <dgm:spPr/>
      <dgm:t>
        <a:bodyPr/>
        <a:lstStyle/>
        <a:p>
          <a:endParaRPr lang="en-GB"/>
        </a:p>
      </dgm:t>
    </dgm:pt>
    <dgm:pt modelId="{1D7E8496-BE5E-4C15-9680-9BAE49CDC39F}" type="sibTrans" cxnId="{E6744746-B0E8-4FC9-8A48-53BA12800678}">
      <dgm:prSet/>
      <dgm:spPr/>
      <dgm:t>
        <a:bodyPr/>
        <a:lstStyle/>
        <a:p>
          <a:endParaRPr lang="en-GB"/>
        </a:p>
      </dgm:t>
    </dgm:pt>
    <dgm:pt modelId="{EB5CE3B0-FE98-48D0-B808-B8C7C41AEA3F}">
      <dgm:prSet phldrT="[Text]"/>
      <dgm:spPr>
        <a:ln>
          <a:solidFill>
            <a:schemeClr val="accent5">
              <a:lumMod val="60000"/>
              <a:lumOff val="40000"/>
            </a:schemeClr>
          </a:solidFill>
        </a:ln>
      </dgm:spPr>
      <dgm:t>
        <a:bodyPr/>
        <a:lstStyle/>
        <a:p>
          <a:r>
            <a:rPr lang="en-GB">
              <a:latin typeface="Arial" panose="020B0604020202020204" pitchFamily="34" charset="0"/>
              <a:cs typeface="Arial" panose="020B0604020202020204" pitchFamily="34" charset="0"/>
            </a:rPr>
            <a:t>All business cases and IMTP decisions will be required to outline the benefits and impact they are anticipated to have against the core measures within the benefits framework. (The framework will include cash releasing savings as </a:t>
          </a:r>
          <a:r>
            <a:rPr lang="en-GB" b="1">
              <a:latin typeface="Arial" panose="020B0604020202020204" pitchFamily="34" charset="0"/>
              <a:cs typeface="Arial" panose="020B0604020202020204" pitchFamily="34" charset="0"/>
            </a:rPr>
            <a:t>one</a:t>
          </a:r>
          <a:r>
            <a:rPr lang="en-GB">
              <a:latin typeface="Arial" panose="020B0604020202020204" pitchFamily="34" charset="0"/>
              <a:cs typeface="Arial" panose="020B0604020202020204" pitchFamily="34" charset="0"/>
            </a:rPr>
            <a:t> of the core measures.) Cases will have to evidence stated impact as appropriate.</a:t>
          </a:r>
        </a:p>
        <a:p>
          <a:r>
            <a:rPr lang="en-GB">
              <a:latin typeface="Arial" panose="020B0604020202020204" pitchFamily="34" charset="0"/>
              <a:cs typeface="Arial" panose="020B0604020202020204" pitchFamily="34" charset="0"/>
            </a:rPr>
            <a:t>This will allow SBUHB to prioritise investments and decisions on a consistent basis.</a:t>
          </a:r>
        </a:p>
      </dgm:t>
    </dgm:pt>
    <dgm:pt modelId="{35E618F1-89BC-4C61-BEC6-DE531EE9AB92}" type="parTrans" cxnId="{4CB76A3B-8DEF-42E5-AA63-5F2A27A48641}">
      <dgm:prSet/>
      <dgm:spPr/>
      <dgm:t>
        <a:bodyPr/>
        <a:lstStyle/>
        <a:p>
          <a:endParaRPr lang="en-GB"/>
        </a:p>
      </dgm:t>
    </dgm:pt>
    <dgm:pt modelId="{477BBAB1-D690-43C6-ADE8-7DC21288A6A1}" type="sibTrans" cxnId="{4CB76A3B-8DEF-42E5-AA63-5F2A27A48641}">
      <dgm:prSet/>
      <dgm:spPr/>
      <dgm:t>
        <a:bodyPr/>
        <a:lstStyle/>
        <a:p>
          <a:endParaRPr lang="en-GB"/>
        </a:p>
      </dgm:t>
    </dgm:pt>
    <dgm:pt modelId="{86BCFC16-9081-4EE1-BA8B-81E3B0DD352C}">
      <dgm:prSet phldrT="[Text]"/>
      <dgm:spPr>
        <a:solidFill>
          <a:schemeClr val="accent5"/>
        </a:solidFill>
      </dgm:spPr>
      <dgm:t>
        <a:bodyPr/>
        <a:lstStyle/>
        <a:p>
          <a:r>
            <a:rPr lang="en-GB">
              <a:latin typeface="Arial" panose="020B0604020202020204" pitchFamily="34" charset="0"/>
              <a:cs typeface="Arial" panose="020B0604020202020204" pitchFamily="34" charset="0"/>
            </a:rPr>
            <a:t>Implementation</a:t>
          </a:r>
        </a:p>
      </dgm:t>
    </dgm:pt>
    <dgm:pt modelId="{36A0D16B-ED63-490E-93CB-66B488666188}" type="parTrans" cxnId="{51789E2F-6C67-42BB-A227-BBE545B7C18C}">
      <dgm:prSet/>
      <dgm:spPr/>
      <dgm:t>
        <a:bodyPr/>
        <a:lstStyle/>
        <a:p>
          <a:endParaRPr lang="en-GB"/>
        </a:p>
      </dgm:t>
    </dgm:pt>
    <dgm:pt modelId="{28ADEE68-0116-4DA6-A03E-A1175E8FDF59}" type="sibTrans" cxnId="{51789E2F-6C67-42BB-A227-BBE545B7C18C}">
      <dgm:prSet/>
      <dgm:spPr/>
      <dgm:t>
        <a:bodyPr/>
        <a:lstStyle/>
        <a:p>
          <a:endParaRPr lang="en-GB"/>
        </a:p>
      </dgm:t>
    </dgm:pt>
    <dgm:pt modelId="{A5B9DFCD-7EA6-4371-8E4F-2892D44AE54C}">
      <dgm:prSet phldrT="[Text]"/>
      <dgm:spPr>
        <a:ln>
          <a:solidFill>
            <a:schemeClr val="accent5">
              <a:lumMod val="60000"/>
              <a:lumOff val="40000"/>
            </a:schemeClr>
          </a:solidFill>
        </a:ln>
      </dgm:spPr>
      <dgm:t>
        <a:bodyPr/>
        <a:lstStyle/>
        <a:p>
          <a:r>
            <a:rPr lang="en-GB">
              <a:latin typeface="Arial" panose="020B0604020202020204" pitchFamily="34" charset="0"/>
              <a:cs typeface="Arial" panose="020B0604020202020204" pitchFamily="34" charset="0"/>
            </a:rPr>
            <a:t>During the implementation process of any transformation initiative the stated benefits will be reassessed and validated. </a:t>
          </a:r>
        </a:p>
        <a:p>
          <a:r>
            <a:rPr lang="en-GB">
              <a:latin typeface="Arial" panose="020B0604020202020204" pitchFamily="34" charset="0"/>
              <a:cs typeface="Arial" panose="020B0604020202020204" pitchFamily="34" charset="0"/>
            </a:rPr>
            <a:t>Benefits realisation and tracking will be embedded into every change program and will be required to set out how benefits will be tracked and monitored post implementation. It will need to be recognised that benefits will cross internal organisational boundaries e.g. a transformation in Community may reduce </a:t>
          </a:r>
          <a:r>
            <a:rPr lang="en-GB" err="1">
              <a:latin typeface="Arial" panose="020B0604020202020204" pitchFamily="34" charset="0"/>
              <a:cs typeface="Arial" panose="020B0604020202020204" pitchFamily="34" charset="0"/>
            </a:rPr>
            <a:t>LoS</a:t>
          </a:r>
          <a:r>
            <a:rPr lang="en-GB">
              <a:latin typeface="Arial" panose="020B0604020202020204" pitchFamily="34" charset="0"/>
              <a:cs typeface="Arial" panose="020B0604020202020204" pitchFamily="34" charset="0"/>
            </a:rPr>
            <a:t> in Secondary Care. </a:t>
          </a:r>
        </a:p>
      </dgm:t>
    </dgm:pt>
    <dgm:pt modelId="{B9E3DFEF-DE34-4AC1-8B4C-3CC258952BE9}" type="parTrans" cxnId="{88933399-853B-459E-85A2-B02ECF9C74C6}">
      <dgm:prSet/>
      <dgm:spPr/>
      <dgm:t>
        <a:bodyPr/>
        <a:lstStyle/>
        <a:p>
          <a:endParaRPr lang="en-GB"/>
        </a:p>
      </dgm:t>
    </dgm:pt>
    <dgm:pt modelId="{C164BE40-6FC7-4FDF-9BCC-02EF69EA9B8F}" type="sibTrans" cxnId="{88933399-853B-459E-85A2-B02ECF9C74C6}">
      <dgm:prSet/>
      <dgm:spPr/>
      <dgm:t>
        <a:bodyPr/>
        <a:lstStyle/>
        <a:p>
          <a:endParaRPr lang="en-GB"/>
        </a:p>
      </dgm:t>
    </dgm:pt>
    <dgm:pt modelId="{CF371E25-22F0-4725-B5C1-4054A5C5B5DA}">
      <dgm:prSet phldrT="[Text]"/>
      <dgm:spPr>
        <a:ln>
          <a:solidFill>
            <a:schemeClr val="accent5">
              <a:lumMod val="60000"/>
              <a:lumOff val="40000"/>
            </a:schemeClr>
          </a:solidFill>
        </a:ln>
      </dgm:spPr>
      <dgm:t>
        <a:bodyPr/>
        <a:lstStyle/>
        <a:p>
          <a:r>
            <a:rPr lang="en-GB">
              <a:latin typeface="Arial" panose="020B0604020202020204" pitchFamily="34" charset="0"/>
              <a:cs typeface="Arial" panose="020B0604020202020204" pitchFamily="34" charset="0"/>
            </a:rPr>
            <a:t>The Benefits Framework will be embedded into the performance management governance arrangements for the Health Board. This will ensure that there is continuous assessment of the impact of investment and service improvement decisions. It will also ensure that the organisation has oversight on progress being made towards achieving its longer-term strategic objectives.</a:t>
          </a:r>
        </a:p>
      </dgm:t>
    </dgm:pt>
    <dgm:pt modelId="{36356A87-CBCE-431C-BF99-5D8BF46463E4}" type="parTrans" cxnId="{A88EA011-114D-463D-B110-A939A976E8FF}">
      <dgm:prSet/>
      <dgm:spPr/>
      <dgm:t>
        <a:bodyPr/>
        <a:lstStyle/>
        <a:p>
          <a:endParaRPr lang="en-GB"/>
        </a:p>
      </dgm:t>
    </dgm:pt>
    <dgm:pt modelId="{507C5A99-9580-44F3-8E0B-E49924240E86}" type="sibTrans" cxnId="{A88EA011-114D-463D-B110-A939A976E8FF}">
      <dgm:prSet/>
      <dgm:spPr/>
      <dgm:t>
        <a:bodyPr/>
        <a:lstStyle/>
        <a:p>
          <a:endParaRPr lang="en-GB"/>
        </a:p>
      </dgm:t>
    </dgm:pt>
    <dgm:pt modelId="{5A3F248F-18B8-4D22-8582-EBDA4787ACFB}">
      <dgm:prSet phldrT="[Text]"/>
      <dgm:spPr>
        <a:solidFill>
          <a:schemeClr val="accent5"/>
        </a:solidFill>
      </dgm:spPr>
      <dgm:t>
        <a:bodyPr/>
        <a:lstStyle/>
        <a:p>
          <a:r>
            <a:rPr lang="en-GB">
              <a:latin typeface="Arial" panose="020B0604020202020204" pitchFamily="34" charset="0"/>
              <a:cs typeface="Arial" panose="020B0604020202020204" pitchFamily="34" charset="0"/>
            </a:rPr>
            <a:t>Performance Management</a:t>
          </a:r>
        </a:p>
      </dgm:t>
    </dgm:pt>
    <dgm:pt modelId="{437EEFF4-265C-4700-88E2-BBED292628AA}" type="parTrans" cxnId="{E7DE6697-4FBA-4578-8C25-A66392EE51B1}">
      <dgm:prSet/>
      <dgm:spPr/>
      <dgm:t>
        <a:bodyPr/>
        <a:lstStyle/>
        <a:p>
          <a:endParaRPr lang="en-GB"/>
        </a:p>
      </dgm:t>
    </dgm:pt>
    <dgm:pt modelId="{B72F28BE-5C55-4848-8621-A48FDA7182E0}" type="sibTrans" cxnId="{E7DE6697-4FBA-4578-8C25-A66392EE51B1}">
      <dgm:prSet/>
      <dgm:spPr/>
      <dgm:t>
        <a:bodyPr/>
        <a:lstStyle/>
        <a:p>
          <a:endParaRPr lang="en-GB"/>
        </a:p>
      </dgm:t>
    </dgm:pt>
    <dgm:pt modelId="{816C9D11-2E0B-4BEE-8AC5-C8CA72C9446D}" type="pres">
      <dgm:prSet presAssocID="{954D5569-A328-487E-A669-6385881EB00C}" presName="Name0" presStyleCnt="0">
        <dgm:presLayoutVars>
          <dgm:chMax val="5"/>
          <dgm:chPref val="5"/>
          <dgm:dir/>
          <dgm:animLvl val="lvl"/>
        </dgm:presLayoutVars>
      </dgm:prSet>
      <dgm:spPr/>
    </dgm:pt>
    <dgm:pt modelId="{08471E47-8EF8-472E-9D86-39F0A7EB7791}" type="pres">
      <dgm:prSet presAssocID="{E5DA5B55-66C9-4BE6-ADB3-B6F788CEDF8C}" presName="parentText1" presStyleLbl="node1" presStyleIdx="0" presStyleCnt="4">
        <dgm:presLayoutVars>
          <dgm:chMax/>
          <dgm:chPref val="3"/>
          <dgm:bulletEnabled val="1"/>
        </dgm:presLayoutVars>
      </dgm:prSet>
      <dgm:spPr/>
    </dgm:pt>
    <dgm:pt modelId="{E1A9A810-1ACE-4FC6-BAD0-47FCEDBA6124}" type="pres">
      <dgm:prSet presAssocID="{E5DA5B55-66C9-4BE6-ADB3-B6F788CEDF8C}" presName="childText1" presStyleLbl="solidAlignAcc1" presStyleIdx="0" presStyleCnt="4">
        <dgm:presLayoutVars>
          <dgm:chMax val="0"/>
          <dgm:chPref val="0"/>
          <dgm:bulletEnabled val="1"/>
        </dgm:presLayoutVars>
      </dgm:prSet>
      <dgm:spPr/>
    </dgm:pt>
    <dgm:pt modelId="{1CA8222B-B3B6-4AED-85D3-66F9F6AA8309}" type="pres">
      <dgm:prSet presAssocID="{7FA0199A-E8A6-45F4-98F8-C8CD1E0C900F}" presName="parentText2" presStyleLbl="node1" presStyleIdx="1" presStyleCnt="4">
        <dgm:presLayoutVars>
          <dgm:chMax/>
          <dgm:chPref val="3"/>
          <dgm:bulletEnabled val="1"/>
        </dgm:presLayoutVars>
      </dgm:prSet>
      <dgm:spPr/>
    </dgm:pt>
    <dgm:pt modelId="{78240B33-F8C3-4F40-A351-3B9A059D4B9E}" type="pres">
      <dgm:prSet presAssocID="{7FA0199A-E8A6-45F4-98F8-C8CD1E0C900F}" presName="childText2" presStyleLbl="solidAlignAcc1" presStyleIdx="1" presStyleCnt="4">
        <dgm:presLayoutVars>
          <dgm:chMax val="0"/>
          <dgm:chPref val="0"/>
          <dgm:bulletEnabled val="1"/>
        </dgm:presLayoutVars>
      </dgm:prSet>
      <dgm:spPr/>
    </dgm:pt>
    <dgm:pt modelId="{1B6A86AE-F65D-4400-95BC-BB70811715C4}" type="pres">
      <dgm:prSet presAssocID="{86BCFC16-9081-4EE1-BA8B-81E3B0DD352C}" presName="parentText3" presStyleLbl="node1" presStyleIdx="2" presStyleCnt="4">
        <dgm:presLayoutVars>
          <dgm:chMax/>
          <dgm:chPref val="3"/>
          <dgm:bulletEnabled val="1"/>
        </dgm:presLayoutVars>
      </dgm:prSet>
      <dgm:spPr/>
    </dgm:pt>
    <dgm:pt modelId="{28BF14CF-4692-489C-9FC5-8F55C2BFD306}" type="pres">
      <dgm:prSet presAssocID="{86BCFC16-9081-4EE1-BA8B-81E3B0DD352C}" presName="childText3" presStyleLbl="solidAlignAcc1" presStyleIdx="2" presStyleCnt="4">
        <dgm:presLayoutVars>
          <dgm:chMax val="0"/>
          <dgm:chPref val="0"/>
          <dgm:bulletEnabled val="1"/>
        </dgm:presLayoutVars>
      </dgm:prSet>
      <dgm:spPr/>
    </dgm:pt>
    <dgm:pt modelId="{D91AE7EA-1277-4B73-AFB3-0C31B926A47E}" type="pres">
      <dgm:prSet presAssocID="{5A3F248F-18B8-4D22-8582-EBDA4787ACFB}" presName="parentText4" presStyleLbl="node1" presStyleIdx="3" presStyleCnt="4">
        <dgm:presLayoutVars>
          <dgm:chMax/>
          <dgm:chPref val="3"/>
          <dgm:bulletEnabled val="1"/>
        </dgm:presLayoutVars>
      </dgm:prSet>
      <dgm:spPr/>
    </dgm:pt>
    <dgm:pt modelId="{2A12ABE0-D366-4004-85CF-50736E36014B}" type="pres">
      <dgm:prSet presAssocID="{5A3F248F-18B8-4D22-8582-EBDA4787ACFB}" presName="childText4" presStyleLbl="solidAlignAcc1" presStyleIdx="3" presStyleCnt="4">
        <dgm:presLayoutVars>
          <dgm:chMax val="0"/>
          <dgm:chPref val="0"/>
          <dgm:bulletEnabled val="1"/>
        </dgm:presLayoutVars>
      </dgm:prSet>
      <dgm:spPr/>
    </dgm:pt>
  </dgm:ptLst>
  <dgm:cxnLst>
    <dgm:cxn modelId="{239AB201-4F8E-4B17-93B7-750AEF918946}" type="presOf" srcId="{CF371E25-22F0-4725-B5C1-4054A5C5B5DA}" destId="{2A12ABE0-D366-4004-85CF-50736E36014B}" srcOrd="0" destOrd="0" presId="urn:microsoft.com/office/officeart/2009/3/layout/IncreasingArrowsProcess"/>
    <dgm:cxn modelId="{2AB35109-D9CA-4F5D-B7FB-BA6AFCC2DE30}" type="presOf" srcId="{954D5569-A328-487E-A669-6385881EB00C}" destId="{816C9D11-2E0B-4BEE-8AC5-C8CA72C9446D}" srcOrd="0" destOrd="0" presId="urn:microsoft.com/office/officeart/2009/3/layout/IncreasingArrowsProcess"/>
    <dgm:cxn modelId="{0065610E-AB86-4D2B-8F9F-D8D48CD14191}" type="presOf" srcId="{86BCFC16-9081-4EE1-BA8B-81E3B0DD352C}" destId="{1B6A86AE-F65D-4400-95BC-BB70811715C4}" srcOrd="0" destOrd="0" presId="urn:microsoft.com/office/officeart/2009/3/layout/IncreasingArrowsProcess"/>
    <dgm:cxn modelId="{A88EA011-114D-463D-B110-A939A976E8FF}" srcId="{5A3F248F-18B8-4D22-8582-EBDA4787ACFB}" destId="{CF371E25-22F0-4725-B5C1-4054A5C5B5DA}" srcOrd="0" destOrd="0" parTransId="{36356A87-CBCE-431C-BF99-5D8BF46463E4}" sibTransId="{507C5A99-9580-44F3-8E0B-E49924240E86}"/>
    <dgm:cxn modelId="{51789E2F-6C67-42BB-A227-BBE545B7C18C}" srcId="{954D5569-A328-487E-A669-6385881EB00C}" destId="{86BCFC16-9081-4EE1-BA8B-81E3B0DD352C}" srcOrd="2" destOrd="0" parTransId="{36A0D16B-ED63-490E-93CB-66B488666188}" sibTransId="{28ADEE68-0116-4DA6-A03E-A1175E8FDF59}"/>
    <dgm:cxn modelId="{628C9730-A18B-45D0-B8EE-9A1A0905CE5D}" type="presOf" srcId="{A5B9DFCD-7EA6-4371-8E4F-2892D44AE54C}" destId="{28BF14CF-4692-489C-9FC5-8F55C2BFD306}" srcOrd="0" destOrd="0" presId="urn:microsoft.com/office/officeart/2009/3/layout/IncreasingArrowsProcess"/>
    <dgm:cxn modelId="{4CB76A3B-8DEF-42E5-AA63-5F2A27A48641}" srcId="{7FA0199A-E8A6-45F4-98F8-C8CD1E0C900F}" destId="{EB5CE3B0-FE98-48D0-B808-B8C7C41AEA3F}" srcOrd="0" destOrd="0" parTransId="{35E618F1-89BC-4C61-BEC6-DE531EE9AB92}" sibTransId="{477BBAB1-D690-43C6-ADE8-7DC21288A6A1}"/>
    <dgm:cxn modelId="{E6744746-B0E8-4FC9-8A48-53BA12800678}" srcId="{954D5569-A328-487E-A669-6385881EB00C}" destId="{7FA0199A-E8A6-45F4-98F8-C8CD1E0C900F}" srcOrd="1" destOrd="0" parTransId="{0CED399F-ADBF-4DAC-BB6A-4CEC5F4BCF28}" sibTransId="{1D7E8496-BE5E-4C15-9680-9BAE49CDC39F}"/>
    <dgm:cxn modelId="{B079557A-DC1A-46AD-A5CA-F6FACE71D27F}" type="presOf" srcId="{7FA0199A-E8A6-45F4-98F8-C8CD1E0C900F}" destId="{1CA8222B-B3B6-4AED-85D3-66F9F6AA8309}" srcOrd="0" destOrd="0" presId="urn:microsoft.com/office/officeart/2009/3/layout/IncreasingArrowsProcess"/>
    <dgm:cxn modelId="{34945B90-5119-4C14-965D-E85FDA78D490}" type="presOf" srcId="{E5DA5B55-66C9-4BE6-ADB3-B6F788CEDF8C}" destId="{08471E47-8EF8-472E-9D86-39F0A7EB7791}" srcOrd="0" destOrd="0" presId="urn:microsoft.com/office/officeart/2009/3/layout/IncreasingArrowsProcess"/>
    <dgm:cxn modelId="{98317F92-577E-4BBF-AB91-F67CB38474A6}" type="presOf" srcId="{5A3F248F-18B8-4D22-8582-EBDA4787ACFB}" destId="{D91AE7EA-1277-4B73-AFB3-0C31B926A47E}" srcOrd="0" destOrd="0" presId="urn:microsoft.com/office/officeart/2009/3/layout/IncreasingArrowsProcess"/>
    <dgm:cxn modelId="{E7DE6697-4FBA-4578-8C25-A66392EE51B1}" srcId="{954D5569-A328-487E-A669-6385881EB00C}" destId="{5A3F248F-18B8-4D22-8582-EBDA4787ACFB}" srcOrd="3" destOrd="0" parTransId="{437EEFF4-265C-4700-88E2-BBED292628AA}" sibTransId="{B72F28BE-5C55-4848-8621-A48FDA7182E0}"/>
    <dgm:cxn modelId="{88933399-853B-459E-85A2-B02ECF9C74C6}" srcId="{86BCFC16-9081-4EE1-BA8B-81E3B0DD352C}" destId="{A5B9DFCD-7EA6-4371-8E4F-2892D44AE54C}" srcOrd="0" destOrd="0" parTransId="{B9E3DFEF-DE34-4AC1-8B4C-3CC258952BE9}" sibTransId="{C164BE40-6FC7-4FDF-9BCC-02EF69EA9B8F}"/>
    <dgm:cxn modelId="{172D3BA7-740F-4FAE-BA27-30597C598335}" srcId="{E5DA5B55-66C9-4BE6-ADB3-B6F788CEDF8C}" destId="{77936750-D3F9-4A35-AA29-E2DF84F6661A}" srcOrd="0" destOrd="0" parTransId="{C4C4C5CA-4404-4466-A75B-E53E38BFC6D9}" sibTransId="{0FD6E29B-0379-421B-ACD9-B0A0F3C30D41}"/>
    <dgm:cxn modelId="{58DDE4A8-35C8-45B4-8192-FD9D67EB5739}" type="presOf" srcId="{77936750-D3F9-4A35-AA29-E2DF84F6661A}" destId="{E1A9A810-1ACE-4FC6-BAD0-47FCEDBA6124}" srcOrd="0" destOrd="0" presId="urn:microsoft.com/office/officeart/2009/3/layout/IncreasingArrowsProcess"/>
    <dgm:cxn modelId="{EC2A96D8-4BE0-4454-967F-09719765B9C2}" srcId="{954D5569-A328-487E-A669-6385881EB00C}" destId="{E5DA5B55-66C9-4BE6-ADB3-B6F788CEDF8C}" srcOrd="0" destOrd="0" parTransId="{9F099B12-926E-44D0-A2B1-EB0D788F109B}" sibTransId="{516C1614-C74C-4AED-BA10-D6D2B89C90E6}"/>
    <dgm:cxn modelId="{47B0AAE7-EAA9-47F2-AD7D-4AD65ECAAFDD}" type="presOf" srcId="{EB5CE3B0-FE98-48D0-B808-B8C7C41AEA3F}" destId="{78240B33-F8C3-4F40-A351-3B9A059D4B9E}" srcOrd="0" destOrd="0" presId="urn:microsoft.com/office/officeart/2009/3/layout/IncreasingArrowsProcess"/>
    <dgm:cxn modelId="{1B97ABE8-1DAC-4336-A642-98BC47C80233}" type="presParOf" srcId="{816C9D11-2E0B-4BEE-8AC5-C8CA72C9446D}" destId="{08471E47-8EF8-472E-9D86-39F0A7EB7791}" srcOrd="0" destOrd="0" presId="urn:microsoft.com/office/officeart/2009/3/layout/IncreasingArrowsProcess"/>
    <dgm:cxn modelId="{D3CCCED5-31F5-4336-B7F9-FDCC25B74DB1}" type="presParOf" srcId="{816C9D11-2E0B-4BEE-8AC5-C8CA72C9446D}" destId="{E1A9A810-1ACE-4FC6-BAD0-47FCEDBA6124}" srcOrd="1" destOrd="0" presId="urn:microsoft.com/office/officeart/2009/3/layout/IncreasingArrowsProcess"/>
    <dgm:cxn modelId="{8957BBB7-9BBB-46DC-9CD9-C0F6B11B20E8}" type="presParOf" srcId="{816C9D11-2E0B-4BEE-8AC5-C8CA72C9446D}" destId="{1CA8222B-B3B6-4AED-85D3-66F9F6AA8309}" srcOrd="2" destOrd="0" presId="urn:microsoft.com/office/officeart/2009/3/layout/IncreasingArrowsProcess"/>
    <dgm:cxn modelId="{437A8BA3-2FEB-4D2D-A915-91FAB6B378F5}" type="presParOf" srcId="{816C9D11-2E0B-4BEE-8AC5-C8CA72C9446D}" destId="{78240B33-F8C3-4F40-A351-3B9A059D4B9E}" srcOrd="3" destOrd="0" presId="urn:microsoft.com/office/officeart/2009/3/layout/IncreasingArrowsProcess"/>
    <dgm:cxn modelId="{394FF4BE-67A5-446E-B282-CE309AADF752}" type="presParOf" srcId="{816C9D11-2E0B-4BEE-8AC5-C8CA72C9446D}" destId="{1B6A86AE-F65D-4400-95BC-BB70811715C4}" srcOrd="4" destOrd="0" presId="urn:microsoft.com/office/officeart/2009/3/layout/IncreasingArrowsProcess"/>
    <dgm:cxn modelId="{F52E3224-2047-41A0-BC8B-E836A62BF5D1}" type="presParOf" srcId="{816C9D11-2E0B-4BEE-8AC5-C8CA72C9446D}" destId="{28BF14CF-4692-489C-9FC5-8F55C2BFD306}" srcOrd="5" destOrd="0" presId="urn:microsoft.com/office/officeart/2009/3/layout/IncreasingArrowsProcess"/>
    <dgm:cxn modelId="{C95610A8-DB00-479E-9F38-42E289CA5E42}" type="presParOf" srcId="{816C9D11-2E0B-4BEE-8AC5-C8CA72C9446D}" destId="{D91AE7EA-1277-4B73-AFB3-0C31B926A47E}" srcOrd="6" destOrd="0" presId="urn:microsoft.com/office/officeart/2009/3/layout/IncreasingArrowsProcess"/>
    <dgm:cxn modelId="{1F7E7A75-F52D-4F1D-AF22-F0CBFB692314}" type="presParOf" srcId="{816C9D11-2E0B-4BEE-8AC5-C8CA72C9446D}" destId="{2A12ABE0-D366-4004-85CF-50736E36014B}"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D3B920-0163-49F9-B7E3-0CE00577F139}" type="doc">
      <dgm:prSet loTypeId="urn:microsoft.com/office/officeart/2005/8/layout/lProcess2" loCatId="list" qsTypeId="urn:microsoft.com/office/officeart/2005/8/quickstyle/3d3" qsCatId="3D" csTypeId="urn:microsoft.com/office/officeart/2005/8/colors/accent1_1" csCatId="accent1" phldr="1"/>
      <dgm:spPr/>
      <dgm:t>
        <a:bodyPr/>
        <a:lstStyle/>
        <a:p>
          <a:endParaRPr lang="en-GB"/>
        </a:p>
      </dgm:t>
    </dgm:pt>
    <dgm:pt modelId="{3D484FB2-E300-4B28-80B0-9AD1855ED5DF}">
      <dgm:prSet phldrT="[Text]" custT="1"/>
      <dgm:spPr>
        <a:ln>
          <a:solidFill>
            <a:srgbClr val="1F355E"/>
          </a:solidFill>
        </a:ln>
      </dgm:spPr>
      <dgm:t>
        <a:bodyPr/>
        <a:lstStyle/>
        <a:p>
          <a:r>
            <a:rPr kumimoji="0" lang="en-GB" sz="1200" b="1"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a:rPr>
            <a:t>National Data Resource (NDR)</a:t>
          </a:r>
        </a:p>
      </dgm:t>
    </dgm:pt>
    <dgm:pt modelId="{3020BD19-E11B-410E-8099-CBF15CA7F2BD}" type="parTrans" cxnId="{D49CE385-1EE8-416A-BAE0-D08517DDFFED}">
      <dgm:prSet/>
      <dgm:spPr/>
      <dgm:t>
        <a:bodyPr/>
        <a:lstStyle/>
        <a:p>
          <a:endParaRPr lang="en-GB"/>
        </a:p>
      </dgm:t>
    </dgm:pt>
    <dgm:pt modelId="{7C948A3D-4DD5-49F3-B87C-88897354967F}" type="sibTrans" cxnId="{D49CE385-1EE8-416A-BAE0-D08517DDFFED}">
      <dgm:prSet/>
      <dgm:spPr/>
      <dgm:t>
        <a:bodyPr/>
        <a:lstStyle/>
        <a:p>
          <a:endParaRPr lang="en-GB"/>
        </a:p>
      </dgm:t>
    </dgm:pt>
    <dgm:pt modelId="{8D617798-4B94-48A3-A422-D7619D890346}">
      <dgm:prSet phldrT="[Text]" custT="1"/>
      <dgm:spPr>
        <a:ln>
          <a:solidFill>
            <a:srgbClr val="1F355E"/>
          </a:solidFill>
        </a:ln>
      </dgm:spPr>
      <dgm:t>
        <a:bodyPr/>
        <a:lstStyle/>
        <a:p>
          <a:r>
            <a:rPr lang="en-GB" sz="1200" b="1">
              <a:solidFill>
                <a:srgbClr val="1F355E"/>
              </a:solidFill>
              <a:latin typeface="Arial" panose="020B0604020202020204" pitchFamily="34" charset="0"/>
              <a:cs typeface="Arial" panose="020B0604020202020204" pitchFamily="34" charset="0"/>
            </a:rPr>
            <a:t>National Enterprise Architecture</a:t>
          </a:r>
        </a:p>
      </dgm:t>
    </dgm:pt>
    <dgm:pt modelId="{5473E98D-844E-458B-ABC8-E756C91751A1}" type="parTrans" cxnId="{688FC0C6-75B1-4AFC-B9CA-3AA0C675F1D0}">
      <dgm:prSet/>
      <dgm:spPr/>
      <dgm:t>
        <a:bodyPr/>
        <a:lstStyle/>
        <a:p>
          <a:endParaRPr lang="en-GB"/>
        </a:p>
      </dgm:t>
    </dgm:pt>
    <dgm:pt modelId="{A35FBBFB-179A-4F09-B39E-51A3E62B9054}" type="sibTrans" cxnId="{688FC0C6-75B1-4AFC-B9CA-3AA0C675F1D0}">
      <dgm:prSet/>
      <dgm:spPr/>
      <dgm:t>
        <a:bodyPr/>
        <a:lstStyle/>
        <a:p>
          <a:endParaRPr lang="en-GB"/>
        </a:p>
      </dgm:t>
    </dgm:pt>
    <dgm:pt modelId="{2DE4843D-15B3-409B-ABEF-03C6C4405FFC}">
      <dgm:prSet phldrT="[Text]" custT="1"/>
      <dgm:spPr>
        <a:ln>
          <a:solidFill>
            <a:srgbClr val="1F355E"/>
          </a:solidFill>
        </a:ln>
      </dgm:spPr>
      <dgm:t>
        <a:bodyPr/>
        <a:lstStyle/>
        <a:p>
          <a:r>
            <a:rPr lang="en-GB" sz="1200" b="1">
              <a:solidFill>
                <a:srgbClr val="1F355E"/>
              </a:solidFill>
              <a:latin typeface="Arial" panose="020B0604020202020204" pitchFamily="34" charset="0"/>
              <a:cs typeface="Arial" panose="020B0604020202020204" pitchFamily="34" charset="0"/>
            </a:rPr>
            <a:t>NHS Wales App</a:t>
          </a:r>
        </a:p>
      </dgm:t>
    </dgm:pt>
    <dgm:pt modelId="{496FA6A7-D5C1-4070-9DA2-CCCFD3F33EA0}" type="parTrans" cxnId="{4E5E5EFD-2688-400A-A33C-4546CBF40EDD}">
      <dgm:prSet/>
      <dgm:spPr/>
      <dgm:t>
        <a:bodyPr/>
        <a:lstStyle/>
        <a:p>
          <a:endParaRPr lang="en-GB"/>
        </a:p>
      </dgm:t>
    </dgm:pt>
    <dgm:pt modelId="{091C99DF-DD1D-4F41-A945-A0B214D99057}" type="sibTrans" cxnId="{4E5E5EFD-2688-400A-A33C-4546CBF40EDD}">
      <dgm:prSet/>
      <dgm:spPr/>
      <dgm:t>
        <a:bodyPr/>
        <a:lstStyle/>
        <a:p>
          <a:endParaRPr lang="en-GB"/>
        </a:p>
      </dgm:t>
    </dgm:pt>
    <dgm:pt modelId="{C2F30DD5-1678-4C45-B7CD-725E786C867C}">
      <dgm:prSet custT="1"/>
      <dgm:spPr>
        <a:ln>
          <a:solidFill>
            <a:srgbClr val="154B8D"/>
          </a:solidFill>
        </a:ln>
      </dgm:spPr>
      <dgm:t>
        <a:bodyPr/>
        <a:lstStyle/>
        <a:p>
          <a:pPr algn="ctr">
            <a:buFontTx/>
            <a:buNone/>
          </a:pPr>
          <a:r>
            <a:rPr lang="en-GB" sz="800">
              <a:solidFill>
                <a:srgbClr val="1F355E"/>
              </a:solidFill>
              <a:latin typeface="Arial" panose="020B0604020202020204" pitchFamily="34" charset="0"/>
              <a:cs typeface="Arial" panose="020B0604020202020204" pitchFamily="34" charset="0"/>
            </a:rPr>
            <a:t>The NDR programme aims to establish a national standardised rich data source encompassing all aspects of health and care datasets. The NDR will be the single source of truth for NHS Wales which can be surfaced to clinicians, patients and health and care leaders through front-end applications, to provide individual patient records through to advanced analytics.</a:t>
          </a:r>
          <a:endParaRPr lang="en-GB" sz="750">
            <a:latin typeface="Arial" panose="020B0604020202020204" pitchFamily="34" charset="0"/>
            <a:cs typeface="Arial" panose="020B0604020202020204" pitchFamily="34" charset="0"/>
          </a:endParaRPr>
        </a:p>
      </dgm:t>
    </dgm:pt>
    <dgm:pt modelId="{74649115-EC55-4877-99D0-C65F36981CAF}" type="parTrans" cxnId="{E353157B-C3BF-413D-A375-018B323A8456}">
      <dgm:prSet/>
      <dgm:spPr/>
      <dgm:t>
        <a:bodyPr/>
        <a:lstStyle/>
        <a:p>
          <a:endParaRPr lang="en-GB"/>
        </a:p>
      </dgm:t>
    </dgm:pt>
    <dgm:pt modelId="{8A6A30F2-1DBE-4AC7-9DD3-7D22A9BDE5AF}" type="sibTrans" cxnId="{E353157B-C3BF-413D-A375-018B323A8456}">
      <dgm:prSet/>
      <dgm:spPr/>
      <dgm:t>
        <a:bodyPr/>
        <a:lstStyle/>
        <a:p>
          <a:endParaRPr lang="en-GB"/>
        </a:p>
      </dgm:t>
    </dgm:pt>
    <dgm:pt modelId="{691411E4-645D-4837-8FAF-A88BBF734562}">
      <dgm:prSet custT="1"/>
      <dgm:spPr>
        <a:ln>
          <a:solidFill>
            <a:srgbClr val="154B8D"/>
          </a:solidFill>
        </a:ln>
      </dgm:spPr>
      <dgm:t>
        <a:bodyPr/>
        <a:lstStyle/>
        <a:p>
          <a:pPr algn="ctr">
            <a:buFont typeface="Arial" panose="020B0604020202020204" pitchFamily="34" charset="0"/>
            <a:buNone/>
          </a:pPr>
          <a:r>
            <a:rPr lang="en-GB" sz="800" b="0" i="0" kern="1200"/>
            <a:t> </a:t>
          </a:r>
          <a:r>
            <a:rPr lang="en-GB" sz="800" kern="1200">
              <a:solidFill>
                <a:srgbClr val="1F355E"/>
              </a:solidFill>
              <a:latin typeface="Arial" panose="020B0604020202020204" pitchFamily="34" charset="0"/>
              <a:ea typeface="Helvetica Neue Medium"/>
              <a:cs typeface="Arial" panose="020B0604020202020204" pitchFamily="34" charset="0"/>
            </a:rPr>
            <a:t>The Digital Services for Patients and the Public (DSPP) programme is helping to coordinate the rapid delivery of digital solutions and health and social care applications for patients and service users across Wales through the development of the NHS Wales app. An early deliverable for SBUHB will be the integration with the Swansea Bay Patient Portal.</a:t>
          </a:r>
        </a:p>
      </dgm:t>
    </dgm:pt>
    <dgm:pt modelId="{307775F3-B88A-4432-93F7-FE0E3D2ABA0A}" type="parTrans" cxnId="{86453146-E804-43CD-9289-EE19876E45AA}">
      <dgm:prSet/>
      <dgm:spPr/>
      <dgm:t>
        <a:bodyPr/>
        <a:lstStyle/>
        <a:p>
          <a:endParaRPr lang="en-GB"/>
        </a:p>
      </dgm:t>
    </dgm:pt>
    <dgm:pt modelId="{59BF06E9-ADD2-49F3-A40A-EFCF507E8A16}" type="sibTrans" cxnId="{86453146-E804-43CD-9289-EE19876E45AA}">
      <dgm:prSet/>
      <dgm:spPr/>
      <dgm:t>
        <a:bodyPr/>
        <a:lstStyle/>
        <a:p>
          <a:endParaRPr lang="en-GB"/>
        </a:p>
      </dgm:t>
    </dgm:pt>
    <dgm:pt modelId="{1F37782E-5340-482F-B208-608D6132B55C}">
      <dgm:prSet custT="1"/>
      <dgm:spPr>
        <a:ln>
          <a:solidFill>
            <a:srgbClr val="154B8D"/>
          </a:solidFill>
        </a:ln>
      </dgm:spPr>
      <dgm:t>
        <a:bodyPr/>
        <a:lstStyle/>
        <a:p>
          <a:pPr algn="ctr">
            <a:buFont typeface="Arial" panose="020B0604020202020204" pitchFamily="34" charset="0"/>
            <a:buNone/>
          </a:pPr>
          <a:r>
            <a:rPr lang="en-GB" sz="800" b="0" i="0">
              <a:solidFill>
                <a:srgbClr val="1F355E"/>
              </a:solidFill>
            </a:rPr>
            <a:t>Digital Medicines aims to introduce connected, digital services for prescriptions, prescribing and medicines management, including the delivery of the Electronic Prescription Service (EPS), Electronic Prescribing and medicines Administration ePMA and a Shared Medicines Record (SMR). SBUHB has been the trailblazer organisation over the last 5 years in delivery ePMA across all Wards.</a:t>
          </a:r>
        </a:p>
      </dgm:t>
    </dgm:pt>
    <dgm:pt modelId="{3A2C8BE3-755C-446C-9B15-26F3620E5EBE}" type="parTrans" cxnId="{4420BA50-BDDD-450D-98B2-579D47F5244D}">
      <dgm:prSet/>
      <dgm:spPr/>
      <dgm:t>
        <a:bodyPr/>
        <a:lstStyle/>
        <a:p>
          <a:endParaRPr lang="en-GB"/>
        </a:p>
      </dgm:t>
    </dgm:pt>
    <dgm:pt modelId="{3073D3DE-12BD-4085-A30F-67ED1D1A5C1E}" type="sibTrans" cxnId="{4420BA50-BDDD-450D-98B2-579D47F5244D}">
      <dgm:prSet/>
      <dgm:spPr/>
      <dgm:t>
        <a:bodyPr/>
        <a:lstStyle/>
        <a:p>
          <a:endParaRPr lang="en-GB"/>
        </a:p>
      </dgm:t>
    </dgm:pt>
    <dgm:pt modelId="{A0B8D196-5247-4485-9CD6-C4041EE0688E}">
      <dgm:prSet phldrT="[Text]" custT="1"/>
      <dgm:spPr>
        <a:ln>
          <a:solidFill>
            <a:srgbClr val="154B8D"/>
          </a:solidFill>
        </a:ln>
      </dgm:spPr>
      <dgm:t>
        <a:bodyPr/>
        <a:lstStyle/>
        <a:p>
          <a:pPr>
            <a:buFontTx/>
            <a:buNone/>
          </a:pPr>
          <a:r>
            <a:rPr lang="en-GB" sz="800" kern="1200">
              <a:solidFill>
                <a:srgbClr val="1F355E"/>
              </a:solidFill>
              <a:latin typeface="Arial" panose="020B0604020202020204" pitchFamily="34" charset="0"/>
              <a:ea typeface="Helvetica Neue Medium"/>
              <a:cs typeface="Arial" panose="020B0604020202020204" pitchFamily="34" charset="0"/>
            </a:rPr>
            <a:t>The National Enterprise Architecture will sit above the NDR providing the health and care business process rules, standardised across Wales.  Thus, enabling systems used by the workforce and patients, such as EHRs and patient portals, to interrogate the data layer in a standardised way. As technology progresses, systems will be replaced. The enterprise architecture will create a standardised layer of abstraction between the systems and the data.  </a:t>
          </a:r>
        </a:p>
      </dgm:t>
    </dgm:pt>
    <dgm:pt modelId="{3E7C13F8-9CF5-4908-9453-410BA0A2AAE8}" type="parTrans" cxnId="{3BD1473F-8B09-4E1F-91A4-C05F35ABD839}">
      <dgm:prSet/>
      <dgm:spPr/>
      <dgm:t>
        <a:bodyPr/>
        <a:lstStyle/>
        <a:p>
          <a:endParaRPr lang="en-GB"/>
        </a:p>
      </dgm:t>
    </dgm:pt>
    <dgm:pt modelId="{43491B3A-6664-4787-A97A-98F7650F5416}" type="sibTrans" cxnId="{3BD1473F-8B09-4E1F-91A4-C05F35ABD839}">
      <dgm:prSet/>
      <dgm:spPr/>
      <dgm:t>
        <a:bodyPr/>
        <a:lstStyle/>
        <a:p>
          <a:endParaRPr lang="en-GB"/>
        </a:p>
      </dgm:t>
    </dgm:pt>
    <dgm:pt modelId="{E2343DDC-4F40-4C05-86F7-0824BECDEFA5}">
      <dgm:prSet custT="1"/>
      <dgm:spPr>
        <a:ln>
          <a:solidFill>
            <a:srgbClr val="1F355E"/>
          </a:solidFill>
        </a:ln>
      </dgm:spPr>
      <dgm:t>
        <a:bodyPr/>
        <a:lstStyle/>
        <a:p>
          <a:pPr algn="ctr">
            <a:buFont typeface="Arial" panose="020B0604020202020204" pitchFamily="34" charset="0"/>
            <a:buNone/>
          </a:pPr>
          <a:r>
            <a:rPr lang="en-GB" sz="1200" b="1" kern="1200">
              <a:solidFill>
                <a:srgbClr val="1F355E"/>
              </a:solidFill>
              <a:latin typeface="Arial" panose="020B0604020202020204" pitchFamily="34" charset="0"/>
              <a:ea typeface="Helvetica Neue Medium"/>
              <a:cs typeface="Arial" panose="020B0604020202020204" pitchFamily="34" charset="0"/>
            </a:rPr>
            <a:t>Digital Medicines</a:t>
          </a:r>
        </a:p>
      </dgm:t>
    </dgm:pt>
    <dgm:pt modelId="{96A39A64-DF21-460C-97B5-126682D44F53}" type="parTrans" cxnId="{DBBB24BD-ACD0-4DEF-BE48-5D183049DBBC}">
      <dgm:prSet/>
      <dgm:spPr/>
      <dgm:t>
        <a:bodyPr/>
        <a:lstStyle/>
        <a:p>
          <a:endParaRPr lang="en-GB"/>
        </a:p>
      </dgm:t>
    </dgm:pt>
    <dgm:pt modelId="{FA3890F9-918F-495E-A54F-18A8DBD820AA}" type="sibTrans" cxnId="{DBBB24BD-ACD0-4DEF-BE48-5D183049DBBC}">
      <dgm:prSet/>
      <dgm:spPr/>
      <dgm:t>
        <a:bodyPr/>
        <a:lstStyle/>
        <a:p>
          <a:endParaRPr lang="en-GB"/>
        </a:p>
      </dgm:t>
    </dgm:pt>
    <dgm:pt modelId="{BB59A759-FBB5-4E9A-BCB6-5F77929FF0ED}">
      <dgm:prSet custT="1"/>
      <dgm:spPr/>
      <dgm:t>
        <a:bodyPr/>
        <a:lstStyle/>
        <a:p>
          <a:r>
            <a:rPr lang="en-GB" sz="1200" b="1">
              <a:solidFill>
                <a:srgbClr val="002060"/>
              </a:solidFill>
              <a:latin typeface="Arial" panose="020B0604020202020204" pitchFamily="34" charset="0"/>
              <a:cs typeface="Arial" panose="020B0604020202020204" pitchFamily="34" charset="0"/>
            </a:rPr>
            <a:t>Electronic Health Record (EHR)</a:t>
          </a:r>
        </a:p>
      </dgm:t>
    </dgm:pt>
    <dgm:pt modelId="{8C913CCD-2B3F-49D6-9A57-B1BC6C6AB450}" type="parTrans" cxnId="{A76A0C9E-1CCC-401E-9B9E-7AD0863E63CE}">
      <dgm:prSet/>
      <dgm:spPr/>
      <dgm:t>
        <a:bodyPr/>
        <a:lstStyle/>
        <a:p>
          <a:endParaRPr lang="en-GB"/>
        </a:p>
      </dgm:t>
    </dgm:pt>
    <dgm:pt modelId="{7BC2C30E-E39E-4C90-8CCE-C8B1490C74E8}" type="sibTrans" cxnId="{A76A0C9E-1CCC-401E-9B9E-7AD0863E63CE}">
      <dgm:prSet/>
      <dgm:spPr/>
      <dgm:t>
        <a:bodyPr/>
        <a:lstStyle/>
        <a:p>
          <a:endParaRPr lang="en-GB"/>
        </a:p>
      </dgm:t>
    </dgm:pt>
    <dgm:pt modelId="{2E0FB536-FCE5-4C2E-A40F-DCC4A31BA6D6}">
      <dgm:prSet custT="1"/>
      <dgm:spPr>
        <a:ln>
          <a:solidFill>
            <a:srgbClr val="1F355E"/>
          </a:solidFill>
        </a:ln>
      </dgm:spPr>
      <dgm:t>
        <a:bodyPr/>
        <a:lstStyle/>
        <a:p>
          <a:r>
            <a:rPr lang="en-GB" sz="800" b="0">
              <a:solidFill>
                <a:srgbClr val="002060"/>
              </a:solidFill>
              <a:latin typeface="Arial" panose="020B0604020202020204" pitchFamily="34" charset="0"/>
              <a:cs typeface="Arial" panose="020B0604020202020204" pitchFamily="34" charset="0"/>
            </a:rPr>
            <a:t>There is significant momentum emerging from national digital leads collaboration to drive forward the Electronic Health Record (EHR) agenda. The Cabinet Secretary for Health has requested that a National EHR business case be developed by September 2025 for ministerial consideration. The SBUHB Digital priority of a first phase EPR for unscheduled care is a tactical approach to act as aa pathfinder for the National approach.</a:t>
          </a:r>
        </a:p>
      </dgm:t>
    </dgm:pt>
    <dgm:pt modelId="{157ABCCD-E50B-47FC-9F8A-B84B5C741DD3}" type="parTrans" cxnId="{B5F77DBE-3821-4E95-A2EF-F011CA404E92}">
      <dgm:prSet/>
      <dgm:spPr/>
      <dgm:t>
        <a:bodyPr/>
        <a:lstStyle/>
        <a:p>
          <a:endParaRPr lang="en-GB"/>
        </a:p>
      </dgm:t>
    </dgm:pt>
    <dgm:pt modelId="{BFB1CFE4-FECD-44EA-985C-25C0F3F3098B}" type="sibTrans" cxnId="{B5F77DBE-3821-4E95-A2EF-F011CA404E92}">
      <dgm:prSet/>
      <dgm:spPr/>
      <dgm:t>
        <a:bodyPr/>
        <a:lstStyle/>
        <a:p>
          <a:endParaRPr lang="en-GB"/>
        </a:p>
      </dgm:t>
    </dgm:pt>
    <dgm:pt modelId="{297E33CF-FAEC-45B0-8B83-346A54CD75CD}" type="pres">
      <dgm:prSet presAssocID="{FBD3B920-0163-49F9-B7E3-0CE00577F139}" presName="theList" presStyleCnt="0">
        <dgm:presLayoutVars>
          <dgm:dir/>
          <dgm:animLvl val="lvl"/>
          <dgm:resizeHandles val="exact"/>
        </dgm:presLayoutVars>
      </dgm:prSet>
      <dgm:spPr/>
    </dgm:pt>
    <dgm:pt modelId="{7F3BBEB2-1990-4387-BD90-7536BF788D69}" type="pres">
      <dgm:prSet presAssocID="{3D484FB2-E300-4B28-80B0-9AD1855ED5DF}" presName="compNode" presStyleCnt="0"/>
      <dgm:spPr/>
    </dgm:pt>
    <dgm:pt modelId="{5A989F7E-CA32-4EE9-B237-AF1561BAB605}" type="pres">
      <dgm:prSet presAssocID="{3D484FB2-E300-4B28-80B0-9AD1855ED5DF}" presName="aNode" presStyleLbl="bgShp" presStyleIdx="0" presStyleCnt="5"/>
      <dgm:spPr/>
    </dgm:pt>
    <dgm:pt modelId="{988FE0B9-3051-4A82-B5F4-089706CE6E8C}" type="pres">
      <dgm:prSet presAssocID="{3D484FB2-E300-4B28-80B0-9AD1855ED5DF}" presName="textNode" presStyleLbl="bgShp" presStyleIdx="0" presStyleCnt="5"/>
      <dgm:spPr/>
    </dgm:pt>
    <dgm:pt modelId="{C5267740-6D28-4822-A458-A4660C0E2DEB}" type="pres">
      <dgm:prSet presAssocID="{3D484FB2-E300-4B28-80B0-9AD1855ED5DF}" presName="compChildNode" presStyleCnt="0"/>
      <dgm:spPr/>
    </dgm:pt>
    <dgm:pt modelId="{7623105F-4A43-410E-8953-30265B43E4B5}" type="pres">
      <dgm:prSet presAssocID="{3D484FB2-E300-4B28-80B0-9AD1855ED5DF}" presName="theInnerList" presStyleCnt="0"/>
      <dgm:spPr/>
    </dgm:pt>
    <dgm:pt modelId="{9F26DC00-2903-4DA4-9B08-CC7030B571C1}" type="pres">
      <dgm:prSet presAssocID="{C2F30DD5-1678-4C45-B7CD-725E786C867C}" presName="childNode" presStyleLbl="node1" presStyleIdx="0" presStyleCnt="5">
        <dgm:presLayoutVars>
          <dgm:bulletEnabled val="1"/>
        </dgm:presLayoutVars>
      </dgm:prSet>
      <dgm:spPr/>
    </dgm:pt>
    <dgm:pt modelId="{802E4F0E-AA0B-454D-94B2-D9CE71768DB8}" type="pres">
      <dgm:prSet presAssocID="{3D484FB2-E300-4B28-80B0-9AD1855ED5DF}" presName="aSpace" presStyleCnt="0"/>
      <dgm:spPr/>
    </dgm:pt>
    <dgm:pt modelId="{3C2F1D92-04AC-4BB1-BF63-F3CC36654CB5}" type="pres">
      <dgm:prSet presAssocID="{8D617798-4B94-48A3-A422-D7619D890346}" presName="compNode" presStyleCnt="0"/>
      <dgm:spPr/>
    </dgm:pt>
    <dgm:pt modelId="{8ABE769A-7C1E-4807-8EBD-5A13357E853C}" type="pres">
      <dgm:prSet presAssocID="{8D617798-4B94-48A3-A422-D7619D890346}" presName="aNode" presStyleLbl="bgShp" presStyleIdx="1" presStyleCnt="5"/>
      <dgm:spPr/>
    </dgm:pt>
    <dgm:pt modelId="{092303D7-4CD5-4F30-9D54-B5172BE34C68}" type="pres">
      <dgm:prSet presAssocID="{8D617798-4B94-48A3-A422-D7619D890346}" presName="textNode" presStyleLbl="bgShp" presStyleIdx="1" presStyleCnt="5"/>
      <dgm:spPr/>
    </dgm:pt>
    <dgm:pt modelId="{2B03E548-3711-403D-8C7B-757967EE836B}" type="pres">
      <dgm:prSet presAssocID="{8D617798-4B94-48A3-A422-D7619D890346}" presName="compChildNode" presStyleCnt="0"/>
      <dgm:spPr/>
    </dgm:pt>
    <dgm:pt modelId="{0AA7A3AC-EDAB-42F2-8401-44457F8601E8}" type="pres">
      <dgm:prSet presAssocID="{8D617798-4B94-48A3-A422-D7619D890346}" presName="theInnerList" presStyleCnt="0"/>
      <dgm:spPr/>
    </dgm:pt>
    <dgm:pt modelId="{B126FD67-A699-42C0-A8CA-BE3F69EC052D}" type="pres">
      <dgm:prSet presAssocID="{A0B8D196-5247-4485-9CD6-C4041EE0688E}" presName="childNode" presStyleLbl="node1" presStyleIdx="1" presStyleCnt="5">
        <dgm:presLayoutVars>
          <dgm:bulletEnabled val="1"/>
        </dgm:presLayoutVars>
      </dgm:prSet>
      <dgm:spPr/>
    </dgm:pt>
    <dgm:pt modelId="{75B161B8-16F6-46EC-A6B0-58E04EE7D91D}" type="pres">
      <dgm:prSet presAssocID="{8D617798-4B94-48A3-A422-D7619D890346}" presName="aSpace" presStyleCnt="0"/>
      <dgm:spPr/>
    </dgm:pt>
    <dgm:pt modelId="{4C9A9105-D837-4B58-BA7A-D7E49B5723F6}" type="pres">
      <dgm:prSet presAssocID="{2DE4843D-15B3-409B-ABEF-03C6C4405FFC}" presName="compNode" presStyleCnt="0"/>
      <dgm:spPr/>
    </dgm:pt>
    <dgm:pt modelId="{BFFFC336-DAEF-4BB4-BAD0-5584C641F3F4}" type="pres">
      <dgm:prSet presAssocID="{2DE4843D-15B3-409B-ABEF-03C6C4405FFC}" presName="aNode" presStyleLbl="bgShp" presStyleIdx="2" presStyleCnt="5"/>
      <dgm:spPr/>
    </dgm:pt>
    <dgm:pt modelId="{CEC32767-7E86-4D64-AE70-FAD5FC3D3566}" type="pres">
      <dgm:prSet presAssocID="{2DE4843D-15B3-409B-ABEF-03C6C4405FFC}" presName="textNode" presStyleLbl="bgShp" presStyleIdx="2" presStyleCnt="5"/>
      <dgm:spPr/>
    </dgm:pt>
    <dgm:pt modelId="{DD426F88-014E-4A92-B0D9-90EAA9BD3300}" type="pres">
      <dgm:prSet presAssocID="{2DE4843D-15B3-409B-ABEF-03C6C4405FFC}" presName="compChildNode" presStyleCnt="0"/>
      <dgm:spPr/>
    </dgm:pt>
    <dgm:pt modelId="{2CF1AC29-537E-4988-AAC4-CDF96E220F05}" type="pres">
      <dgm:prSet presAssocID="{2DE4843D-15B3-409B-ABEF-03C6C4405FFC}" presName="theInnerList" presStyleCnt="0"/>
      <dgm:spPr/>
    </dgm:pt>
    <dgm:pt modelId="{D2BAEFE5-9EAA-4B4D-8BC2-E1520D960934}" type="pres">
      <dgm:prSet presAssocID="{691411E4-645D-4837-8FAF-A88BBF734562}" presName="childNode" presStyleLbl="node1" presStyleIdx="2" presStyleCnt="5" custLinFactNeighborX="999" custLinFactNeighborY="868">
        <dgm:presLayoutVars>
          <dgm:bulletEnabled val="1"/>
        </dgm:presLayoutVars>
      </dgm:prSet>
      <dgm:spPr/>
    </dgm:pt>
    <dgm:pt modelId="{812D714F-4E73-4DA6-9014-FE7936FA1332}" type="pres">
      <dgm:prSet presAssocID="{2DE4843D-15B3-409B-ABEF-03C6C4405FFC}" presName="aSpace" presStyleCnt="0"/>
      <dgm:spPr/>
    </dgm:pt>
    <dgm:pt modelId="{92B98465-4A92-4A62-99BD-2E5D263F324E}" type="pres">
      <dgm:prSet presAssocID="{BB59A759-FBB5-4E9A-BCB6-5F77929FF0ED}" presName="compNode" presStyleCnt="0"/>
      <dgm:spPr/>
    </dgm:pt>
    <dgm:pt modelId="{16DACBF8-3B30-403C-87A9-2A6A5700DC3C}" type="pres">
      <dgm:prSet presAssocID="{BB59A759-FBB5-4E9A-BCB6-5F77929FF0ED}" presName="aNode" presStyleLbl="bgShp" presStyleIdx="3" presStyleCnt="5"/>
      <dgm:spPr/>
    </dgm:pt>
    <dgm:pt modelId="{BE44482B-4B40-4746-9F07-3521C0370378}" type="pres">
      <dgm:prSet presAssocID="{BB59A759-FBB5-4E9A-BCB6-5F77929FF0ED}" presName="textNode" presStyleLbl="bgShp" presStyleIdx="3" presStyleCnt="5"/>
      <dgm:spPr/>
    </dgm:pt>
    <dgm:pt modelId="{2CEAD768-FF23-4ED9-8E48-91A9FC843262}" type="pres">
      <dgm:prSet presAssocID="{BB59A759-FBB5-4E9A-BCB6-5F77929FF0ED}" presName="compChildNode" presStyleCnt="0"/>
      <dgm:spPr/>
    </dgm:pt>
    <dgm:pt modelId="{F27C4634-96AB-45DB-8B66-A8FB2BD0930E}" type="pres">
      <dgm:prSet presAssocID="{BB59A759-FBB5-4E9A-BCB6-5F77929FF0ED}" presName="theInnerList" presStyleCnt="0"/>
      <dgm:spPr/>
    </dgm:pt>
    <dgm:pt modelId="{3498A682-81F2-4A14-B423-F492F20FDB08}" type="pres">
      <dgm:prSet presAssocID="{2E0FB536-FCE5-4C2E-A40F-DCC4A31BA6D6}" presName="childNode" presStyleLbl="node1" presStyleIdx="3" presStyleCnt="5" custScaleY="107814" custLinFactNeighborY="686">
        <dgm:presLayoutVars>
          <dgm:bulletEnabled val="1"/>
        </dgm:presLayoutVars>
      </dgm:prSet>
      <dgm:spPr/>
    </dgm:pt>
    <dgm:pt modelId="{70304992-851B-4E39-A476-E4FA9AE2B176}" type="pres">
      <dgm:prSet presAssocID="{BB59A759-FBB5-4E9A-BCB6-5F77929FF0ED}" presName="aSpace" presStyleCnt="0"/>
      <dgm:spPr/>
    </dgm:pt>
    <dgm:pt modelId="{C33361A7-D357-41C8-A006-307193723F7D}" type="pres">
      <dgm:prSet presAssocID="{E2343DDC-4F40-4C05-86F7-0824BECDEFA5}" presName="compNode" presStyleCnt="0"/>
      <dgm:spPr/>
    </dgm:pt>
    <dgm:pt modelId="{98641995-866C-4BEC-82BA-D2649EB39ED5}" type="pres">
      <dgm:prSet presAssocID="{E2343DDC-4F40-4C05-86F7-0824BECDEFA5}" presName="aNode" presStyleLbl="bgShp" presStyleIdx="4" presStyleCnt="5"/>
      <dgm:spPr/>
    </dgm:pt>
    <dgm:pt modelId="{87183A46-9CB4-40F9-8559-BA106BFAD89F}" type="pres">
      <dgm:prSet presAssocID="{E2343DDC-4F40-4C05-86F7-0824BECDEFA5}" presName="textNode" presStyleLbl="bgShp" presStyleIdx="4" presStyleCnt="5"/>
      <dgm:spPr/>
    </dgm:pt>
    <dgm:pt modelId="{5DED7E45-DDEC-40AF-9802-2D7261A1113E}" type="pres">
      <dgm:prSet presAssocID="{E2343DDC-4F40-4C05-86F7-0824BECDEFA5}" presName="compChildNode" presStyleCnt="0"/>
      <dgm:spPr/>
    </dgm:pt>
    <dgm:pt modelId="{1F43697B-6748-4E30-9920-7EDA0EBA51E1}" type="pres">
      <dgm:prSet presAssocID="{E2343DDC-4F40-4C05-86F7-0824BECDEFA5}" presName="theInnerList" presStyleCnt="0"/>
      <dgm:spPr/>
    </dgm:pt>
    <dgm:pt modelId="{85409298-E1D8-4894-BA6C-37C0DE781752}" type="pres">
      <dgm:prSet presAssocID="{1F37782E-5340-482F-B208-608D6132B55C}" presName="childNode" presStyleLbl="node1" presStyleIdx="4" presStyleCnt="5">
        <dgm:presLayoutVars>
          <dgm:bulletEnabled val="1"/>
        </dgm:presLayoutVars>
      </dgm:prSet>
      <dgm:spPr/>
    </dgm:pt>
  </dgm:ptLst>
  <dgm:cxnLst>
    <dgm:cxn modelId="{7B77AC03-AC5B-464A-B1CA-CA8A3B850F7E}" type="presOf" srcId="{BB59A759-FBB5-4E9A-BCB6-5F77929FF0ED}" destId="{BE44482B-4B40-4746-9F07-3521C0370378}" srcOrd="1" destOrd="0" presId="urn:microsoft.com/office/officeart/2005/8/layout/lProcess2"/>
    <dgm:cxn modelId="{8A62F116-AB3D-4CD7-B2FD-59B6D84FFD23}" type="presOf" srcId="{8D617798-4B94-48A3-A422-D7619D890346}" destId="{8ABE769A-7C1E-4807-8EBD-5A13357E853C}" srcOrd="0" destOrd="0" presId="urn:microsoft.com/office/officeart/2005/8/layout/lProcess2"/>
    <dgm:cxn modelId="{F45E8717-BEA1-428B-9F29-1FD4C5F77511}" type="presOf" srcId="{BB59A759-FBB5-4E9A-BCB6-5F77929FF0ED}" destId="{16DACBF8-3B30-403C-87A9-2A6A5700DC3C}" srcOrd="0" destOrd="0" presId="urn:microsoft.com/office/officeart/2005/8/layout/lProcess2"/>
    <dgm:cxn modelId="{3B94F917-D6D8-4CF7-B543-8F3D0C6087A5}" type="presOf" srcId="{3D484FB2-E300-4B28-80B0-9AD1855ED5DF}" destId="{5A989F7E-CA32-4EE9-B237-AF1561BAB605}" srcOrd="0" destOrd="0" presId="urn:microsoft.com/office/officeart/2005/8/layout/lProcess2"/>
    <dgm:cxn modelId="{FAEBC931-81AB-4F14-8B37-09A25888EF7F}" type="presOf" srcId="{2DE4843D-15B3-409B-ABEF-03C6C4405FFC}" destId="{CEC32767-7E86-4D64-AE70-FAD5FC3D3566}" srcOrd="1" destOrd="0" presId="urn:microsoft.com/office/officeart/2005/8/layout/lProcess2"/>
    <dgm:cxn modelId="{3BD1473F-8B09-4E1F-91A4-C05F35ABD839}" srcId="{8D617798-4B94-48A3-A422-D7619D890346}" destId="{A0B8D196-5247-4485-9CD6-C4041EE0688E}" srcOrd="0" destOrd="0" parTransId="{3E7C13F8-9CF5-4908-9453-410BA0A2AAE8}" sibTransId="{43491B3A-6664-4787-A97A-98F7650F5416}"/>
    <dgm:cxn modelId="{AC1F0F42-5C30-45FF-AEC4-E2B798EAFF32}" type="presOf" srcId="{2DE4843D-15B3-409B-ABEF-03C6C4405FFC}" destId="{BFFFC336-DAEF-4BB4-BAD0-5584C641F3F4}" srcOrd="0" destOrd="0" presId="urn:microsoft.com/office/officeart/2005/8/layout/lProcess2"/>
    <dgm:cxn modelId="{86453146-E804-43CD-9289-EE19876E45AA}" srcId="{2DE4843D-15B3-409B-ABEF-03C6C4405FFC}" destId="{691411E4-645D-4837-8FAF-A88BBF734562}" srcOrd="0" destOrd="0" parTransId="{307775F3-B88A-4432-93F7-FE0E3D2ABA0A}" sibTransId="{59BF06E9-ADD2-49F3-A40A-EFCF507E8A16}"/>
    <dgm:cxn modelId="{4420BA50-BDDD-450D-98B2-579D47F5244D}" srcId="{E2343DDC-4F40-4C05-86F7-0824BECDEFA5}" destId="{1F37782E-5340-482F-B208-608D6132B55C}" srcOrd="0" destOrd="0" parTransId="{3A2C8BE3-755C-446C-9B15-26F3620E5EBE}" sibTransId="{3073D3DE-12BD-4085-A30F-67ED1D1A5C1E}"/>
    <dgm:cxn modelId="{067F037A-7CE1-4436-8C80-12E34EB443A9}" type="presOf" srcId="{C2F30DD5-1678-4C45-B7CD-725E786C867C}" destId="{9F26DC00-2903-4DA4-9B08-CC7030B571C1}" srcOrd="0" destOrd="0" presId="urn:microsoft.com/office/officeart/2005/8/layout/lProcess2"/>
    <dgm:cxn modelId="{E353157B-C3BF-413D-A375-018B323A8456}" srcId="{3D484FB2-E300-4B28-80B0-9AD1855ED5DF}" destId="{C2F30DD5-1678-4C45-B7CD-725E786C867C}" srcOrd="0" destOrd="0" parTransId="{74649115-EC55-4877-99D0-C65F36981CAF}" sibTransId="{8A6A30F2-1DBE-4AC7-9DD3-7D22A9BDE5AF}"/>
    <dgm:cxn modelId="{FC04927E-64D2-475E-A1ED-C070C06DB699}" type="presOf" srcId="{2E0FB536-FCE5-4C2E-A40F-DCC4A31BA6D6}" destId="{3498A682-81F2-4A14-B423-F492F20FDB08}" srcOrd="0" destOrd="0" presId="urn:microsoft.com/office/officeart/2005/8/layout/lProcess2"/>
    <dgm:cxn modelId="{99ABAA80-2791-40DF-B27F-6BAA7D4E80F1}" type="presOf" srcId="{1F37782E-5340-482F-B208-608D6132B55C}" destId="{85409298-E1D8-4894-BA6C-37C0DE781752}" srcOrd="0" destOrd="0" presId="urn:microsoft.com/office/officeart/2005/8/layout/lProcess2"/>
    <dgm:cxn modelId="{D49CE385-1EE8-416A-BAE0-D08517DDFFED}" srcId="{FBD3B920-0163-49F9-B7E3-0CE00577F139}" destId="{3D484FB2-E300-4B28-80B0-9AD1855ED5DF}" srcOrd="0" destOrd="0" parTransId="{3020BD19-E11B-410E-8099-CBF15CA7F2BD}" sibTransId="{7C948A3D-4DD5-49F3-B87C-88897354967F}"/>
    <dgm:cxn modelId="{A76A0C9E-1CCC-401E-9B9E-7AD0863E63CE}" srcId="{FBD3B920-0163-49F9-B7E3-0CE00577F139}" destId="{BB59A759-FBB5-4E9A-BCB6-5F77929FF0ED}" srcOrd="3" destOrd="0" parTransId="{8C913CCD-2B3F-49D6-9A57-B1BC6C6AB450}" sibTransId="{7BC2C30E-E39E-4C90-8CCE-C8B1490C74E8}"/>
    <dgm:cxn modelId="{C874E6AF-66AE-42F2-9203-2A1B9D7D66F0}" type="presOf" srcId="{A0B8D196-5247-4485-9CD6-C4041EE0688E}" destId="{B126FD67-A699-42C0-A8CA-BE3F69EC052D}" srcOrd="0" destOrd="0" presId="urn:microsoft.com/office/officeart/2005/8/layout/lProcess2"/>
    <dgm:cxn modelId="{D0348AB3-B0B1-47EA-B258-8FA7DC937508}" type="presOf" srcId="{E2343DDC-4F40-4C05-86F7-0824BECDEFA5}" destId="{87183A46-9CB4-40F9-8559-BA106BFAD89F}" srcOrd="1" destOrd="0" presId="urn:microsoft.com/office/officeart/2005/8/layout/lProcess2"/>
    <dgm:cxn modelId="{9DA555B9-C7A2-49BD-AF00-AF924DA2F2C1}" type="presOf" srcId="{691411E4-645D-4837-8FAF-A88BBF734562}" destId="{D2BAEFE5-9EAA-4B4D-8BC2-E1520D960934}" srcOrd="0" destOrd="0" presId="urn:microsoft.com/office/officeart/2005/8/layout/lProcess2"/>
    <dgm:cxn modelId="{CBBFE9BB-8292-4A00-AB73-F76D4853D749}" type="presOf" srcId="{3D484FB2-E300-4B28-80B0-9AD1855ED5DF}" destId="{988FE0B9-3051-4A82-B5F4-089706CE6E8C}" srcOrd="1" destOrd="0" presId="urn:microsoft.com/office/officeart/2005/8/layout/lProcess2"/>
    <dgm:cxn modelId="{3AB925BC-C56A-4A5F-89A5-7A6AE65EFB26}" type="presOf" srcId="{8D617798-4B94-48A3-A422-D7619D890346}" destId="{092303D7-4CD5-4F30-9D54-B5172BE34C68}" srcOrd="1" destOrd="0" presId="urn:microsoft.com/office/officeart/2005/8/layout/lProcess2"/>
    <dgm:cxn modelId="{DBBB24BD-ACD0-4DEF-BE48-5D183049DBBC}" srcId="{FBD3B920-0163-49F9-B7E3-0CE00577F139}" destId="{E2343DDC-4F40-4C05-86F7-0824BECDEFA5}" srcOrd="4" destOrd="0" parTransId="{96A39A64-DF21-460C-97B5-126682D44F53}" sibTransId="{FA3890F9-918F-495E-A54F-18A8DBD820AA}"/>
    <dgm:cxn modelId="{B5F77DBE-3821-4E95-A2EF-F011CA404E92}" srcId="{BB59A759-FBB5-4E9A-BCB6-5F77929FF0ED}" destId="{2E0FB536-FCE5-4C2E-A40F-DCC4A31BA6D6}" srcOrd="0" destOrd="0" parTransId="{157ABCCD-E50B-47FC-9F8A-B84B5C741DD3}" sibTransId="{BFB1CFE4-FECD-44EA-985C-25C0F3F3098B}"/>
    <dgm:cxn modelId="{688FC0C6-75B1-4AFC-B9CA-3AA0C675F1D0}" srcId="{FBD3B920-0163-49F9-B7E3-0CE00577F139}" destId="{8D617798-4B94-48A3-A422-D7619D890346}" srcOrd="1" destOrd="0" parTransId="{5473E98D-844E-458B-ABC8-E756C91751A1}" sibTransId="{A35FBBFB-179A-4F09-B39E-51A3E62B9054}"/>
    <dgm:cxn modelId="{71F4FFD6-174B-4255-9754-86108387D0AD}" type="presOf" srcId="{E2343DDC-4F40-4C05-86F7-0824BECDEFA5}" destId="{98641995-866C-4BEC-82BA-D2649EB39ED5}" srcOrd="0" destOrd="0" presId="urn:microsoft.com/office/officeart/2005/8/layout/lProcess2"/>
    <dgm:cxn modelId="{F7C4F5FC-2622-48FE-BCE1-5B13A62B8B8B}" type="presOf" srcId="{FBD3B920-0163-49F9-B7E3-0CE00577F139}" destId="{297E33CF-FAEC-45B0-8B83-346A54CD75CD}" srcOrd="0" destOrd="0" presId="urn:microsoft.com/office/officeart/2005/8/layout/lProcess2"/>
    <dgm:cxn modelId="{4E5E5EFD-2688-400A-A33C-4546CBF40EDD}" srcId="{FBD3B920-0163-49F9-B7E3-0CE00577F139}" destId="{2DE4843D-15B3-409B-ABEF-03C6C4405FFC}" srcOrd="2" destOrd="0" parTransId="{496FA6A7-D5C1-4070-9DA2-CCCFD3F33EA0}" sibTransId="{091C99DF-DD1D-4F41-A945-A0B214D99057}"/>
    <dgm:cxn modelId="{646A2893-CA7D-452D-9192-3CD21ABE5F67}" type="presParOf" srcId="{297E33CF-FAEC-45B0-8B83-346A54CD75CD}" destId="{7F3BBEB2-1990-4387-BD90-7536BF788D69}" srcOrd="0" destOrd="0" presId="urn:microsoft.com/office/officeart/2005/8/layout/lProcess2"/>
    <dgm:cxn modelId="{5F5EFF0F-731D-4502-8EB9-0DB48B61D608}" type="presParOf" srcId="{7F3BBEB2-1990-4387-BD90-7536BF788D69}" destId="{5A989F7E-CA32-4EE9-B237-AF1561BAB605}" srcOrd="0" destOrd="0" presId="urn:microsoft.com/office/officeart/2005/8/layout/lProcess2"/>
    <dgm:cxn modelId="{11BC3A9B-8A19-4A5B-8502-3D4A2B86BEB0}" type="presParOf" srcId="{7F3BBEB2-1990-4387-BD90-7536BF788D69}" destId="{988FE0B9-3051-4A82-B5F4-089706CE6E8C}" srcOrd="1" destOrd="0" presId="urn:microsoft.com/office/officeart/2005/8/layout/lProcess2"/>
    <dgm:cxn modelId="{1ACF369D-03E4-43B8-B233-436AA206C932}" type="presParOf" srcId="{7F3BBEB2-1990-4387-BD90-7536BF788D69}" destId="{C5267740-6D28-4822-A458-A4660C0E2DEB}" srcOrd="2" destOrd="0" presId="urn:microsoft.com/office/officeart/2005/8/layout/lProcess2"/>
    <dgm:cxn modelId="{23FBBA9F-6AF1-4E22-B301-D843B32E1A25}" type="presParOf" srcId="{C5267740-6D28-4822-A458-A4660C0E2DEB}" destId="{7623105F-4A43-410E-8953-30265B43E4B5}" srcOrd="0" destOrd="0" presId="urn:microsoft.com/office/officeart/2005/8/layout/lProcess2"/>
    <dgm:cxn modelId="{B68A532B-1D7C-42F3-B41D-567A5C4A22D6}" type="presParOf" srcId="{7623105F-4A43-410E-8953-30265B43E4B5}" destId="{9F26DC00-2903-4DA4-9B08-CC7030B571C1}" srcOrd="0" destOrd="0" presId="urn:microsoft.com/office/officeart/2005/8/layout/lProcess2"/>
    <dgm:cxn modelId="{CB7DFCAB-4D48-482D-90B9-16CEBA4FB523}" type="presParOf" srcId="{297E33CF-FAEC-45B0-8B83-346A54CD75CD}" destId="{802E4F0E-AA0B-454D-94B2-D9CE71768DB8}" srcOrd="1" destOrd="0" presId="urn:microsoft.com/office/officeart/2005/8/layout/lProcess2"/>
    <dgm:cxn modelId="{2665F2EF-3B39-4A2A-B9F4-8A88AD65B684}" type="presParOf" srcId="{297E33CF-FAEC-45B0-8B83-346A54CD75CD}" destId="{3C2F1D92-04AC-4BB1-BF63-F3CC36654CB5}" srcOrd="2" destOrd="0" presId="urn:microsoft.com/office/officeart/2005/8/layout/lProcess2"/>
    <dgm:cxn modelId="{A3660B80-C3F3-441E-BA40-8E4FBDE0408D}" type="presParOf" srcId="{3C2F1D92-04AC-4BB1-BF63-F3CC36654CB5}" destId="{8ABE769A-7C1E-4807-8EBD-5A13357E853C}" srcOrd="0" destOrd="0" presId="urn:microsoft.com/office/officeart/2005/8/layout/lProcess2"/>
    <dgm:cxn modelId="{9E5B728A-56BD-4CBE-9A4B-1BF65B9C15C3}" type="presParOf" srcId="{3C2F1D92-04AC-4BB1-BF63-F3CC36654CB5}" destId="{092303D7-4CD5-4F30-9D54-B5172BE34C68}" srcOrd="1" destOrd="0" presId="urn:microsoft.com/office/officeart/2005/8/layout/lProcess2"/>
    <dgm:cxn modelId="{A418F6BD-3EFB-4E7F-9E0C-4DD17F883097}" type="presParOf" srcId="{3C2F1D92-04AC-4BB1-BF63-F3CC36654CB5}" destId="{2B03E548-3711-403D-8C7B-757967EE836B}" srcOrd="2" destOrd="0" presId="urn:microsoft.com/office/officeart/2005/8/layout/lProcess2"/>
    <dgm:cxn modelId="{11E8B7B4-6CA8-406A-8BF2-2A949C2E4D83}" type="presParOf" srcId="{2B03E548-3711-403D-8C7B-757967EE836B}" destId="{0AA7A3AC-EDAB-42F2-8401-44457F8601E8}" srcOrd="0" destOrd="0" presId="urn:microsoft.com/office/officeart/2005/8/layout/lProcess2"/>
    <dgm:cxn modelId="{5DD6978E-C92B-4AB8-A695-43772F574BB1}" type="presParOf" srcId="{0AA7A3AC-EDAB-42F2-8401-44457F8601E8}" destId="{B126FD67-A699-42C0-A8CA-BE3F69EC052D}" srcOrd="0" destOrd="0" presId="urn:microsoft.com/office/officeart/2005/8/layout/lProcess2"/>
    <dgm:cxn modelId="{1AE50624-273B-4C2B-9376-927DEC63945A}" type="presParOf" srcId="{297E33CF-FAEC-45B0-8B83-346A54CD75CD}" destId="{75B161B8-16F6-46EC-A6B0-58E04EE7D91D}" srcOrd="3" destOrd="0" presId="urn:microsoft.com/office/officeart/2005/8/layout/lProcess2"/>
    <dgm:cxn modelId="{5D15CAD2-3C67-434E-A253-6759798013BB}" type="presParOf" srcId="{297E33CF-FAEC-45B0-8B83-346A54CD75CD}" destId="{4C9A9105-D837-4B58-BA7A-D7E49B5723F6}" srcOrd="4" destOrd="0" presId="urn:microsoft.com/office/officeart/2005/8/layout/lProcess2"/>
    <dgm:cxn modelId="{00BBBDAA-E8D2-4D0B-BB50-327A55EC45FD}" type="presParOf" srcId="{4C9A9105-D837-4B58-BA7A-D7E49B5723F6}" destId="{BFFFC336-DAEF-4BB4-BAD0-5584C641F3F4}" srcOrd="0" destOrd="0" presId="urn:microsoft.com/office/officeart/2005/8/layout/lProcess2"/>
    <dgm:cxn modelId="{0D66FFBF-A7ED-40DC-8D76-4A7DD1112371}" type="presParOf" srcId="{4C9A9105-D837-4B58-BA7A-D7E49B5723F6}" destId="{CEC32767-7E86-4D64-AE70-FAD5FC3D3566}" srcOrd="1" destOrd="0" presId="urn:microsoft.com/office/officeart/2005/8/layout/lProcess2"/>
    <dgm:cxn modelId="{1BF386CB-18CC-46A6-BD1B-AA157798260B}" type="presParOf" srcId="{4C9A9105-D837-4B58-BA7A-D7E49B5723F6}" destId="{DD426F88-014E-4A92-B0D9-90EAA9BD3300}" srcOrd="2" destOrd="0" presId="urn:microsoft.com/office/officeart/2005/8/layout/lProcess2"/>
    <dgm:cxn modelId="{207A14A4-8219-4AB2-8BCB-DDEAA6BC8350}" type="presParOf" srcId="{DD426F88-014E-4A92-B0D9-90EAA9BD3300}" destId="{2CF1AC29-537E-4988-AAC4-CDF96E220F05}" srcOrd="0" destOrd="0" presId="urn:microsoft.com/office/officeart/2005/8/layout/lProcess2"/>
    <dgm:cxn modelId="{86DE5063-D502-4483-AA0A-0C16FB6A953D}" type="presParOf" srcId="{2CF1AC29-537E-4988-AAC4-CDF96E220F05}" destId="{D2BAEFE5-9EAA-4B4D-8BC2-E1520D960934}" srcOrd="0" destOrd="0" presId="urn:microsoft.com/office/officeart/2005/8/layout/lProcess2"/>
    <dgm:cxn modelId="{E076F2DD-BC1E-4897-A708-7B40B67C0B34}" type="presParOf" srcId="{297E33CF-FAEC-45B0-8B83-346A54CD75CD}" destId="{812D714F-4E73-4DA6-9014-FE7936FA1332}" srcOrd="5" destOrd="0" presId="urn:microsoft.com/office/officeart/2005/8/layout/lProcess2"/>
    <dgm:cxn modelId="{97A77C25-86E1-4484-BF40-CE5FD047F5FF}" type="presParOf" srcId="{297E33CF-FAEC-45B0-8B83-346A54CD75CD}" destId="{92B98465-4A92-4A62-99BD-2E5D263F324E}" srcOrd="6" destOrd="0" presId="urn:microsoft.com/office/officeart/2005/8/layout/lProcess2"/>
    <dgm:cxn modelId="{ED288365-57B4-4383-A2D7-190D313EDB21}" type="presParOf" srcId="{92B98465-4A92-4A62-99BD-2E5D263F324E}" destId="{16DACBF8-3B30-403C-87A9-2A6A5700DC3C}" srcOrd="0" destOrd="0" presId="urn:microsoft.com/office/officeart/2005/8/layout/lProcess2"/>
    <dgm:cxn modelId="{A2145561-32C1-44CC-A487-7F6D07BBF605}" type="presParOf" srcId="{92B98465-4A92-4A62-99BD-2E5D263F324E}" destId="{BE44482B-4B40-4746-9F07-3521C0370378}" srcOrd="1" destOrd="0" presId="urn:microsoft.com/office/officeart/2005/8/layout/lProcess2"/>
    <dgm:cxn modelId="{47E2F525-E7DA-4052-9A41-86873C9680B4}" type="presParOf" srcId="{92B98465-4A92-4A62-99BD-2E5D263F324E}" destId="{2CEAD768-FF23-4ED9-8E48-91A9FC843262}" srcOrd="2" destOrd="0" presId="urn:microsoft.com/office/officeart/2005/8/layout/lProcess2"/>
    <dgm:cxn modelId="{F51268D6-F6A3-4A10-BABE-EE3D07384E61}" type="presParOf" srcId="{2CEAD768-FF23-4ED9-8E48-91A9FC843262}" destId="{F27C4634-96AB-45DB-8B66-A8FB2BD0930E}" srcOrd="0" destOrd="0" presId="urn:microsoft.com/office/officeart/2005/8/layout/lProcess2"/>
    <dgm:cxn modelId="{A4B7FEFC-6D4F-4310-8959-99BE98304E18}" type="presParOf" srcId="{F27C4634-96AB-45DB-8B66-A8FB2BD0930E}" destId="{3498A682-81F2-4A14-B423-F492F20FDB08}" srcOrd="0" destOrd="0" presId="urn:microsoft.com/office/officeart/2005/8/layout/lProcess2"/>
    <dgm:cxn modelId="{3FCD8F15-2C1E-40FA-965C-5808A65AC259}" type="presParOf" srcId="{297E33CF-FAEC-45B0-8B83-346A54CD75CD}" destId="{70304992-851B-4E39-A476-E4FA9AE2B176}" srcOrd="7" destOrd="0" presId="urn:microsoft.com/office/officeart/2005/8/layout/lProcess2"/>
    <dgm:cxn modelId="{3C90577A-8687-40FA-8803-4AB2398A0ADC}" type="presParOf" srcId="{297E33CF-FAEC-45B0-8B83-346A54CD75CD}" destId="{C33361A7-D357-41C8-A006-307193723F7D}" srcOrd="8" destOrd="0" presId="urn:microsoft.com/office/officeart/2005/8/layout/lProcess2"/>
    <dgm:cxn modelId="{1B2E8D2E-B075-4658-BC51-A3453CD313A5}" type="presParOf" srcId="{C33361A7-D357-41C8-A006-307193723F7D}" destId="{98641995-866C-4BEC-82BA-D2649EB39ED5}" srcOrd="0" destOrd="0" presId="urn:microsoft.com/office/officeart/2005/8/layout/lProcess2"/>
    <dgm:cxn modelId="{31B945A9-DF25-4921-991C-119F529A2E80}" type="presParOf" srcId="{C33361A7-D357-41C8-A006-307193723F7D}" destId="{87183A46-9CB4-40F9-8559-BA106BFAD89F}" srcOrd="1" destOrd="0" presId="urn:microsoft.com/office/officeart/2005/8/layout/lProcess2"/>
    <dgm:cxn modelId="{D3FDA781-A9FE-459D-98A8-83BA5DD7E926}" type="presParOf" srcId="{C33361A7-D357-41C8-A006-307193723F7D}" destId="{5DED7E45-DDEC-40AF-9802-2D7261A1113E}" srcOrd="2" destOrd="0" presId="urn:microsoft.com/office/officeart/2005/8/layout/lProcess2"/>
    <dgm:cxn modelId="{541EEF8B-6136-4BAA-A59E-873072F8AF4B}" type="presParOf" srcId="{5DED7E45-DDEC-40AF-9802-2D7261A1113E}" destId="{1F43697B-6748-4E30-9920-7EDA0EBA51E1}" srcOrd="0" destOrd="0" presId="urn:microsoft.com/office/officeart/2005/8/layout/lProcess2"/>
    <dgm:cxn modelId="{34E4249C-A27F-4496-90F8-F9BDD7E1253F}" type="presParOf" srcId="{1F43697B-6748-4E30-9920-7EDA0EBA51E1}" destId="{85409298-E1D8-4894-BA6C-37C0DE781752}"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71E47-8EF8-472E-9D86-39F0A7EB7791}">
      <dsp:nvSpPr>
        <dsp:cNvPr id="0" name=""/>
        <dsp:cNvSpPr/>
      </dsp:nvSpPr>
      <dsp:spPr>
        <a:xfrm>
          <a:off x="0" y="363148"/>
          <a:ext cx="6353734" cy="925008"/>
        </a:xfrm>
        <a:prstGeom prst="rightArrow">
          <a:avLst>
            <a:gd name="adj1" fmla="val 50000"/>
            <a:gd name="adj2" fmla="val 5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254000" bIns="146845" numCol="1" spcCol="1270" anchor="ctr" anchorCtr="0">
          <a:noAutofit/>
        </a:bodyPr>
        <a:lstStyle/>
        <a:p>
          <a:pPr marL="0" lvl="0" indent="0" algn="l" defTabSz="444500">
            <a:lnSpc>
              <a:spcPct val="90000"/>
            </a:lnSpc>
            <a:spcBef>
              <a:spcPct val="0"/>
            </a:spcBef>
            <a:spcAft>
              <a:spcPct val="35000"/>
            </a:spcAft>
            <a:buNone/>
          </a:pPr>
          <a:r>
            <a:rPr lang="en-GB" sz="1000" kern="1200">
              <a:latin typeface="Arial" panose="020B0604020202020204" pitchFamily="34" charset="0"/>
              <a:cs typeface="Arial" panose="020B0604020202020204" pitchFamily="34" charset="0"/>
            </a:rPr>
            <a:t>Benefits Framework</a:t>
          </a:r>
        </a:p>
      </dsp:txBody>
      <dsp:txXfrm>
        <a:off x="0" y="594400"/>
        <a:ext cx="6122482" cy="462504"/>
      </dsp:txXfrm>
    </dsp:sp>
    <dsp:sp modelId="{E1A9A810-1ACE-4FC6-BAD0-47FCEDBA6124}">
      <dsp:nvSpPr>
        <dsp:cNvPr id="0" name=""/>
        <dsp:cNvSpPr/>
      </dsp:nvSpPr>
      <dsp:spPr>
        <a:xfrm>
          <a:off x="0" y="1077972"/>
          <a:ext cx="1464535" cy="1710986"/>
        </a:xfrm>
        <a:prstGeom prst="rect">
          <a:avLst/>
        </a:prstGeom>
        <a:solidFill>
          <a:schemeClr val="lt1">
            <a:hueOff val="0"/>
            <a:satOff val="0"/>
            <a:lumOff val="0"/>
            <a:alphaOff val="0"/>
          </a:schemeClr>
        </a:solidFill>
        <a:ln w="254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Each SBUHB Strategic Objective will have a core set of defined quantifiable measures that will be used to demonstrate progress against delivery. Where appropriate financial values will be attributed to each measure. e.g. Length of Stay, Avoided admissions, could be assigned to Objective: Care is high quality, safe, efficient and delivers the best possible outcomes for people and be given a financial value.  </a:t>
          </a:r>
        </a:p>
      </dsp:txBody>
      <dsp:txXfrm>
        <a:off x="0" y="1077972"/>
        <a:ext cx="1464535" cy="1710986"/>
      </dsp:txXfrm>
    </dsp:sp>
    <dsp:sp modelId="{1CA8222B-B3B6-4AED-85D3-66F9F6AA8309}">
      <dsp:nvSpPr>
        <dsp:cNvPr id="0" name=""/>
        <dsp:cNvSpPr/>
      </dsp:nvSpPr>
      <dsp:spPr>
        <a:xfrm>
          <a:off x="1464535" y="671375"/>
          <a:ext cx="4889199" cy="925008"/>
        </a:xfrm>
        <a:prstGeom prst="rightArrow">
          <a:avLst>
            <a:gd name="adj1" fmla="val 50000"/>
            <a:gd name="adj2" fmla="val 5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254000" bIns="146845" numCol="1" spcCol="1270" anchor="ctr" anchorCtr="0">
          <a:noAutofit/>
        </a:bodyPr>
        <a:lstStyle/>
        <a:p>
          <a:pPr marL="0" lvl="0" indent="0" algn="l" defTabSz="444500">
            <a:lnSpc>
              <a:spcPct val="90000"/>
            </a:lnSpc>
            <a:spcBef>
              <a:spcPct val="0"/>
            </a:spcBef>
            <a:spcAft>
              <a:spcPct val="35000"/>
            </a:spcAft>
            <a:buNone/>
          </a:pPr>
          <a:r>
            <a:rPr lang="en-GB" sz="1000" kern="1200">
              <a:latin typeface="Arial" panose="020B0604020202020204" pitchFamily="34" charset="0"/>
              <a:cs typeface="Arial" panose="020B0604020202020204" pitchFamily="34" charset="0"/>
            </a:rPr>
            <a:t>Business Case</a:t>
          </a:r>
        </a:p>
      </dsp:txBody>
      <dsp:txXfrm>
        <a:off x="1464535" y="902627"/>
        <a:ext cx="4657947" cy="462504"/>
      </dsp:txXfrm>
    </dsp:sp>
    <dsp:sp modelId="{78240B33-F8C3-4F40-A351-3B9A059D4B9E}">
      <dsp:nvSpPr>
        <dsp:cNvPr id="0" name=""/>
        <dsp:cNvSpPr/>
      </dsp:nvSpPr>
      <dsp:spPr>
        <a:xfrm>
          <a:off x="1464535" y="1386199"/>
          <a:ext cx="1464535" cy="1667375"/>
        </a:xfrm>
        <a:prstGeom prst="rect">
          <a:avLst/>
        </a:prstGeom>
        <a:solidFill>
          <a:schemeClr val="lt1">
            <a:hueOff val="0"/>
            <a:satOff val="0"/>
            <a:lumOff val="0"/>
            <a:alphaOff val="0"/>
          </a:schemeClr>
        </a:solidFill>
        <a:ln w="254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All business cases and IMTP decisions will be required to outline the benefits and impact they are anticipated to have against the core measures within the benefits framework. (The framework will include cash releasing savings as </a:t>
          </a:r>
          <a:r>
            <a:rPr lang="en-GB" sz="700" b="1" kern="1200">
              <a:latin typeface="Arial" panose="020B0604020202020204" pitchFamily="34" charset="0"/>
              <a:cs typeface="Arial" panose="020B0604020202020204" pitchFamily="34" charset="0"/>
            </a:rPr>
            <a:t>one</a:t>
          </a:r>
          <a:r>
            <a:rPr lang="en-GB" sz="700" kern="1200">
              <a:latin typeface="Arial" panose="020B0604020202020204" pitchFamily="34" charset="0"/>
              <a:cs typeface="Arial" panose="020B0604020202020204" pitchFamily="34" charset="0"/>
            </a:rPr>
            <a:t> of the core measures.) Cases will have to evidence stated impact as appropriate.</a:t>
          </a:r>
        </a:p>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This will allow SBUHB to prioritise investments and decisions on a consistent basis.</a:t>
          </a:r>
        </a:p>
      </dsp:txBody>
      <dsp:txXfrm>
        <a:off x="1464535" y="1386199"/>
        <a:ext cx="1464535" cy="1667375"/>
      </dsp:txXfrm>
    </dsp:sp>
    <dsp:sp modelId="{1B6A86AE-F65D-4400-95BC-BB70811715C4}">
      <dsp:nvSpPr>
        <dsp:cNvPr id="0" name=""/>
        <dsp:cNvSpPr/>
      </dsp:nvSpPr>
      <dsp:spPr>
        <a:xfrm>
          <a:off x="2929071" y="979602"/>
          <a:ext cx="3424663" cy="925008"/>
        </a:xfrm>
        <a:prstGeom prst="rightArrow">
          <a:avLst>
            <a:gd name="adj1" fmla="val 50000"/>
            <a:gd name="adj2" fmla="val 5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254000" bIns="146845" numCol="1" spcCol="1270" anchor="ctr" anchorCtr="0">
          <a:noAutofit/>
        </a:bodyPr>
        <a:lstStyle/>
        <a:p>
          <a:pPr marL="0" lvl="0" indent="0" algn="l" defTabSz="444500">
            <a:lnSpc>
              <a:spcPct val="90000"/>
            </a:lnSpc>
            <a:spcBef>
              <a:spcPct val="0"/>
            </a:spcBef>
            <a:spcAft>
              <a:spcPct val="35000"/>
            </a:spcAft>
            <a:buNone/>
          </a:pPr>
          <a:r>
            <a:rPr lang="en-GB" sz="1000" kern="1200">
              <a:latin typeface="Arial" panose="020B0604020202020204" pitchFamily="34" charset="0"/>
              <a:cs typeface="Arial" panose="020B0604020202020204" pitchFamily="34" charset="0"/>
            </a:rPr>
            <a:t>Implementation</a:t>
          </a:r>
        </a:p>
      </dsp:txBody>
      <dsp:txXfrm>
        <a:off x="2929071" y="1210854"/>
        <a:ext cx="3193411" cy="462504"/>
      </dsp:txXfrm>
    </dsp:sp>
    <dsp:sp modelId="{28BF14CF-4692-489C-9FC5-8F55C2BFD306}">
      <dsp:nvSpPr>
        <dsp:cNvPr id="0" name=""/>
        <dsp:cNvSpPr/>
      </dsp:nvSpPr>
      <dsp:spPr>
        <a:xfrm>
          <a:off x="2929071" y="1694426"/>
          <a:ext cx="1464535" cy="1678524"/>
        </a:xfrm>
        <a:prstGeom prst="rect">
          <a:avLst/>
        </a:prstGeom>
        <a:solidFill>
          <a:schemeClr val="lt1">
            <a:hueOff val="0"/>
            <a:satOff val="0"/>
            <a:lumOff val="0"/>
            <a:alphaOff val="0"/>
          </a:schemeClr>
        </a:solidFill>
        <a:ln w="254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During the implementation process of any transformation initiative the stated benefits will be reassessed and validated. </a:t>
          </a:r>
        </a:p>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Benefits realisation and tracking will be embedded into every change program and will be required to set out how benefits will be tracked and monitored post implementation. It will need to be recognised that benefits will cross internal organisational boundaries e.g. a transformation in Community may reduce </a:t>
          </a:r>
          <a:r>
            <a:rPr lang="en-GB" sz="700" kern="1200" err="1">
              <a:latin typeface="Arial" panose="020B0604020202020204" pitchFamily="34" charset="0"/>
              <a:cs typeface="Arial" panose="020B0604020202020204" pitchFamily="34" charset="0"/>
            </a:rPr>
            <a:t>LoS</a:t>
          </a:r>
          <a:r>
            <a:rPr lang="en-GB" sz="700" kern="1200">
              <a:latin typeface="Arial" panose="020B0604020202020204" pitchFamily="34" charset="0"/>
              <a:cs typeface="Arial" panose="020B0604020202020204" pitchFamily="34" charset="0"/>
            </a:rPr>
            <a:t> in Secondary Care. </a:t>
          </a:r>
        </a:p>
      </dsp:txBody>
      <dsp:txXfrm>
        <a:off x="2929071" y="1694426"/>
        <a:ext cx="1464535" cy="1678524"/>
      </dsp:txXfrm>
    </dsp:sp>
    <dsp:sp modelId="{D91AE7EA-1277-4B73-AFB3-0C31B926A47E}">
      <dsp:nvSpPr>
        <dsp:cNvPr id="0" name=""/>
        <dsp:cNvSpPr/>
      </dsp:nvSpPr>
      <dsp:spPr>
        <a:xfrm>
          <a:off x="4393607" y="1287828"/>
          <a:ext cx="1960127" cy="925008"/>
        </a:xfrm>
        <a:prstGeom prst="rightArrow">
          <a:avLst>
            <a:gd name="adj1" fmla="val 50000"/>
            <a:gd name="adj2" fmla="val 5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254000" bIns="146845" numCol="1" spcCol="1270" anchor="ctr" anchorCtr="0">
          <a:noAutofit/>
        </a:bodyPr>
        <a:lstStyle/>
        <a:p>
          <a:pPr marL="0" lvl="0" indent="0" algn="l" defTabSz="444500">
            <a:lnSpc>
              <a:spcPct val="90000"/>
            </a:lnSpc>
            <a:spcBef>
              <a:spcPct val="0"/>
            </a:spcBef>
            <a:spcAft>
              <a:spcPct val="35000"/>
            </a:spcAft>
            <a:buNone/>
          </a:pPr>
          <a:r>
            <a:rPr lang="en-GB" sz="1000" kern="1200">
              <a:latin typeface="Arial" panose="020B0604020202020204" pitchFamily="34" charset="0"/>
              <a:cs typeface="Arial" panose="020B0604020202020204" pitchFamily="34" charset="0"/>
            </a:rPr>
            <a:t>Performance Management</a:t>
          </a:r>
        </a:p>
      </dsp:txBody>
      <dsp:txXfrm>
        <a:off x="4393607" y="1519080"/>
        <a:ext cx="1728875" cy="462504"/>
      </dsp:txXfrm>
    </dsp:sp>
    <dsp:sp modelId="{2A12ABE0-D366-4004-85CF-50736E36014B}">
      <dsp:nvSpPr>
        <dsp:cNvPr id="0" name=""/>
        <dsp:cNvSpPr/>
      </dsp:nvSpPr>
      <dsp:spPr>
        <a:xfrm>
          <a:off x="4393607" y="2002652"/>
          <a:ext cx="1477878" cy="1698198"/>
        </a:xfrm>
        <a:prstGeom prst="rect">
          <a:avLst/>
        </a:prstGeom>
        <a:solidFill>
          <a:schemeClr val="lt1">
            <a:hueOff val="0"/>
            <a:satOff val="0"/>
            <a:lumOff val="0"/>
            <a:alphaOff val="0"/>
          </a:schemeClr>
        </a:solidFill>
        <a:ln w="254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l" defTabSz="311150">
            <a:lnSpc>
              <a:spcPct val="90000"/>
            </a:lnSpc>
            <a:spcBef>
              <a:spcPct val="0"/>
            </a:spcBef>
            <a:spcAft>
              <a:spcPct val="35000"/>
            </a:spcAft>
            <a:buNone/>
          </a:pPr>
          <a:r>
            <a:rPr lang="en-GB" sz="700" kern="1200">
              <a:latin typeface="Arial" panose="020B0604020202020204" pitchFamily="34" charset="0"/>
              <a:cs typeface="Arial" panose="020B0604020202020204" pitchFamily="34" charset="0"/>
            </a:rPr>
            <a:t>The Benefits Framework will be embedded into the performance management governance arrangements for the Health Board. This will ensure that there is continuous assessment of the impact of investment and service improvement decisions. It will also ensure that the organisation has oversight on progress being made towards achieving its longer-term strategic objectives.</a:t>
          </a:r>
        </a:p>
      </dsp:txBody>
      <dsp:txXfrm>
        <a:off x="4393607" y="2002652"/>
        <a:ext cx="1477878" cy="1698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89F7E-CA32-4EE9-B237-AF1561BAB605}">
      <dsp:nvSpPr>
        <dsp:cNvPr id="0" name=""/>
        <dsp:cNvSpPr/>
      </dsp:nvSpPr>
      <dsp:spPr>
        <a:xfrm>
          <a:off x="4743" y="0"/>
          <a:ext cx="1664519" cy="3296983"/>
        </a:xfrm>
        <a:prstGeom prst="roundRect">
          <a:avLst>
            <a:gd name="adj" fmla="val 10000"/>
          </a:avLst>
        </a:prstGeom>
        <a:solidFill>
          <a:schemeClr val="accent1">
            <a:tint val="40000"/>
            <a:hueOff val="0"/>
            <a:satOff val="0"/>
            <a:lumOff val="0"/>
            <a:alphaOff val="0"/>
          </a:schemeClr>
        </a:solidFill>
        <a:ln w="9525" cap="flat" cmpd="sng" algn="ctr">
          <a:solidFill>
            <a:srgbClr val="1F355E"/>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kumimoji="0" lang="en-GB" sz="1200" b="1" i="0" u="none" strike="noStrike" kern="1200"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a:rPr>
            <a:t>National Data Resource (NDR)</a:t>
          </a:r>
        </a:p>
      </dsp:txBody>
      <dsp:txXfrm>
        <a:off x="4743" y="0"/>
        <a:ext cx="1664519" cy="989094"/>
      </dsp:txXfrm>
    </dsp:sp>
    <dsp:sp modelId="{9F26DC00-2903-4DA4-9B08-CC7030B571C1}">
      <dsp:nvSpPr>
        <dsp:cNvPr id="0" name=""/>
        <dsp:cNvSpPr/>
      </dsp:nvSpPr>
      <dsp:spPr>
        <a:xfrm>
          <a:off x="171195" y="989094"/>
          <a:ext cx="1331615" cy="2143038"/>
        </a:xfrm>
        <a:prstGeom prst="roundRect">
          <a:avLst>
            <a:gd name="adj" fmla="val 10000"/>
          </a:avLst>
        </a:prstGeom>
        <a:solidFill>
          <a:schemeClr val="lt1">
            <a:hueOff val="0"/>
            <a:satOff val="0"/>
            <a:lumOff val="0"/>
            <a:alphaOff val="0"/>
          </a:schemeClr>
        </a:solidFill>
        <a:ln>
          <a:solidFill>
            <a:srgbClr val="154B8D"/>
          </a:solid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a:lnSpc>
              <a:spcPct val="90000"/>
            </a:lnSpc>
            <a:spcBef>
              <a:spcPct val="0"/>
            </a:spcBef>
            <a:spcAft>
              <a:spcPct val="35000"/>
            </a:spcAft>
            <a:buFontTx/>
            <a:buNone/>
          </a:pPr>
          <a:r>
            <a:rPr lang="en-GB" sz="800" kern="1200">
              <a:solidFill>
                <a:srgbClr val="1F355E"/>
              </a:solidFill>
              <a:latin typeface="Arial" panose="020B0604020202020204" pitchFamily="34" charset="0"/>
              <a:cs typeface="Arial" panose="020B0604020202020204" pitchFamily="34" charset="0"/>
            </a:rPr>
            <a:t>The NDR programme aims to establish a national standardised rich data source encompassing all aspects of health and care datasets. The NDR will be the single source of truth for NHS Wales which can be surfaced to clinicians, patients and health and care leaders through front-end applications, to provide individual patient records through to advanced analytics.</a:t>
          </a:r>
          <a:endParaRPr lang="en-GB" sz="750" kern="1200">
            <a:latin typeface="Arial" panose="020B0604020202020204" pitchFamily="34" charset="0"/>
            <a:cs typeface="Arial" panose="020B0604020202020204" pitchFamily="34" charset="0"/>
          </a:endParaRPr>
        </a:p>
      </dsp:txBody>
      <dsp:txXfrm>
        <a:off x="210197" y="1028096"/>
        <a:ext cx="1253611" cy="2065034"/>
      </dsp:txXfrm>
    </dsp:sp>
    <dsp:sp modelId="{8ABE769A-7C1E-4807-8EBD-5A13357E853C}">
      <dsp:nvSpPr>
        <dsp:cNvPr id="0" name=""/>
        <dsp:cNvSpPr/>
      </dsp:nvSpPr>
      <dsp:spPr>
        <a:xfrm>
          <a:off x="1794101" y="0"/>
          <a:ext cx="1664519" cy="3296983"/>
        </a:xfrm>
        <a:prstGeom prst="roundRect">
          <a:avLst>
            <a:gd name="adj" fmla="val 10000"/>
          </a:avLst>
        </a:prstGeom>
        <a:solidFill>
          <a:schemeClr val="accent1">
            <a:tint val="40000"/>
            <a:hueOff val="0"/>
            <a:satOff val="0"/>
            <a:lumOff val="0"/>
            <a:alphaOff val="0"/>
          </a:schemeClr>
        </a:solidFill>
        <a:ln w="9525" cap="flat" cmpd="sng" algn="ctr">
          <a:solidFill>
            <a:srgbClr val="1F355E"/>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rgbClr val="1F355E"/>
              </a:solidFill>
              <a:latin typeface="Arial" panose="020B0604020202020204" pitchFamily="34" charset="0"/>
              <a:cs typeface="Arial" panose="020B0604020202020204" pitchFamily="34" charset="0"/>
            </a:rPr>
            <a:t>National Enterprise Architecture</a:t>
          </a:r>
        </a:p>
      </dsp:txBody>
      <dsp:txXfrm>
        <a:off x="1794101" y="0"/>
        <a:ext cx="1664519" cy="989094"/>
      </dsp:txXfrm>
    </dsp:sp>
    <dsp:sp modelId="{B126FD67-A699-42C0-A8CA-BE3F69EC052D}">
      <dsp:nvSpPr>
        <dsp:cNvPr id="0" name=""/>
        <dsp:cNvSpPr/>
      </dsp:nvSpPr>
      <dsp:spPr>
        <a:xfrm>
          <a:off x="1960553" y="989094"/>
          <a:ext cx="1331615" cy="2143038"/>
        </a:xfrm>
        <a:prstGeom prst="roundRect">
          <a:avLst>
            <a:gd name="adj" fmla="val 10000"/>
          </a:avLst>
        </a:prstGeom>
        <a:solidFill>
          <a:schemeClr val="lt1">
            <a:hueOff val="0"/>
            <a:satOff val="0"/>
            <a:lumOff val="0"/>
            <a:alphaOff val="0"/>
          </a:schemeClr>
        </a:solidFill>
        <a:ln>
          <a:solidFill>
            <a:srgbClr val="154B8D"/>
          </a:solid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a:lnSpc>
              <a:spcPct val="90000"/>
            </a:lnSpc>
            <a:spcBef>
              <a:spcPct val="0"/>
            </a:spcBef>
            <a:spcAft>
              <a:spcPct val="35000"/>
            </a:spcAft>
            <a:buFontTx/>
            <a:buNone/>
          </a:pPr>
          <a:r>
            <a:rPr lang="en-GB" sz="800" kern="1200">
              <a:solidFill>
                <a:srgbClr val="1F355E"/>
              </a:solidFill>
              <a:latin typeface="Arial" panose="020B0604020202020204" pitchFamily="34" charset="0"/>
              <a:ea typeface="Helvetica Neue Medium"/>
              <a:cs typeface="Arial" panose="020B0604020202020204" pitchFamily="34" charset="0"/>
            </a:rPr>
            <a:t>The National Enterprise Architecture will sit above the NDR providing the health and care business process rules, standardised across Wales.  Thus, enabling systems used by the workforce and patients, such as EHRs and patient portals, to interrogate the data layer in a standardised way. As technology progresses, systems will be replaced. The enterprise architecture will create a standardised layer of abstraction between the systems and the data.  </a:t>
          </a:r>
        </a:p>
      </dsp:txBody>
      <dsp:txXfrm>
        <a:off x="1999555" y="1028096"/>
        <a:ext cx="1253611" cy="2065034"/>
      </dsp:txXfrm>
    </dsp:sp>
    <dsp:sp modelId="{BFFFC336-DAEF-4BB4-BAD0-5584C641F3F4}">
      <dsp:nvSpPr>
        <dsp:cNvPr id="0" name=""/>
        <dsp:cNvSpPr/>
      </dsp:nvSpPr>
      <dsp:spPr>
        <a:xfrm>
          <a:off x="3583460" y="0"/>
          <a:ext cx="1664519" cy="3296983"/>
        </a:xfrm>
        <a:prstGeom prst="roundRect">
          <a:avLst>
            <a:gd name="adj" fmla="val 10000"/>
          </a:avLst>
        </a:prstGeom>
        <a:solidFill>
          <a:schemeClr val="accent1">
            <a:tint val="40000"/>
            <a:hueOff val="0"/>
            <a:satOff val="0"/>
            <a:lumOff val="0"/>
            <a:alphaOff val="0"/>
          </a:schemeClr>
        </a:solidFill>
        <a:ln w="9525" cap="flat" cmpd="sng" algn="ctr">
          <a:solidFill>
            <a:srgbClr val="1F355E"/>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rgbClr val="1F355E"/>
              </a:solidFill>
              <a:latin typeface="Arial" panose="020B0604020202020204" pitchFamily="34" charset="0"/>
              <a:cs typeface="Arial" panose="020B0604020202020204" pitchFamily="34" charset="0"/>
            </a:rPr>
            <a:t>NHS Wales App</a:t>
          </a:r>
        </a:p>
      </dsp:txBody>
      <dsp:txXfrm>
        <a:off x="3583460" y="0"/>
        <a:ext cx="1664519" cy="989094"/>
      </dsp:txXfrm>
    </dsp:sp>
    <dsp:sp modelId="{D2BAEFE5-9EAA-4B4D-8BC2-E1520D960934}">
      <dsp:nvSpPr>
        <dsp:cNvPr id="0" name=""/>
        <dsp:cNvSpPr/>
      </dsp:nvSpPr>
      <dsp:spPr>
        <a:xfrm>
          <a:off x="3763215" y="1007696"/>
          <a:ext cx="1331615" cy="2143038"/>
        </a:xfrm>
        <a:prstGeom prst="roundRect">
          <a:avLst>
            <a:gd name="adj" fmla="val 10000"/>
          </a:avLst>
        </a:prstGeom>
        <a:solidFill>
          <a:schemeClr val="lt1">
            <a:hueOff val="0"/>
            <a:satOff val="0"/>
            <a:lumOff val="0"/>
            <a:alphaOff val="0"/>
          </a:schemeClr>
        </a:solidFill>
        <a:ln>
          <a:solidFill>
            <a:srgbClr val="154B8D"/>
          </a:solid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a:lnSpc>
              <a:spcPct val="90000"/>
            </a:lnSpc>
            <a:spcBef>
              <a:spcPct val="0"/>
            </a:spcBef>
            <a:spcAft>
              <a:spcPct val="35000"/>
            </a:spcAft>
            <a:buFont typeface="Arial" panose="020B0604020202020204" pitchFamily="34" charset="0"/>
            <a:buNone/>
          </a:pPr>
          <a:r>
            <a:rPr lang="en-GB" sz="800" b="0" i="0" kern="1200"/>
            <a:t> </a:t>
          </a:r>
          <a:r>
            <a:rPr lang="en-GB" sz="800" kern="1200">
              <a:solidFill>
                <a:srgbClr val="1F355E"/>
              </a:solidFill>
              <a:latin typeface="Arial" panose="020B0604020202020204" pitchFamily="34" charset="0"/>
              <a:ea typeface="Helvetica Neue Medium"/>
              <a:cs typeface="Arial" panose="020B0604020202020204" pitchFamily="34" charset="0"/>
            </a:rPr>
            <a:t>The Digital Services for Patients and the Public (DSPP) programme is helping to coordinate the rapid delivery of digital solutions and health and social care applications for patients and service users across Wales through the development of the NHS Wales app. An early deliverable for SBUHB will be the integration with the Swansea Bay Patient Portal.</a:t>
          </a:r>
        </a:p>
      </dsp:txBody>
      <dsp:txXfrm>
        <a:off x="3802217" y="1046698"/>
        <a:ext cx="1253611" cy="2065034"/>
      </dsp:txXfrm>
    </dsp:sp>
    <dsp:sp modelId="{16DACBF8-3B30-403C-87A9-2A6A5700DC3C}">
      <dsp:nvSpPr>
        <dsp:cNvPr id="0" name=""/>
        <dsp:cNvSpPr/>
      </dsp:nvSpPr>
      <dsp:spPr>
        <a:xfrm>
          <a:off x="5372818" y="0"/>
          <a:ext cx="1664519" cy="3296983"/>
        </a:xfrm>
        <a:prstGeom prst="roundRect">
          <a:avLst>
            <a:gd name="adj" fmla="val 1000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rgbClr val="002060"/>
              </a:solidFill>
              <a:latin typeface="Arial" panose="020B0604020202020204" pitchFamily="34" charset="0"/>
              <a:cs typeface="Arial" panose="020B0604020202020204" pitchFamily="34" charset="0"/>
            </a:rPr>
            <a:t>Electronic Health Record (EHR)</a:t>
          </a:r>
        </a:p>
      </dsp:txBody>
      <dsp:txXfrm>
        <a:off x="5372818" y="0"/>
        <a:ext cx="1664519" cy="989094"/>
      </dsp:txXfrm>
    </dsp:sp>
    <dsp:sp modelId="{3498A682-81F2-4A14-B423-F492F20FDB08}">
      <dsp:nvSpPr>
        <dsp:cNvPr id="0" name=""/>
        <dsp:cNvSpPr/>
      </dsp:nvSpPr>
      <dsp:spPr>
        <a:xfrm>
          <a:off x="5539270" y="1003603"/>
          <a:ext cx="1331615" cy="2141270"/>
        </a:xfrm>
        <a:prstGeom prst="roundRect">
          <a:avLst>
            <a:gd name="adj" fmla="val 10000"/>
          </a:avLst>
        </a:prstGeom>
        <a:solidFill>
          <a:schemeClr val="lt1">
            <a:hueOff val="0"/>
            <a:satOff val="0"/>
            <a:lumOff val="0"/>
            <a:alphaOff val="0"/>
          </a:schemeClr>
        </a:solidFill>
        <a:ln>
          <a:solidFill>
            <a:srgbClr val="1F355E"/>
          </a:solid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a:lnSpc>
              <a:spcPct val="90000"/>
            </a:lnSpc>
            <a:spcBef>
              <a:spcPct val="0"/>
            </a:spcBef>
            <a:spcAft>
              <a:spcPct val="35000"/>
            </a:spcAft>
            <a:buNone/>
          </a:pPr>
          <a:r>
            <a:rPr lang="en-GB" sz="800" b="0" kern="1200">
              <a:solidFill>
                <a:srgbClr val="002060"/>
              </a:solidFill>
              <a:latin typeface="Arial" panose="020B0604020202020204" pitchFamily="34" charset="0"/>
              <a:cs typeface="Arial" panose="020B0604020202020204" pitchFamily="34" charset="0"/>
            </a:rPr>
            <a:t>There is significant momentum emerging from national digital leads collaboration to drive forward the Electronic Health Record (EHR) agenda. The Cabinet Secretary for Health has requested that a National EHR business case be developed by September 2025 for ministerial consideration. The SBUHB Digital priority of a first phase EPR for unscheduled care is a tactical approach to act as aa pathfinder for the National approach.</a:t>
          </a:r>
        </a:p>
      </dsp:txBody>
      <dsp:txXfrm>
        <a:off x="5578272" y="1042605"/>
        <a:ext cx="1253611" cy="2063266"/>
      </dsp:txXfrm>
    </dsp:sp>
    <dsp:sp modelId="{98641995-866C-4BEC-82BA-D2649EB39ED5}">
      <dsp:nvSpPr>
        <dsp:cNvPr id="0" name=""/>
        <dsp:cNvSpPr/>
      </dsp:nvSpPr>
      <dsp:spPr>
        <a:xfrm>
          <a:off x="7162177" y="0"/>
          <a:ext cx="1664519" cy="3296983"/>
        </a:xfrm>
        <a:prstGeom prst="roundRect">
          <a:avLst>
            <a:gd name="adj" fmla="val 10000"/>
          </a:avLst>
        </a:prstGeom>
        <a:solidFill>
          <a:schemeClr val="accent1">
            <a:tint val="40000"/>
            <a:hueOff val="0"/>
            <a:satOff val="0"/>
            <a:lumOff val="0"/>
            <a:alphaOff val="0"/>
          </a:schemeClr>
        </a:solidFill>
        <a:ln w="9525" cap="flat" cmpd="sng" algn="ctr">
          <a:solidFill>
            <a:srgbClr val="1F355E"/>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Arial" panose="020B0604020202020204" pitchFamily="34" charset="0"/>
            <a:buNone/>
          </a:pPr>
          <a:r>
            <a:rPr lang="en-GB" sz="1200" b="1" kern="1200">
              <a:solidFill>
                <a:srgbClr val="1F355E"/>
              </a:solidFill>
              <a:latin typeface="Arial" panose="020B0604020202020204" pitchFamily="34" charset="0"/>
              <a:ea typeface="Helvetica Neue Medium"/>
              <a:cs typeface="Arial" panose="020B0604020202020204" pitchFamily="34" charset="0"/>
            </a:rPr>
            <a:t>Digital Medicines</a:t>
          </a:r>
        </a:p>
      </dsp:txBody>
      <dsp:txXfrm>
        <a:off x="7162177" y="0"/>
        <a:ext cx="1664519" cy="989094"/>
      </dsp:txXfrm>
    </dsp:sp>
    <dsp:sp modelId="{85409298-E1D8-4894-BA6C-37C0DE781752}">
      <dsp:nvSpPr>
        <dsp:cNvPr id="0" name=""/>
        <dsp:cNvSpPr/>
      </dsp:nvSpPr>
      <dsp:spPr>
        <a:xfrm>
          <a:off x="7328629" y="989094"/>
          <a:ext cx="1331615" cy="2143038"/>
        </a:xfrm>
        <a:prstGeom prst="roundRect">
          <a:avLst>
            <a:gd name="adj" fmla="val 10000"/>
          </a:avLst>
        </a:prstGeom>
        <a:solidFill>
          <a:schemeClr val="lt1">
            <a:hueOff val="0"/>
            <a:satOff val="0"/>
            <a:lumOff val="0"/>
            <a:alphaOff val="0"/>
          </a:schemeClr>
        </a:solidFill>
        <a:ln>
          <a:solidFill>
            <a:srgbClr val="154B8D"/>
          </a:solid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a:lnSpc>
              <a:spcPct val="90000"/>
            </a:lnSpc>
            <a:spcBef>
              <a:spcPct val="0"/>
            </a:spcBef>
            <a:spcAft>
              <a:spcPct val="35000"/>
            </a:spcAft>
            <a:buFont typeface="Arial" panose="020B0604020202020204" pitchFamily="34" charset="0"/>
            <a:buNone/>
          </a:pPr>
          <a:r>
            <a:rPr lang="en-GB" sz="800" b="0" i="0" kern="1200">
              <a:solidFill>
                <a:srgbClr val="1F355E"/>
              </a:solidFill>
            </a:rPr>
            <a:t>Digital Medicines aims to introduce connected, digital services for prescriptions, prescribing and medicines management, including the delivery of the Electronic Prescription Service (EPS), Electronic Prescribing and medicines Administration ePMA and a Shared Medicines Record (SMR). SBUHB has been the trailblazer organisation over the last 5 years in delivery ePMA across all Wards.</a:t>
          </a:r>
        </a:p>
      </dsp:txBody>
      <dsp:txXfrm>
        <a:off x="7367631" y="1028096"/>
        <a:ext cx="1253611" cy="206503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18/11/2025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hf hdr="0" ftr="0" dt="0"/>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2E3F4-E286-95DA-A0C6-2AFF49760F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CD4F2-4FA3-9E75-27CA-FD9987D13C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33254E-E732-1DD3-F783-88B5A6D239B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618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9F4D8-483F-BE8D-681A-D26B90BC51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853E47-2742-C985-F24B-817981900E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A2A37D-FB39-5056-08DC-625D678F8F1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19896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34285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9509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C299-F6CF-D171-CB2C-DB6F9D0F4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E5AAAB-1227-20C0-DAA5-DDA14D2CE62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596EF734-0DF4-0224-A099-6C4EA97AA6C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76354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E904E-23F3-BA56-91F0-778316D18B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C533C5-7690-1D50-96F7-AD5D8FC8C77A}"/>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EC43B0DC-D6A2-D0D5-9CB7-A94EDE0661C0}"/>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66493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4B556-4BA2-5E8C-1440-A6179F70FA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579D2-7865-B6C4-C078-504741B1C9C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FDF25F89-6385-471C-2686-55161E94CFB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552159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27479850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5C1C7-C445-7F18-365F-D683EA5120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B07256-EA3A-441C-BD2F-8240247C459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BC21E76E-3A78-B019-ECB6-2B342944715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4860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66026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147E-D4F6-E43D-6B7C-6A1FF48AE9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3C118-176B-3858-7ADE-23DD06DB8A83}"/>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B7CC61E-CA0C-DE9F-F0B8-F26EEA655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14221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7110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24795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3877495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E3E2A1-419D-8430-578D-6E5C2A9F00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974DD1-4F4F-A29D-7CDF-FE97F6E65939}"/>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C4E077E-3992-4354-7C09-7F22EC672B00}"/>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24487477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747379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97977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00268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89258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DFF85-98F6-787A-A253-16316B129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99FF-56C0-4A45-4B22-245906145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50719-5E08-CD91-0EF9-A0A75AAA6F4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323178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06078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324985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495377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55367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65209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0848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70546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2527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49869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51600-DE58-565F-287F-386A69C95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90141-0625-8331-CD82-8B6475EAC9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6F390-5385-EB86-0CD3-8271B2554E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2499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97536" y="1341121"/>
            <a:ext cx="8766047" cy="1546792"/>
          </a:xfrm>
        </p:spPr>
        <p:txBody>
          <a:bodyPr>
            <a:noAutofit/>
          </a:bodyPr>
          <a:lstStyle>
            <a:lvl1pPr>
              <a:defRPr sz="6800">
                <a:solidFill>
                  <a:srgbClr val="1F355E"/>
                </a:solidFill>
                <a:latin typeface="Arial Black" panose="020B0A04020102020204" pitchFamily="34" charset="0"/>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Autofit/>
          </a:bodyPr>
          <a:lstStyle>
            <a:lvl1pPr marL="0" indent="0">
              <a:buNone/>
              <a:defRPr sz="5400">
                <a:solidFill>
                  <a:srgbClr val="1F355E"/>
                </a:solidFill>
                <a:latin typeface="Arial Black" panose="020B0A04020102020204" pitchFamily="34" charset="0"/>
              </a:defRPr>
            </a:lvl1pPr>
          </a:lstStyle>
          <a:p>
            <a:pPr lvl="0"/>
            <a:r>
              <a:rPr lang="en-GB">
                <a:latin typeface="Gill Sans MT" panose="020B0502020104020203" pitchFamily="34" charset="0"/>
              </a:rPr>
              <a:t>Subtitle</a:t>
            </a:r>
            <a:endParaRPr lang="en-GB"/>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175986" y="3864429"/>
            <a:ext cx="3688400" cy="1140051"/>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201779" y="4589823"/>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Black" panose="020B0A04020102020204" pitchFamily="34" charset="0"/>
              </a:rPr>
              <a:t>Digital</a:t>
            </a:r>
            <a:r>
              <a:rPr lang="en-GB" sz="1350" baseline="0">
                <a:solidFill>
                  <a:srgbClr val="1F355E"/>
                </a:solidFill>
                <a:latin typeface="Arial Black" panose="020B0A04020102020204" pitchFamily="34" charset="0"/>
              </a:rPr>
              <a:t> Services</a:t>
            </a:r>
            <a:endParaRPr sz="135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1080062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11/18/2025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94118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9" y="4503737"/>
            <a:ext cx="8210551" cy="509112"/>
          </a:xfrm>
          <a:prstGeom prst="rect">
            <a:avLst/>
          </a:prstGeom>
        </p:spPr>
      </p:pic>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panose="020B0604020202020204" pitchFamily="34" charset="0"/>
                <a:cs typeface="Arial" panose="020B0604020202020204" pitchFamily="34" charset="0"/>
              </a:rPr>
              <a:t>Digital</a:t>
            </a:r>
            <a:r>
              <a:rPr lang="en-GB" sz="1350" baseline="0">
                <a:solidFill>
                  <a:srgbClr val="1F355E"/>
                </a:solidFill>
                <a:latin typeface="Arial" panose="020B0604020202020204" pitchFamily="34" charset="0"/>
                <a:cs typeface="Arial" panose="020B0604020202020204" pitchFamily="34" charset="0"/>
              </a:rPr>
              <a:t> Services</a:t>
            </a:r>
            <a:endParaRPr sz="1350">
              <a:solidFill>
                <a:srgbClr val="1F355E"/>
              </a:solidFill>
              <a:latin typeface="Arial" panose="020B06040202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panose="020B06040202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6872EA34-9572-2791-FF2B-17E6A692B150}"/>
              </a:ext>
            </a:extLst>
          </p:cNvPr>
          <p:cNvPicPr>
            <a:picLocks noChangeAspect="1"/>
          </p:cNvPicPr>
          <p:nvPr userDrawn="1"/>
        </p:nvPicPr>
        <p:blipFill>
          <a:blip r:embed="rId2"/>
          <a:stretch>
            <a:fillRect/>
          </a:stretch>
        </p:blipFill>
        <p:spPr>
          <a:xfrm>
            <a:off x="5848806" y="4325069"/>
            <a:ext cx="3173791" cy="809006"/>
          </a:xfrm>
          <a:prstGeom prst="rect">
            <a:avLst/>
          </a:prstGeom>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297821" y="376882"/>
            <a:ext cx="5591088" cy="254143"/>
          </a:xfrm>
          <a:prstGeom prst="rect">
            <a:avLst/>
          </a:prstGeom>
        </p:spPr>
        <p:txBody>
          <a:bodyPr/>
          <a:lstStyle>
            <a:lvl1pPr marL="0" indent="0">
              <a:buFontTx/>
              <a:buNone/>
              <a:defRPr sz="1819"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44028" y="1173966"/>
            <a:ext cx="7917640" cy="2853328"/>
          </a:xfrm>
          <a:prstGeom prst="rect">
            <a:avLst/>
          </a:prstGeom>
        </p:spPr>
        <p:txBody>
          <a:bodyPr/>
          <a:lstStyle>
            <a:lvl1pPr marL="0" indent="0">
              <a:buFontTx/>
              <a:buNone/>
              <a:defRPr sz="819"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343695" y="4244912"/>
            <a:ext cx="1678638" cy="519312"/>
          </a:xfrm>
          <a:prstGeom prst="rect">
            <a:avLst/>
          </a:prstGeom>
        </p:spPr>
      </p:pic>
    </p:spTree>
    <p:extLst>
      <p:ext uri="{BB962C8B-B14F-4D97-AF65-F5344CB8AC3E}">
        <p14:creationId xmlns:p14="http://schemas.microsoft.com/office/powerpoint/2010/main" val="23898066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297821" y="376882"/>
            <a:ext cx="5591088" cy="254143"/>
          </a:xfrm>
          <a:prstGeom prst="rect">
            <a:avLst/>
          </a:prstGeom>
        </p:spPr>
        <p:txBody>
          <a:bodyPr/>
          <a:lstStyle>
            <a:lvl1pPr marL="0" indent="0">
              <a:buFontTx/>
              <a:buNone/>
              <a:defRPr sz="1819"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44028" y="1173966"/>
            <a:ext cx="7917640" cy="2853328"/>
          </a:xfrm>
          <a:prstGeom prst="rect">
            <a:avLst/>
          </a:prstGeom>
        </p:spPr>
        <p:txBody>
          <a:bodyPr/>
          <a:lstStyle>
            <a:lvl1pPr marL="0" indent="0">
              <a:buFontTx/>
              <a:buNone/>
              <a:defRPr sz="819"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0806" y="4409220"/>
            <a:ext cx="8374983" cy="519312"/>
          </a:xfrm>
          <a:prstGeom prst="rect">
            <a:avLst/>
          </a:prstGeom>
        </p:spPr>
      </p:pic>
    </p:spTree>
    <p:extLst>
      <p:ext uri="{BB962C8B-B14F-4D97-AF65-F5344CB8AC3E}">
        <p14:creationId xmlns:p14="http://schemas.microsoft.com/office/powerpoint/2010/main" val="5438011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Paragraph">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D94A854-F6B4-70B3-CA45-58F71A22D96C}"/>
              </a:ext>
            </a:extLst>
          </p:cNvPr>
          <p:cNvSpPr/>
          <p:nvPr userDrawn="1"/>
        </p:nvSpPr>
        <p:spPr>
          <a:xfrm>
            <a:off x="0" y="4324351"/>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12"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80268605"/>
      </p:ext>
    </p:extLst>
  </p:cSld>
  <p:clrMapOvr>
    <a:masterClrMapping/>
  </p:clrMapOvr>
  <p:transition spd="med"/>
  <p:hf sldNum="0" hdr="0" dt="0"/>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6" y="4689700"/>
            <a:ext cx="3681927" cy="266503"/>
          </a:xfrm>
          <a:prstGeom prst="rect">
            <a:avLst/>
          </a:prstGeom>
        </p:spPr>
        <p:txBody>
          <a:bodyPr/>
          <a:lstStyle/>
          <a:p>
            <a:r>
              <a:rPr lang="en-GB"/>
              <a:t>Presentation title</a:t>
            </a:r>
          </a:p>
        </p:txBody>
      </p:sp>
      <p:grpSp>
        <p:nvGrpSpPr>
          <p:cNvPr id="4" name="Group 3"/>
          <p:cNvGrpSpPr/>
          <p:nvPr userDrawn="1"/>
        </p:nvGrpSpPr>
        <p:grpSpPr>
          <a:xfrm>
            <a:off x="1024931" y="1"/>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sz="1800"/>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sz="1800"/>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sz="1800"/>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sz="1800"/>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sz="1800"/>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sz="1800"/>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sz="1800"/>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sz="1800"/>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sz="1800"/>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sz="1800"/>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sz="1800"/>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sz="1800"/>
                </a:p>
              </p:txBody>
            </p:sp>
          </p:grpSp>
        </p:grpSp>
      </p:grpSp>
      <p:sp>
        <p:nvSpPr>
          <p:cNvPr id="26" name="Text Placeholder 25"/>
          <p:cNvSpPr>
            <a:spLocks noGrp="1"/>
          </p:cNvSpPr>
          <p:nvPr>
            <p:ph type="body" sz="quarter" idx="11"/>
          </p:nvPr>
        </p:nvSpPr>
        <p:spPr>
          <a:xfrm>
            <a:off x="2273300" y="1643064"/>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389439029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316DD-4D11-336A-3FCF-FC1154FC4877}"/>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89790A24-8B06-4BE8-8E0A-426977C3BA7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6F5C161-8AD2-28AA-EA9B-B9A9BAD6012F}"/>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7023AD4D-8A9D-EBEE-EA6D-9BEE2394AF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016DEE-9CCA-20C3-3539-32FC96F610E2}"/>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38351108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DFB16-EC5D-31B4-DF70-7BD12D9069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9F9B4E-D7FD-4024-2629-D1CF3B7623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DBF9EE-63F6-C807-DC5F-94E58565FCD1}"/>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22B76B67-EA60-BB3A-60B1-2DDF3D2C5D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1B3F1D-AC0C-E758-F23E-78A7F3D129DF}"/>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15764881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5D155-6A64-CF25-285F-E5340CCD53B0}"/>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8AE344D-37BE-2EB7-2854-09EBAC2F97CA}"/>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0E6091-CE64-540F-7FA5-3F6C73AC3FEF}"/>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6E9F8B15-4D05-5CD0-B36F-D3C219FB1C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530630-C7C2-DDB7-BE85-A9E366213641}"/>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38228192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1BB33-390C-D463-AE3F-6B14061E70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23AB60-61B7-5019-769E-AF3148DDC32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9AF855-CF52-22F5-DAD6-227D0527E5AD}"/>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6FC01FF-4059-7515-9CAB-F42560A36094}"/>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6" name="Footer Placeholder 5">
            <a:extLst>
              <a:ext uri="{FF2B5EF4-FFF2-40B4-BE49-F238E27FC236}">
                <a16:creationId xmlns:a16="http://schemas.microsoft.com/office/drawing/2014/main" id="{2FA4ACDE-BB02-4505-69FC-9EEE0693D4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08B195-DF2E-56C6-E8EF-031C2C88344F}"/>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1524676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83364983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E09B8-57DF-45C5-8A55-6D05B76C8EF2}"/>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29AFFA-554F-633C-5623-47D3D88396F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99B2903-F4D5-114C-F4F8-81F1AD583055}"/>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5D750D5-0965-9361-5F19-F7C1C324DD0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95C8DD8-4825-AA99-EBFA-6C80EFCB5893}"/>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817BFCD-781E-AB19-F794-FC7E63679E6B}"/>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8" name="Footer Placeholder 7">
            <a:extLst>
              <a:ext uri="{FF2B5EF4-FFF2-40B4-BE49-F238E27FC236}">
                <a16:creationId xmlns:a16="http://schemas.microsoft.com/office/drawing/2014/main" id="{DBD4C50E-F293-787F-88C6-7B0F507BAE6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A4F23EB-1B2D-617B-FB54-3B8E24709A3A}"/>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1786963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46F7D-A770-FD81-AD13-EAC768C7A31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77E21EB-8300-62D4-8868-9B1707C5CED0}"/>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4" name="Footer Placeholder 3">
            <a:extLst>
              <a:ext uri="{FF2B5EF4-FFF2-40B4-BE49-F238E27FC236}">
                <a16:creationId xmlns:a16="http://schemas.microsoft.com/office/drawing/2014/main" id="{58441FC1-4219-163D-D221-ACA4AA3927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C3901F1-42BC-264D-8899-D3675E3B3AEA}"/>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31547995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1ED242-2FB8-C693-1CC3-2094D935D48E}"/>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3" name="Footer Placeholder 2">
            <a:extLst>
              <a:ext uri="{FF2B5EF4-FFF2-40B4-BE49-F238E27FC236}">
                <a16:creationId xmlns:a16="http://schemas.microsoft.com/office/drawing/2014/main" id="{539B40D6-0864-CA56-3568-772C5F1D5E7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3243FA9-D62D-3E5A-3A32-A4DF5598E7B0}"/>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2840070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E0ED-974B-2806-60D8-4027C8BB06B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38EAD2B-5A66-9D42-E695-5AE24277E63E}"/>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14A8BC4-617D-7D85-8200-740F58B3D76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696F4E0-9269-7EB1-6EEB-C58D84031ACB}"/>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6" name="Footer Placeholder 5">
            <a:extLst>
              <a:ext uri="{FF2B5EF4-FFF2-40B4-BE49-F238E27FC236}">
                <a16:creationId xmlns:a16="http://schemas.microsoft.com/office/drawing/2014/main" id="{A4F4CDB0-1866-861B-C0D5-30B42F6F260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794061-265E-03B9-9003-711CC7556162}"/>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24744154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15837-251C-693F-2743-A5C38144C48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2B6E80-A97E-C45D-E2F9-FFAE1C7DF41D}"/>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208109B-4568-4E9A-B0B8-6F48F2D0791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0FDB889-8BC8-2BFD-27A4-E76DCAA9370C}"/>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6" name="Footer Placeholder 5">
            <a:extLst>
              <a:ext uri="{FF2B5EF4-FFF2-40B4-BE49-F238E27FC236}">
                <a16:creationId xmlns:a16="http://schemas.microsoft.com/office/drawing/2014/main" id="{E67D6D35-FF3A-27C1-F2DD-2426E60748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94F663-919A-B7F6-C177-2B40398123FD}"/>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13166869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AAF12-34F8-A795-CBE2-5DF15668E19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9F44EFF-A372-9E37-2BE9-4E5F01045E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9EE1C9-C68F-0A92-75C6-E242014BB2C4}"/>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18CE55C7-4EA7-C628-4F7F-C2CD1BF296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D8F3D3-69FC-F3F3-10CA-823E7F8D9210}"/>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42199369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59555F-DA4D-17E8-AA70-1B108AB56ED7}"/>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1E5F7-4A24-62F4-D705-615F76EDD934}"/>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A3BD21-6215-CA69-2C84-72257D506252}"/>
              </a:ext>
            </a:extLst>
          </p:cNvPr>
          <p:cNvSpPr>
            <a:spLocks noGrp="1"/>
          </p:cNvSpPr>
          <p:nvPr>
            <p:ph type="dt" sz="half" idx="10"/>
          </p:nvPr>
        </p:nvSpPr>
        <p:spPr/>
        <p:txBody>
          <a:body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B377D207-934F-4D10-9BB6-C2621938FE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A8B525-91DA-32FC-BDF8-DB8555711F9C}"/>
              </a:ext>
            </a:extLst>
          </p:cNvPr>
          <p:cNvSpPr>
            <a:spLocks noGrp="1"/>
          </p:cNvSpPr>
          <p:nvPr>
            <p:ph type="sldNum" sz="quarter" idx="12"/>
          </p:nvPr>
        </p:nvSpPr>
        <p:spPr/>
        <p:txBody>
          <a:bodyPr/>
          <a:lstStyle/>
          <a:p>
            <a:fld id="{F6D38F37-63C3-40C5-A7A5-52748ABA0ABD}" type="slidenum">
              <a:rPr lang="en-GB" smtClean="0"/>
              <a:t>‹#›</a:t>
            </a:fld>
            <a:endParaRPr lang="en-GB"/>
          </a:p>
        </p:txBody>
      </p:sp>
    </p:spTree>
    <p:extLst>
      <p:ext uri="{BB962C8B-B14F-4D97-AF65-F5344CB8AC3E}">
        <p14:creationId xmlns:p14="http://schemas.microsoft.com/office/powerpoint/2010/main" val="1123222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4026654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5" Type="http://schemas.openxmlformats.org/officeDocument/2006/relationships/theme" Target="../theme/theme3.xml"/><Relationship Id="rId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071694" y="4682422"/>
            <a:ext cx="5000612"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a:t>Digitally Enabling The One Bay Way</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 id="2147483679" r:id="rId21"/>
    <p:sldLayoutId id="2147483764" r:id="rId22"/>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AC3466C5-FA5A-99B4-B21F-2F19347DEFA5}"/>
              </a:ext>
            </a:extLst>
          </p:cNvPr>
          <p:cNvPicPr>
            <a:picLocks noChangeAspect="1"/>
          </p:cNvPicPr>
          <p:nvPr userDrawn="1"/>
        </p:nvPicPr>
        <p:blipFill>
          <a:blip r:embed="rId21"/>
          <a:stretch>
            <a:fillRect/>
          </a:stretch>
        </p:blipFill>
        <p:spPr>
          <a:xfrm>
            <a:off x="175986" y="4629038"/>
            <a:ext cx="1214664" cy="375442"/>
          </a:xfrm>
          <a:prstGeom prst="rect">
            <a:avLst/>
          </a:prstGeom>
        </p:spPr>
      </p:pic>
      <p:sp>
        <p:nvSpPr>
          <p:cNvPr id="5" name="Footer Placeholder 10">
            <a:extLst>
              <a:ext uri="{FF2B5EF4-FFF2-40B4-BE49-F238E27FC236}">
                <a16:creationId xmlns:a16="http://schemas.microsoft.com/office/drawing/2014/main" id="{E1632803-48EE-A375-6077-8712B4DAC185}"/>
              </a:ext>
            </a:extLst>
          </p:cNvPr>
          <p:cNvSpPr>
            <a:spLocks noGrp="1"/>
          </p:cNvSpPr>
          <p:nvPr>
            <p:ph type="ftr" sz="quarter" idx="3"/>
          </p:nvPr>
        </p:nvSpPr>
        <p:spPr>
          <a:xfrm>
            <a:off x="2201779" y="4629038"/>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23280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Lst>
  <p:txStyles>
    <p:titleStyle>
      <a:lvl1pPr algn="l" defTabSz="415869" rtl="0" eaLnBrk="1" latinLnBrk="0" hangingPunct="1">
        <a:lnSpc>
          <a:spcPct val="90000"/>
        </a:lnSpc>
        <a:spcBef>
          <a:spcPct val="0"/>
        </a:spcBef>
        <a:buNone/>
        <a:defRPr sz="2001" kern="1200">
          <a:solidFill>
            <a:schemeClr val="tx1"/>
          </a:solidFill>
          <a:latin typeface="+mj-lt"/>
          <a:ea typeface="+mj-ea"/>
          <a:cs typeface="+mj-cs"/>
        </a:defRPr>
      </a:lvl1pPr>
    </p:titleStyle>
    <p:bodyStyle>
      <a:lvl1pPr marL="103967" indent="-103967" algn="l" defTabSz="415869" rtl="0" eaLnBrk="1" latinLnBrk="0" hangingPunct="1">
        <a:lnSpc>
          <a:spcPct val="90000"/>
        </a:lnSpc>
        <a:spcBef>
          <a:spcPts val="455"/>
        </a:spcBef>
        <a:buFont typeface="Arial" panose="020B0604020202020204" pitchFamily="34" charset="0"/>
        <a:buChar char="•"/>
        <a:defRPr sz="1273" kern="1200">
          <a:solidFill>
            <a:schemeClr val="tx1"/>
          </a:solidFill>
          <a:latin typeface="+mn-lt"/>
          <a:ea typeface="+mn-ea"/>
          <a:cs typeface="+mn-cs"/>
        </a:defRPr>
      </a:lvl1pPr>
      <a:lvl2pPr marL="311902" indent="-103967" algn="l" defTabSz="415869" rtl="0" eaLnBrk="1" latinLnBrk="0" hangingPunct="1">
        <a:lnSpc>
          <a:spcPct val="90000"/>
        </a:lnSpc>
        <a:spcBef>
          <a:spcPts val="227"/>
        </a:spcBef>
        <a:buFont typeface="Arial" panose="020B0604020202020204" pitchFamily="34" charset="0"/>
        <a:buChar char="•"/>
        <a:defRPr sz="1092" kern="1200">
          <a:solidFill>
            <a:schemeClr val="tx1"/>
          </a:solidFill>
          <a:latin typeface="+mn-lt"/>
          <a:ea typeface="+mn-ea"/>
          <a:cs typeface="+mn-cs"/>
        </a:defRPr>
      </a:lvl2pPr>
      <a:lvl3pPr marL="519836" indent="-103967" algn="l" defTabSz="415869" rtl="0" eaLnBrk="1" latinLnBrk="0" hangingPunct="1">
        <a:lnSpc>
          <a:spcPct val="90000"/>
        </a:lnSpc>
        <a:spcBef>
          <a:spcPts val="227"/>
        </a:spcBef>
        <a:buFont typeface="Arial" panose="020B0604020202020204" pitchFamily="34" charset="0"/>
        <a:buChar char="•"/>
        <a:defRPr sz="910" kern="1200">
          <a:solidFill>
            <a:schemeClr val="tx1"/>
          </a:solidFill>
          <a:latin typeface="+mn-lt"/>
          <a:ea typeface="+mn-ea"/>
          <a:cs typeface="+mn-cs"/>
        </a:defRPr>
      </a:lvl3pPr>
      <a:lvl4pPr marL="727771"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4pPr>
      <a:lvl5pPr marL="935706"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5pPr>
      <a:lvl6pPr marL="1143640"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6pPr>
      <a:lvl7pPr marL="1351575"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7pPr>
      <a:lvl8pPr marL="1559509"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8pPr>
      <a:lvl9pPr marL="1767444"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9pPr>
    </p:bodyStyle>
    <p:otherStyle>
      <a:defPPr>
        <a:defRPr lang="pt-BR"/>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5F2C50-2DF5-C32B-AFFB-2AE9C1396B3D}"/>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DF2338-817F-16C8-D621-0BAADA2CDFD8}"/>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13CF76-BF81-7C1A-3CC8-F5EEA923332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DBCFBD83-EAF1-419E-91B7-7400D0CB83D2}" type="datetimeFigureOut">
              <a:rPr lang="en-GB" smtClean="0"/>
              <a:t>18/11/2025</a:t>
            </a:fld>
            <a:endParaRPr lang="en-GB"/>
          </a:p>
        </p:txBody>
      </p:sp>
      <p:sp>
        <p:nvSpPr>
          <p:cNvPr id="5" name="Footer Placeholder 4">
            <a:extLst>
              <a:ext uri="{FF2B5EF4-FFF2-40B4-BE49-F238E27FC236}">
                <a16:creationId xmlns:a16="http://schemas.microsoft.com/office/drawing/2014/main" id="{3A7094C3-B071-1407-82FB-1F66F0899701}"/>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E0716F6-EFDE-7147-90C4-DA1F42B13549}"/>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F6D38F37-63C3-40C5-A7A5-52748ABA0ABD}" type="slidenum">
              <a:rPr lang="en-GB" smtClean="0"/>
              <a:t>‹#›</a:t>
            </a:fld>
            <a:endParaRPr lang="en-GB"/>
          </a:p>
        </p:txBody>
      </p:sp>
    </p:spTree>
    <p:extLst>
      <p:ext uri="{BB962C8B-B14F-4D97-AF65-F5344CB8AC3E}">
        <p14:creationId xmlns:p14="http://schemas.microsoft.com/office/powerpoint/2010/main" val="33195128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2.x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47.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8.xml"/><Relationship Id="rId5" Type="http://schemas.openxmlformats.org/officeDocument/2006/relationships/image" Target="../media/image27.sv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jpeg"/></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23.xml"/><Relationship Id="rId5" Type="http://schemas.openxmlformats.org/officeDocument/2006/relationships/image" Target="../media/image41.sv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5.sv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svg"/><Relationship Id="rId4" Type="http://schemas.openxmlformats.org/officeDocument/2006/relationships/image" Target="../media/image43.svg"/><Relationship Id="rId9" Type="http://schemas.openxmlformats.org/officeDocument/2006/relationships/image" Target="../media/image48.png"/></Relationships>
</file>

<file path=ppt/slides/_rels/slide25.xml.rels><?xml version="1.0" encoding="UTF-8" standalone="yes"?>
<Relationships xmlns="http://schemas.openxmlformats.org/package/2006/relationships"><Relationship Id="rId8" Type="http://schemas.openxmlformats.org/officeDocument/2006/relationships/image" Target="../media/image55.svg"/><Relationship Id="rId13" Type="http://schemas.openxmlformats.org/officeDocument/2006/relationships/image" Target="../media/image60.png"/><Relationship Id="rId3" Type="http://schemas.openxmlformats.org/officeDocument/2006/relationships/image" Target="../media/image26.png"/><Relationship Id="rId7" Type="http://schemas.openxmlformats.org/officeDocument/2006/relationships/image" Target="../media/image54.png"/><Relationship Id="rId12" Type="http://schemas.openxmlformats.org/officeDocument/2006/relationships/image" Target="../media/image59.sv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53.sv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27.svg"/><Relationship Id="rId9" Type="http://schemas.openxmlformats.org/officeDocument/2006/relationships/image" Target="../media/image56.png"/><Relationship Id="rId14" Type="http://schemas.openxmlformats.org/officeDocument/2006/relationships/image" Target="../media/image61.svg"/></Relationships>
</file>

<file path=ppt/slides/_rels/slide26.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54.png"/><Relationship Id="rId3" Type="http://schemas.openxmlformats.org/officeDocument/2006/relationships/image" Target="../media/image62.png"/><Relationship Id="rId7" Type="http://schemas.openxmlformats.org/officeDocument/2006/relationships/image" Target="../media/image56.png"/><Relationship Id="rId12" Type="http://schemas.openxmlformats.org/officeDocument/2006/relationships/image" Target="../media/image61.svg"/><Relationship Id="rId2" Type="http://schemas.openxmlformats.org/officeDocument/2006/relationships/notesSlide" Target="../notesSlides/notesSlide10.xml"/><Relationship Id="rId16" Type="http://schemas.openxmlformats.org/officeDocument/2006/relationships/image" Target="../media/image53.svg"/><Relationship Id="rId1" Type="http://schemas.openxmlformats.org/officeDocument/2006/relationships/slideLayout" Target="../slideLayouts/slideLayout2.xml"/><Relationship Id="rId6" Type="http://schemas.openxmlformats.org/officeDocument/2006/relationships/image" Target="../media/image65.svg"/><Relationship Id="rId11" Type="http://schemas.openxmlformats.org/officeDocument/2006/relationships/image" Target="../media/image60.png"/><Relationship Id="rId5" Type="http://schemas.openxmlformats.org/officeDocument/2006/relationships/image" Target="../media/image64.png"/><Relationship Id="rId15" Type="http://schemas.openxmlformats.org/officeDocument/2006/relationships/image" Target="../media/image52.png"/><Relationship Id="rId10" Type="http://schemas.openxmlformats.org/officeDocument/2006/relationships/image" Target="../media/image27.svg"/><Relationship Id="rId4" Type="http://schemas.openxmlformats.org/officeDocument/2006/relationships/image" Target="../media/image63.svg"/><Relationship Id="rId9" Type="http://schemas.openxmlformats.org/officeDocument/2006/relationships/image" Target="../media/image26.png"/><Relationship Id="rId14" Type="http://schemas.openxmlformats.org/officeDocument/2006/relationships/image" Target="../media/image55.svg"/></Relationships>
</file>

<file path=ppt/slides/_rels/slide27.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69.svg"/><Relationship Id="rId5" Type="http://schemas.openxmlformats.org/officeDocument/2006/relationships/image" Target="../media/image68.png"/><Relationship Id="rId4" Type="http://schemas.openxmlformats.org/officeDocument/2006/relationships/image" Target="../media/image67.svg"/></Relationships>
</file>

<file path=ppt/slides/_rels/slide2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3.sv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microsoft.com/office/2007/relationships/hdphoto" Target="../media/hdphoto5.wdp"/><Relationship Id="rId3" Type="http://schemas.openxmlformats.org/officeDocument/2006/relationships/image" Target="../media/image11.png"/><Relationship Id="rId7" Type="http://schemas.microsoft.com/office/2007/relationships/hdphoto" Target="../media/hdphoto2.wdp"/><Relationship Id="rId12"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3.png"/><Relationship Id="rId11" Type="http://schemas.microsoft.com/office/2007/relationships/hdphoto" Target="../media/hdphoto4.wdp"/><Relationship Id="rId5" Type="http://schemas.microsoft.com/office/2007/relationships/hdphoto" Target="../media/hdphoto1.wdp"/><Relationship Id="rId15" Type="http://schemas.openxmlformats.org/officeDocument/2006/relationships/image" Target="../media/image18.svg"/><Relationship Id="rId10" Type="http://schemas.openxmlformats.org/officeDocument/2006/relationships/image" Target="../media/image15.png"/><Relationship Id="rId4" Type="http://schemas.openxmlformats.org/officeDocument/2006/relationships/image" Target="../media/image12.png"/><Relationship Id="rId9" Type="http://schemas.microsoft.com/office/2007/relationships/hdphoto" Target="../media/hdphoto3.wdp"/><Relationship Id="rId14" Type="http://schemas.openxmlformats.org/officeDocument/2006/relationships/image" Target="../media/image1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75.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9.sv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8" Type="http://schemas.openxmlformats.org/officeDocument/2006/relationships/image" Target="../media/image81.svg"/><Relationship Id="rId13" Type="http://schemas.openxmlformats.org/officeDocument/2006/relationships/image" Target="../media/image84.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47.svg"/><Relationship Id="rId2" Type="http://schemas.openxmlformats.org/officeDocument/2006/relationships/notesSlide" Target="../notesSlides/notesSlide18.xml"/><Relationship Id="rId16"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79.svg"/><Relationship Id="rId11" Type="http://schemas.openxmlformats.org/officeDocument/2006/relationships/image" Target="../media/image46.png"/><Relationship Id="rId5" Type="http://schemas.openxmlformats.org/officeDocument/2006/relationships/image" Target="../media/image78.png"/><Relationship Id="rId15" Type="http://schemas.openxmlformats.org/officeDocument/2006/relationships/hyperlink" Target="https://transform.england.nhs.uk/digitise-connect-transform/what-good-looks-like/what-good-looks-like-publication/" TargetMode="External"/><Relationship Id="rId10" Type="http://schemas.openxmlformats.org/officeDocument/2006/relationships/image" Target="../media/image83.svg"/><Relationship Id="rId4" Type="http://schemas.openxmlformats.org/officeDocument/2006/relationships/image" Target="../media/image77.svg"/><Relationship Id="rId9" Type="http://schemas.openxmlformats.org/officeDocument/2006/relationships/image" Target="../media/image82.png"/><Relationship Id="rId14" Type="http://schemas.openxmlformats.org/officeDocument/2006/relationships/image" Target="../media/image85.svg"/></Relationships>
</file>

<file path=ppt/slides/_rels/slide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9.svg"/><Relationship Id="rId5" Type="http://schemas.openxmlformats.org/officeDocument/2006/relationships/image" Target="../media/image88.png"/><Relationship Id="rId4" Type="http://schemas.openxmlformats.org/officeDocument/2006/relationships/image" Target="../media/image87.sv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2.png"/><Relationship Id="rId7"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png"/><Relationship Id="rId10" Type="http://schemas.openxmlformats.org/officeDocument/2006/relationships/image" Target="../media/image51.svg"/><Relationship Id="rId4" Type="http://schemas.openxmlformats.org/officeDocument/2006/relationships/image" Target="../media/image43.svg"/><Relationship Id="rId9"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3.svg"/><Relationship Id="rId5" Type="http://schemas.openxmlformats.org/officeDocument/2006/relationships/image" Target="../media/image92.png"/><Relationship Id="rId10" Type="http://schemas.openxmlformats.org/officeDocument/2006/relationships/image" Target="../media/image97.svg"/><Relationship Id="rId4" Type="http://schemas.openxmlformats.org/officeDocument/2006/relationships/image" Target="../media/image91.svg"/><Relationship Id="rId9" Type="http://schemas.openxmlformats.org/officeDocument/2006/relationships/image" Target="../media/image9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2"/>
          <a:stretch>
            <a:fillRect/>
          </a:stretch>
        </p:blipFill>
        <p:spPr>
          <a:xfrm rot="8886303">
            <a:off x="3958929" y="2159835"/>
            <a:ext cx="7760344" cy="6335594"/>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343992" y="4244780"/>
            <a:ext cx="1678520" cy="519271"/>
          </a:xfrm>
          <a:prstGeom prst="rect">
            <a:avLst/>
          </a:prstGeom>
        </p:spPr>
      </p:pic>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343991" y="202428"/>
            <a:ext cx="1965288" cy="500956"/>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395857" y="994756"/>
            <a:ext cx="4388581" cy="470312"/>
          </a:xfrm>
          <a:prstGeom prst="rect">
            <a:avLst/>
          </a:prstGeom>
        </p:spPr>
        <p:txBody>
          <a:bodyPr vert="horz" wrap="square" lIns="0" tIns="5198" rIns="0" bIns="0" rtlCol="0">
            <a:spAutoFit/>
          </a:bodyPr>
          <a:lstStyle/>
          <a:p>
            <a:pPr marL="5776" marR="2311" algn="l" defTabSz="415869">
              <a:lnSpc>
                <a:spcPct val="100600"/>
              </a:lnSpc>
              <a:spcBef>
                <a:spcPts val="41"/>
              </a:spcBef>
            </a:pPr>
            <a:r>
              <a:rPr lang="en-GB" sz="3093" spc="7">
                <a:solidFill>
                  <a:srgbClr val="1F355E"/>
                </a:solidFill>
                <a:latin typeface="Arial Black" panose="020B0604020202020204" pitchFamily="34" charset="0"/>
                <a:cs typeface="Arial Black" panose="020B0604020202020204" pitchFamily="34" charset="0"/>
              </a:rPr>
              <a:t>Digital Strategy</a:t>
            </a:r>
            <a:endParaRPr lang="en-GB" sz="3093">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7770EEC9-88AA-C33C-2414-312BDC267A01}"/>
              </a:ext>
            </a:extLst>
          </p:cNvPr>
          <p:cNvSpPr txBox="1"/>
          <p:nvPr/>
        </p:nvSpPr>
        <p:spPr>
          <a:xfrm>
            <a:off x="354965" y="2136692"/>
            <a:ext cx="6404394" cy="1434239"/>
          </a:xfrm>
          <a:prstGeom prst="rect">
            <a:avLst/>
          </a:prstGeom>
          <a:noFill/>
        </p:spPr>
        <p:txBody>
          <a:bodyPr wrap="square">
            <a:spAutoFit/>
          </a:bodyPr>
          <a:lstStyle/>
          <a:p>
            <a:pPr marL="5776" marR="2311" algn="l" defTabSz="415869">
              <a:lnSpc>
                <a:spcPct val="100600"/>
              </a:lnSpc>
              <a:spcBef>
                <a:spcPts val="41"/>
              </a:spcBef>
            </a:pPr>
            <a:r>
              <a:rPr lang="en-GB" sz="1274" spc="7">
                <a:solidFill>
                  <a:srgbClr val="1F355E"/>
                </a:solidFill>
                <a:latin typeface="Arial Black" panose="020B0604020202020204" pitchFamily="34" charset="0"/>
              </a:rPr>
              <a:t>Our organisational approach to service driven transformation for digital, data and technology</a:t>
            </a:r>
            <a:br>
              <a:rPr lang="en-GB" sz="3093" spc="7">
                <a:solidFill>
                  <a:srgbClr val="1F355E"/>
                </a:solidFill>
                <a:latin typeface="Arial Black" panose="020B0604020202020204" pitchFamily="34" charset="0"/>
              </a:rPr>
            </a:br>
            <a:endParaRPr lang="en-GB" sz="3093" spc="7">
              <a:solidFill>
                <a:srgbClr val="1F355E"/>
              </a:solidFill>
              <a:latin typeface="Arial Black" panose="020B0604020202020204" pitchFamily="34" charset="0"/>
            </a:endParaRPr>
          </a:p>
          <a:p>
            <a:pPr marL="5776" marR="2311" defTabSz="415869">
              <a:lnSpc>
                <a:spcPct val="100600"/>
              </a:lnSpc>
              <a:spcBef>
                <a:spcPts val="41"/>
              </a:spcBef>
            </a:pPr>
            <a:endParaRPr lang="en-GB" sz="3093" spc="7">
              <a:solidFill>
                <a:srgbClr val="1F355E"/>
              </a:solidFill>
              <a:latin typeface="Arial Black" panose="020B0604020202020204" pitchFamily="34" charset="0"/>
            </a:endParaRPr>
          </a:p>
        </p:txBody>
      </p:sp>
    </p:spTree>
    <p:extLst>
      <p:ext uri="{BB962C8B-B14F-4D97-AF65-F5344CB8AC3E}">
        <p14:creationId xmlns:p14="http://schemas.microsoft.com/office/powerpoint/2010/main" val="344733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AD402B-07B6-0547-E285-2477721D36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301" y="4508126"/>
            <a:ext cx="8437945" cy="447005"/>
          </a:xfrm>
          <a:prstGeom prst="rect">
            <a:avLst/>
          </a:prstGeom>
        </p:spPr>
      </p:pic>
      <p:sp>
        <p:nvSpPr>
          <p:cNvPr id="3" name="Rounded Rectangle 2"/>
          <p:cNvSpPr/>
          <p:nvPr/>
        </p:nvSpPr>
        <p:spPr>
          <a:xfrm>
            <a:off x="961260" y="4382298"/>
            <a:ext cx="7908419" cy="621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hangingPunct="1">
              <a:defRPr/>
            </a:pPr>
            <a:endParaRPr lang="en-GB" sz="1350" b="0" kern="1200">
              <a:solidFill>
                <a:prstClr val="white"/>
              </a:solidFill>
              <a:latin typeface="Calibri" panose="020F0502020204030204"/>
            </a:endParaRPr>
          </a:p>
        </p:txBody>
      </p:sp>
      <p:sp>
        <p:nvSpPr>
          <p:cNvPr id="5" name="Rounded Rectangle 4"/>
          <p:cNvSpPr/>
          <p:nvPr/>
        </p:nvSpPr>
        <p:spPr>
          <a:xfrm>
            <a:off x="961261" y="3511934"/>
            <a:ext cx="7951382" cy="621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hangingPunct="1">
              <a:defRPr/>
            </a:pPr>
            <a:endParaRPr lang="en-GB" sz="1350" b="0" kern="1200">
              <a:solidFill>
                <a:prstClr val="white"/>
              </a:solidFill>
              <a:latin typeface="Calibri" panose="020F0502020204030204"/>
            </a:endParaRPr>
          </a:p>
        </p:txBody>
      </p:sp>
      <p:sp>
        <p:nvSpPr>
          <p:cNvPr id="6" name="Rounded Rectangle 5"/>
          <p:cNvSpPr/>
          <p:nvPr/>
        </p:nvSpPr>
        <p:spPr>
          <a:xfrm>
            <a:off x="961261" y="2598363"/>
            <a:ext cx="7951382" cy="621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hangingPunct="1">
              <a:defRPr/>
            </a:pPr>
            <a:endParaRPr lang="en-GB" sz="1350" b="0" kern="1200">
              <a:solidFill>
                <a:prstClr val="white"/>
              </a:solidFill>
              <a:latin typeface="Calibri" panose="020F0502020204030204"/>
            </a:endParaRPr>
          </a:p>
        </p:txBody>
      </p:sp>
      <p:sp>
        <p:nvSpPr>
          <p:cNvPr id="7" name="Rounded Rectangle 6"/>
          <p:cNvSpPr/>
          <p:nvPr/>
        </p:nvSpPr>
        <p:spPr>
          <a:xfrm>
            <a:off x="648839" y="1736075"/>
            <a:ext cx="8308303" cy="621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hangingPunct="1">
              <a:defRPr/>
            </a:pPr>
            <a:endParaRPr lang="en-GB" sz="1350" b="0" kern="1200">
              <a:solidFill>
                <a:prstClr val="white"/>
              </a:solidFill>
              <a:latin typeface="Calibri" panose="020F0502020204030204"/>
            </a:endParaRPr>
          </a:p>
        </p:txBody>
      </p:sp>
      <p:sp>
        <p:nvSpPr>
          <p:cNvPr id="8" name="Rounded Rectangle 7"/>
          <p:cNvSpPr/>
          <p:nvPr/>
        </p:nvSpPr>
        <p:spPr>
          <a:xfrm>
            <a:off x="648840" y="852646"/>
            <a:ext cx="8308304" cy="621000"/>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hangingPunct="1">
              <a:defRPr/>
            </a:pPr>
            <a:endParaRPr lang="en-GB" sz="1350" b="0" kern="1200">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77405" y="140202"/>
            <a:ext cx="8437945" cy="300082"/>
          </a:xfrm>
          <a:prstGeom prst="rect">
            <a:avLst/>
          </a:prstGeom>
          <a:noFill/>
        </p:spPr>
        <p:txBody>
          <a:bodyPr wrap="square" rtlCol="0">
            <a:spAutoFit/>
          </a:bodyPr>
          <a:lstStyle/>
          <a:p>
            <a:pPr algn="l" defTabSz="685800" hangingPunct="1">
              <a:defRPr/>
            </a:pPr>
            <a:r>
              <a:rPr lang="en-GB" sz="1350" kern="1200" spc="11">
                <a:solidFill>
                  <a:srgbClr val="1F355E"/>
                </a:solidFill>
                <a:latin typeface="Arial Black" panose="020B0604020202020204" pitchFamily="34" charset="0"/>
                <a:ea typeface="+mn-ea"/>
                <a:cs typeface="Arial Black" panose="020B0604020202020204" pitchFamily="34" charset="0"/>
              </a:rPr>
              <a:t>Aligning the Digital Strategy to the Strategic Objectives</a:t>
            </a:r>
            <a:endParaRPr lang="en-GB" sz="1350" kern="1200">
              <a:solidFill>
                <a:srgbClr val="1F355E"/>
              </a:solidFill>
              <a:latin typeface="Arial Black" panose="020B0604020202020204" pitchFamily="34" charset="0"/>
              <a:ea typeface="+mn-ea"/>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82101" y="365699"/>
            <a:ext cx="8101900" cy="338554"/>
          </a:xfrm>
          <a:prstGeom prst="rect">
            <a:avLst/>
          </a:prstGeom>
        </p:spPr>
        <p:txBody>
          <a:bodyPr wrap="square">
            <a:spAutoFit/>
          </a:bodyPr>
          <a:lstStyle/>
          <a:p>
            <a:pPr algn="just" defTabSz="685800" hangingPunct="1">
              <a:spcAft>
                <a:spcPts val="900"/>
              </a:spcAft>
              <a:defRPr/>
            </a:pPr>
            <a:r>
              <a:rPr lang="en-GB" sz="800" b="0" kern="1200">
                <a:solidFill>
                  <a:prstClr val="black"/>
                </a:solidFill>
                <a:latin typeface="Arial" panose="020B0604020202020204" pitchFamily="34" charset="0"/>
                <a:ea typeface="+mn-ea"/>
                <a:cs typeface="Arial" panose="020B0604020202020204" pitchFamily="34" charset="0"/>
              </a:rPr>
              <a:t>Our Digital Strategy is aligned with the Health Board’s strategic objectives, enabling technology to drive and support our overarching goals. This alignment ensures that digital transformation is not pursued in isolation but is embedded within service transformation, to enhance efficiency, improve patient outcomes and provide high-quality care. </a:t>
            </a:r>
          </a:p>
        </p:txBody>
      </p:sp>
      <p:sp>
        <p:nvSpPr>
          <p:cNvPr id="11" name="Rectangle 10"/>
          <p:cNvSpPr/>
          <p:nvPr/>
        </p:nvSpPr>
        <p:spPr>
          <a:xfrm>
            <a:off x="982921" y="631525"/>
            <a:ext cx="7803000" cy="276999"/>
          </a:xfrm>
          <a:prstGeom prst="rect">
            <a:avLst/>
          </a:prstGeom>
        </p:spPr>
        <p:txBody>
          <a:bodyPr wrap="square">
            <a:spAutoFit/>
          </a:bodyPr>
          <a:lstStyle/>
          <a:p>
            <a:pPr defTabSz="685800" hangingPunct="1">
              <a:spcAft>
                <a:spcPts val="900"/>
              </a:spcAft>
              <a:defRPr/>
            </a:pPr>
            <a:r>
              <a:rPr lang="en-GB" sz="1200" kern="1200">
                <a:solidFill>
                  <a:srgbClr val="C00000"/>
                </a:solidFill>
                <a:latin typeface="Calibri" panose="020F0502020204030204"/>
                <a:ea typeface="+mn-ea"/>
                <a:cs typeface="+mn-cs"/>
              </a:rPr>
              <a:t>People of Swansea Bay live healthier, equitable and more equal and prosperous lives    </a:t>
            </a:r>
          </a:p>
        </p:txBody>
      </p:sp>
      <p:sp>
        <p:nvSpPr>
          <p:cNvPr id="14" name="Rectangle 13"/>
          <p:cNvSpPr/>
          <p:nvPr/>
        </p:nvSpPr>
        <p:spPr>
          <a:xfrm>
            <a:off x="982921" y="2386193"/>
            <a:ext cx="7803000" cy="276999"/>
          </a:xfrm>
          <a:prstGeom prst="rect">
            <a:avLst/>
          </a:prstGeom>
        </p:spPr>
        <p:txBody>
          <a:bodyPr wrap="square">
            <a:spAutoFit/>
          </a:bodyPr>
          <a:lstStyle/>
          <a:p>
            <a:pPr defTabSz="685800" hangingPunct="1">
              <a:spcAft>
                <a:spcPts val="900"/>
              </a:spcAft>
              <a:defRPr/>
            </a:pPr>
            <a:r>
              <a:rPr lang="en-GB" sz="1200" kern="1200">
                <a:solidFill>
                  <a:srgbClr val="9E4ECA"/>
                </a:solidFill>
                <a:latin typeface="Calibri" panose="020F0502020204030204"/>
                <a:ea typeface="+mn-ea"/>
                <a:cs typeface="+mn-cs"/>
              </a:rPr>
              <a:t>Care is delivered in safe and appropriate settings supported by innovative digital solutions</a:t>
            </a:r>
          </a:p>
        </p:txBody>
      </p:sp>
      <p:sp>
        <p:nvSpPr>
          <p:cNvPr id="17" name="Rectangle 16"/>
          <p:cNvSpPr/>
          <p:nvPr/>
        </p:nvSpPr>
        <p:spPr>
          <a:xfrm>
            <a:off x="964186" y="1525313"/>
            <a:ext cx="7803000" cy="276999"/>
          </a:xfrm>
          <a:prstGeom prst="rect">
            <a:avLst/>
          </a:prstGeom>
        </p:spPr>
        <p:txBody>
          <a:bodyPr wrap="square">
            <a:spAutoFit/>
          </a:bodyPr>
          <a:lstStyle/>
          <a:p>
            <a:pPr defTabSz="685800" hangingPunct="1">
              <a:spcAft>
                <a:spcPts val="900"/>
              </a:spcAft>
              <a:defRPr/>
            </a:pPr>
            <a:r>
              <a:rPr lang="en-GB" sz="1200" kern="1200">
                <a:solidFill>
                  <a:srgbClr val="7EB0DE"/>
                </a:solidFill>
                <a:latin typeface="Calibri" panose="020F0502020204030204"/>
                <a:ea typeface="+mn-ea"/>
                <a:cs typeface="+mn-cs"/>
              </a:rPr>
              <a:t>Care is high quality, safe, efficient and delivers the best possible outcomes for people</a:t>
            </a:r>
          </a:p>
        </p:txBody>
      </p:sp>
      <p:sp>
        <p:nvSpPr>
          <p:cNvPr id="20" name="Rectangle 19"/>
          <p:cNvSpPr/>
          <p:nvPr/>
        </p:nvSpPr>
        <p:spPr>
          <a:xfrm>
            <a:off x="1109643" y="3288184"/>
            <a:ext cx="7803000" cy="276999"/>
          </a:xfrm>
          <a:prstGeom prst="rect">
            <a:avLst/>
          </a:prstGeom>
        </p:spPr>
        <p:txBody>
          <a:bodyPr wrap="square">
            <a:spAutoFit/>
          </a:bodyPr>
          <a:lstStyle/>
          <a:p>
            <a:pPr defTabSz="685800" hangingPunct="1">
              <a:spcAft>
                <a:spcPts val="900"/>
              </a:spcAft>
              <a:defRPr/>
            </a:pPr>
            <a:r>
              <a:rPr lang="en-GB" sz="1200" kern="1200">
                <a:solidFill>
                  <a:srgbClr val="FFD550"/>
                </a:solidFill>
                <a:latin typeface="Calibri" panose="020F0502020204030204"/>
                <a:ea typeface="+mn-ea"/>
                <a:cs typeface="+mn-cs"/>
              </a:rPr>
              <a:t>The health board is a great place to work where staff feel valued and work together towards a common goal</a:t>
            </a:r>
          </a:p>
        </p:txBody>
      </p:sp>
      <p:sp>
        <p:nvSpPr>
          <p:cNvPr id="23" name="Rectangle 22"/>
          <p:cNvSpPr/>
          <p:nvPr/>
        </p:nvSpPr>
        <p:spPr>
          <a:xfrm>
            <a:off x="982921" y="4133097"/>
            <a:ext cx="7803000" cy="276999"/>
          </a:xfrm>
          <a:prstGeom prst="rect">
            <a:avLst/>
          </a:prstGeom>
        </p:spPr>
        <p:txBody>
          <a:bodyPr wrap="square">
            <a:spAutoFit/>
          </a:bodyPr>
          <a:lstStyle/>
          <a:p>
            <a:pPr defTabSz="685800" hangingPunct="1">
              <a:spcAft>
                <a:spcPts val="900"/>
              </a:spcAft>
              <a:defRPr/>
            </a:pPr>
            <a:r>
              <a:rPr lang="en-GB" sz="1200" kern="1200">
                <a:solidFill>
                  <a:srgbClr val="00BC62"/>
                </a:solidFill>
                <a:latin typeface="Calibri" panose="020F0502020204030204"/>
                <a:ea typeface="+mn-ea"/>
                <a:cs typeface="+mn-cs"/>
              </a:rPr>
              <a:t>The health board is a resilient, financially sustainable and responsible organisation</a:t>
            </a:r>
          </a:p>
        </p:txBody>
      </p:sp>
      <p:pic>
        <p:nvPicPr>
          <p:cNvPr id="27" name="Picture 2" descr="Portrait of family having fun in the living room. Happy family spending time at home together."/>
          <p:cNvPicPr>
            <a:picLocks noChangeArrowheads="1"/>
          </p:cNvPicPr>
          <p:nvPr/>
        </p:nvPicPr>
        <p:blipFill rotWithShape="1">
          <a:blip r:embed="rId4" cstate="print">
            <a:extLst>
              <a:ext uri="{28A0092B-C50C-407E-A947-70E740481C1C}">
                <a14:useLocalDpi xmlns:a14="http://schemas.microsoft.com/office/drawing/2010/main" val="0"/>
              </a:ext>
            </a:extLst>
          </a:blip>
          <a:srcRect l="14193" t="9745" r="7861" b="6535"/>
          <a:stretch/>
        </p:blipFill>
        <p:spPr bwMode="auto">
          <a:xfrm>
            <a:off x="695662" y="895231"/>
            <a:ext cx="621000" cy="621000"/>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5"/>
          <a:srcRect l="19516"/>
          <a:stretch/>
        </p:blipFill>
        <p:spPr>
          <a:xfrm>
            <a:off x="695662" y="2598363"/>
            <a:ext cx="621000" cy="621000"/>
          </a:xfrm>
          <a:prstGeom prst="ellipse">
            <a:avLst/>
          </a:prstGeom>
          <a:ln w="38100">
            <a:solidFill>
              <a:srgbClr val="9E4ECA"/>
            </a:solidFill>
          </a:ln>
        </p:spPr>
      </p:pic>
      <p:sp>
        <p:nvSpPr>
          <p:cNvPr id="29" name="AutoShape 5" descr="Surgery"/>
          <p:cNvSpPr>
            <a:spLocks noChangeArrowheads="1"/>
          </p:cNvSpPr>
          <p:nvPr/>
        </p:nvSpPr>
        <p:spPr bwMode="auto">
          <a:xfrm>
            <a:off x="672712" y="1755710"/>
            <a:ext cx="666900" cy="666900"/>
          </a:xfrm>
          <a:prstGeom prst="ellipse">
            <a:avLst/>
          </a:prstGeom>
          <a:blipFill dpi="0" rotWithShape="0">
            <a:blip r:embed="rId6"/>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27432" tIns="27432" rIns="27432" bIns="27432" numCol="1" anchor="t" anchorCtr="0" compatLnSpc="1">
            <a:prstTxWarp prst="textNoShape">
              <a:avLst/>
            </a:prstTxWarp>
          </a:bodyPr>
          <a:lstStyle/>
          <a:p>
            <a:pPr algn="l" defTabSz="685800" hangingPunct="1">
              <a:defRPr/>
            </a:pPr>
            <a:endParaRPr lang="en-GB" sz="1350" b="0" kern="1200">
              <a:solidFill>
                <a:prstClr val="black"/>
              </a:solidFill>
              <a:latin typeface="Calibri" panose="020F0502020204030204"/>
              <a:ea typeface="+mn-ea"/>
              <a:cs typeface="+mn-cs"/>
            </a:endParaRPr>
          </a:p>
        </p:txBody>
      </p:sp>
      <p:pic>
        <p:nvPicPr>
          <p:cNvPr id="30" name="Picture 9" descr="person using MacBook Pro"/>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5662" y="4382298"/>
            <a:ext cx="621000" cy="621000"/>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672712" y="3488984"/>
            <a:ext cx="666900" cy="666900"/>
          </a:xfrm>
          <a:prstGeom prst="ellipse">
            <a:avLst/>
          </a:prstGeom>
          <a:blipFill dpi="0" rotWithShape="0">
            <a:blip r:embed="rId8"/>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27432" tIns="27432" rIns="27432" bIns="27432" numCol="1" anchor="t" anchorCtr="0" compatLnSpc="1">
            <a:prstTxWarp prst="textNoShape">
              <a:avLst/>
            </a:prstTxWarp>
          </a:bodyPr>
          <a:lstStyle/>
          <a:p>
            <a:pPr algn="l" defTabSz="685800" hangingPunct="1">
              <a:defRPr/>
            </a:pPr>
            <a:endParaRPr lang="en-GB" sz="1350" b="0" kern="1200">
              <a:solidFill>
                <a:prstClr val="black"/>
              </a:solidFill>
              <a:latin typeface="Calibri" panose="020F0502020204030204"/>
              <a:ea typeface="+mn-ea"/>
              <a:cs typeface="+mn-cs"/>
            </a:endParaRPr>
          </a:p>
        </p:txBody>
      </p:sp>
      <p:sp>
        <p:nvSpPr>
          <p:cNvPr id="2" name="TextBox 1">
            <a:extLst>
              <a:ext uri="{FF2B5EF4-FFF2-40B4-BE49-F238E27FC236}">
                <a16:creationId xmlns:a16="http://schemas.microsoft.com/office/drawing/2014/main" id="{6AAED8B7-02B3-2348-F3AE-CC1866CA9399}"/>
              </a:ext>
            </a:extLst>
          </p:cNvPr>
          <p:cNvSpPr txBox="1"/>
          <p:nvPr/>
        </p:nvSpPr>
        <p:spPr>
          <a:xfrm>
            <a:off x="1273437" y="837524"/>
            <a:ext cx="4003756" cy="523220"/>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a:solidFill>
                  <a:schemeClr val="tx1"/>
                </a:solidFill>
                <a:effectLst/>
                <a:latin typeface="Arial" panose="020B0604020202020204" pitchFamily="34" charset="0"/>
                <a:cs typeface="Arial" panose="020B0604020202020204" pitchFamily="34" charset="0"/>
              </a:rPr>
              <a:t>Patient-facing digital solutions will empower patients and residents to manage their own care and well being.</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Better health outcomes through real time access to patient data and improved clinical workflows.</a:t>
            </a:r>
          </a:p>
        </p:txBody>
      </p:sp>
      <p:sp>
        <p:nvSpPr>
          <p:cNvPr id="32" name="TextBox 31">
            <a:extLst>
              <a:ext uri="{FF2B5EF4-FFF2-40B4-BE49-F238E27FC236}">
                <a16:creationId xmlns:a16="http://schemas.microsoft.com/office/drawing/2014/main" id="{4D6412E2-BAFE-EF96-8852-3C30E3B49398}"/>
              </a:ext>
            </a:extLst>
          </p:cNvPr>
          <p:cNvSpPr txBox="1"/>
          <p:nvPr/>
        </p:nvSpPr>
        <p:spPr>
          <a:xfrm>
            <a:off x="5284772" y="835441"/>
            <a:ext cx="3819327" cy="630942"/>
          </a:xfrm>
          <a:prstGeom prst="rect">
            <a:avLst/>
          </a:prstGeom>
          <a:noFill/>
        </p:spPr>
        <p:txBody>
          <a:bodyPr wrap="square" numCol="1" rtlCol="0">
            <a:spAutoFit/>
          </a:bodyPr>
          <a:lstStyle/>
          <a:p>
            <a:pPr marL="180000" indent="-180000" algn="l" defTabSz="914400" hangingPunct="1">
              <a:buFont typeface="Arial" panose="020B0604020202020204" pitchFamily="34" charset="0"/>
              <a:buChar char="•"/>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Seamless integration between primary and secondary care enabling joined up care.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Digital technology will bridge the gap in health care access, particularly in rural and underserved areas.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Big data identifies disparities across populations and can address inequalities through targeted interventions. </a:t>
            </a:r>
            <a:endPar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3" name="TextBox 32">
            <a:extLst>
              <a:ext uri="{FF2B5EF4-FFF2-40B4-BE49-F238E27FC236}">
                <a16:creationId xmlns:a16="http://schemas.microsoft.com/office/drawing/2014/main" id="{83C4D1FC-8BE1-F545-C9DD-D72F35F179F6}"/>
              </a:ext>
            </a:extLst>
          </p:cNvPr>
          <p:cNvSpPr txBox="1"/>
          <p:nvPr/>
        </p:nvSpPr>
        <p:spPr>
          <a:xfrm>
            <a:off x="1316662" y="1751445"/>
            <a:ext cx="3960532" cy="738664"/>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The provision of real time patient information reduces errors and/or lost or incomplete information. </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Advanced digital intelligence will help to monitor performance and identify areas of improvement.</a:t>
            </a:r>
          </a:p>
          <a:p>
            <a:pPr marL="180000" indent="-180000" algn="l" defTabSz="914400" hangingPunct="1">
              <a:buFont typeface="Arial" panose="020B0604020202020204" pitchFamily="34" charset="0"/>
              <a:buChar char="•"/>
              <a:defRPr/>
            </a:pPr>
            <a:r>
              <a:rPr lang="en-GB" sz="700" b="0" kern="1200">
                <a:solidFill>
                  <a:prstClr val="black"/>
                </a:solidFill>
                <a:latin typeface="Arial" panose="020B0604020202020204" pitchFamily="34" charset="0"/>
                <a:ea typeface="+mn-ea"/>
                <a:cs typeface="Arial" panose="020B0604020202020204" pitchFamily="34" charset="0"/>
              </a:rPr>
              <a:t>Automated alerts and clinical decision support systems enhance patient safety.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7" name="TextBox 36">
            <a:extLst>
              <a:ext uri="{FF2B5EF4-FFF2-40B4-BE49-F238E27FC236}">
                <a16:creationId xmlns:a16="http://schemas.microsoft.com/office/drawing/2014/main" id="{A1C9B1C2-7956-F62F-E735-B2D8960F3191}"/>
              </a:ext>
            </a:extLst>
          </p:cNvPr>
          <p:cNvSpPr txBox="1"/>
          <p:nvPr/>
        </p:nvSpPr>
        <p:spPr>
          <a:xfrm>
            <a:off x="5277193" y="1717622"/>
            <a:ext cx="3777252" cy="846386"/>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Data driven insights allow for personalised care and predictive analytics to enable early interventions.</a:t>
            </a:r>
          </a:p>
          <a:p>
            <a:pPr marL="180000" indent="-180000" algn="l" defTabSz="914400" hangingPunct="1">
              <a:buFont typeface="Arial" panose="020B0604020202020204" pitchFamily="34" charset="0"/>
              <a:buChar char="•"/>
              <a:defRPr/>
            </a:pPr>
            <a:r>
              <a:rPr lang="en-GB" sz="700" b="0" kern="1200">
                <a:solidFill>
                  <a:prstClr val="black"/>
                </a:solidFill>
                <a:latin typeface="Arial" panose="020B0604020202020204" pitchFamily="34" charset="0"/>
                <a:ea typeface="+mn-ea"/>
                <a:cs typeface="Arial" panose="020B0604020202020204" pitchFamily="34" charset="0"/>
              </a:rPr>
              <a:t>Scored outcome Measures (PROMS) completed by the patient, help clinicians assess condition progress, available from individual, service and organisational perspectives supporting triage, screening, condition monitoring and direct patient care.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8" name="TextBox 37">
            <a:extLst>
              <a:ext uri="{FF2B5EF4-FFF2-40B4-BE49-F238E27FC236}">
                <a16:creationId xmlns:a16="http://schemas.microsoft.com/office/drawing/2014/main" id="{86D79AE5-635B-B300-BBEB-A4303AEB6A4F}"/>
              </a:ext>
            </a:extLst>
          </p:cNvPr>
          <p:cNvSpPr txBox="1"/>
          <p:nvPr/>
        </p:nvSpPr>
        <p:spPr>
          <a:xfrm>
            <a:off x="1338322" y="2614989"/>
            <a:ext cx="3938871" cy="769441"/>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Remote monitoring will enable patients to receive care at home or in community settings, reducing hospital admissions and providing timely interventions.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Digital solutions can empower patients to access their own health information leading to better adherence to treatment plans through continuous assessment and improved communication between the patient and clinician.</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9" name="TextBox 38">
            <a:extLst>
              <a:ext uri="{FF2B5EF4-FFF2-40B4-BE49-F238E27FC236}">
                <a16:creationId xmlns:a16="http://schemas.microsoft.com/office/drawing/2014/main" id="{4766B985-E6EC-A77A-0AF6-2A8AB7D63745}"/>
              </a:ext>
            </a:extLst>
          </p:cNvPr>
          <p:cNvSpPr txBox="1"/>
          <p:nvPr/>
        </p:nvSpPr>
        <p:spPr>
          <a:xfrm>
            <a:off x="1338322" y="3467513"/>
            <a:ext cx="3946450" cy="738664"/>
          </a:xfrm>
          <a:prstGeom prst="rect">
            <a:avLst/>
          </a:prstGeom>
          <a:noFill/>
        </p:spPr>
        <p:txBody>
          <a:bodyPr wrap="square" numCol="1" rtlCol="0">
            <a:spAutoFit/>
          </a:bodyPr>
          <a:lstStyle/>
          <a:p>
            <a:pPr marL="180000" indent="-180000" algn="l" defTabSz="914400" hangingPunct="1">
              <a:buFont typeface="Arial" panose="020B0604020202020204" pitchFamily="34" charset="0"/>
              <a:buChar char="•"/>
              <a:defRPr/>
            </a:pPr>
            <a:r>
              <a:rPr lang="en-GB" sz="700" b="0" kern="1200">
                <a:solidFill>
                  <a:prstClr val="black"/>
                </a:solidFill>
                <a:latin typeface="Arial" panose="020B0604020202020204" pitchFamily="34" charset="0"/>
                <a:ea typeface="+mn-ea"/>
                <a:cs typeface="Arial" panose="020B0604020202020204" pitchFamily="34" charset="0"/>
              </a:rPr>
              <a:t>Encourage a digitally inclusive culture, where patients, clinicians and non-clinical colleagues work collaboratively to digitally transform the health board.</a:t>
            </a:r>
          </a:p>
          <a:p>
            <a:pPr marL="180000" indent="-180000" algn="l" defTabSz="914400" hangingPunct="1">
              <a:buFont typeface="Arial" panose="020B0604020202020204" pitchFamily="34" charset="0"/>
              <a:buChar char="•"/>
              <a:defRPr/>
            </a:pPr>
            <a:r>
              <a:rPr lang="en-GB" sz="700" b="0" kern="1200">
                <a:solidFill>
                  <a:prstClr val="black"/>
                </a:solidFill>
                <a:latin typeface="Arial" panose="020B0604020202020204" pitchFamily="34" charset="0"/>
                <a:ea typeface="+mn-ea"/>
                <a:cs typeface="Arial" panose="020B0604020202020204" pitchFamily="34" charset="0"/>
              </a:rPr>
              <a:t>Digital tools empower flexible hybrid working by enabling seamless communication and the ability to access information from anywhere.</a:t>
            </a:r>
          </a:p>
          <a:p>
            <a:pPr marL="180000" indent="-180000" algn="l" defTabSz="914400" hangingPunct="1">
              <a:buFont typeface="Arial" panose="020B0604020202020204" pitchFamily="34" charset="0"/>
              <a:buChar char="•"/>
              <a:defRPr/>
            </a:pPr>
            <a:r>
              <a:rPr lang="en-GB" sz="700" b="0" kern="1200">
                <a:solidFill>
                  <a:prstClr val="black"/>
                </a:solidFill>
                <a:latin typeface="Arial" panose="020B0604020202020204" pitchFamily="34" charset="0"/>
                <a:ea typeface="+mn-ea"/>
                <a:cs typeface="Arial" panose="020B0604020202020204" pitchFamily="34" charset="0"/>
              </a:rPr>
              <a:t>Platforms for document sharing, video conferencing, and project management enhance teamwork and ensure everyone is working towards common goals.</a:t>
            </a:r>
          </a:p>
        </p:txBody>
      </p:sp>
      <p:sp>
        <p:nvSpPr>
          <p:cNvPr id="40" name="TextBox 39">
            <a:extLst>
              <a:ext uri="{FF2B5EF4-FFF2-40B4-BE49-F238E27FC236}">
                <a16:creationId xmlns:a16="http://schemas.microsoft.com/office/drawing/2014/main" id="{C1BC65CE-ACCB-5302-8964-996497C256B2}"/>
              </a:ext>
            </a:extLst>
          </p:cNvPr>
          <p:cNvSpPr txBox="1"/>
          <p:nvPr/>
        </p:nvSpPr>
        <p:spPr>
          <a:xfrm>
            <a:off x="1398404" y="4367876"/>
            <a:ext cx="3878789" cy="523220"/>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Robust cyber security will strengthen the Health Board’s resilience, ensuring continuity of critical services, contributing to long-term financial sustainability.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Data</a:t>
            </a:r>
            <a:r>
              <a:rPr lang="en-GB" sz="700" b="0" kern="1200">
                <a:solidFill>
                  <a:prstClr val="black"/>
                </a:solidFill>
                <a:latin typeface="Arial" panose="020B0604020202020204" pitchFamily="34" charset="0"/>
                <a:ea typeface="+mn-ea"/>
                <a:cs typeface="Arial" panose="020B0604020202020204" pitchFamily="34" charset="0"/>
              </a:rPr>
              <a:t>-driven decision making will allow the Health Board to allocate resources efficiently, improving patient outcomes and identifying cost-saving opportunities.</a:t>
            </a:r>
          </a:p>
        </p:txBody>
      </p:sp>
      <p:grpSp>
        <p:nvGrpSpPr>
          <p:cNvPr id="55" name="Group 54">
            <a:extLst>
              <a:ext uri="{FF2B5EF4-FFF2-40B4-BE49-F238E27FC236}">
                <a16:creationId xmlns:a16="http://schemas.microsoft.com/office/drawing/2014/main" id="{227BD2B9-FAD2-BFEB-9C41-E67AF7586C4F}"/>
              </a:ext>
            </a:extLst>
          </p:cNvPr>
          <p:cNvGrpSpPr/>
          <p:nvPr/>
        </p:nvGrpSpPr>
        <p:grpSpPr>
          <a:xfrm>
            <a:off x="0" y="-11946"/>
            <a:ext cx="9143998" cy="165595"/>
            <a:chOff x="374266" y="2474302"/>
            <a:chExt cx="13719657" cy="820603"/>
          </a:xfrm>
        </p:grpSpPr>
        <p:sp>
          <p:nvSpPr>
            <p:cNvPr id="56" name="Arrow: Pentagon 55">
              <a:extLst>
                <a:ext uri="{FF2B5EF4-FFF2-40B4-BE49-F238E27FC236}">
                  <a16:creationId xmlns:a16="http://schemas.microsoft.com/office/drawing/2014/main" id="{5F2AC276-797B-3B89-5DA5-8E5DAA6CF8F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57" name="Arrow: Chevron 56">
              <a:extLst>
                <a:ext uri="{FF2B5EF4-FFF2-40B4-BE49-F238E27FC236}">
                  <a16:creationId xmlns:a16="http://schemas.microsoft.com/office/drawing/2014/main" id="{A57001E5-3D20-479A-830E-D527A2BF4169}"/>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58" name="Arrow: Chevron 57">
              <a:extLst>
                <a:ext uri="{FF2B5EF4-FFF2-40B4-BE49-F238E27FC236}">
                  <a16:creationId xmlns:a16="http://schemas.microsoft.com/office/drawing/2014/main" id="{9914C14B-1A10-E9A0-F416-A6715C431CD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59" name="Arrow: Chevron 58">
              <a:extLst>
                <a:ext uri="{FF2B5EF4-FFF2-40B4-BE49-F238E27FC236}">
                  <a16:creationId xmlns:a16="http://schemas.microsoft.com/office/drawing/2014/main" id="{3BAD5B60-B39B-4DE4-309A-42752D0E97CF}"/>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60" name="Arrow: Chevron 59">
              <a:extLst>
                <a:ext uri="{FF2B5EF4-FFF2-40B4-BE49-F238E27FC236}">
                  <a16:creationId xmlns:a16="http://schemas.microsoft.com/office/drawing/2014/main" id="{735062A4-61EC-BDBE-EDAF-EE7C2BE57816}"/>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61" name="Arrow: Chevron 60">
              <a:extLst>
                <a:ext uri="{FF2B5EF4-FFF2-40B4-BE49-F238E27FC236}">
                  <a16:creationId xmlns:a16="http://schemas.microsoft.com/office/drawing/2014/main" id="{B5403665-9CE9-47C1-1F17-142A3ACB7B3E}"/>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62" name="TextBox 61">
            <a:extLst>
              <a:ext uri="{FF2B5EF4-FFF2-40B4-BE49-F238E27FC236}">
                <a16:creationId xmlns:a16="http://schemas.microsoft.com/office/drawing/2014/main" id="{68DFA3FB-44B3-BF6A-EA9C-2F6BE8A07667}"/>
              </a:ext>
            </a:extLst>
          </p:cNvPr>
          <p:cNvSpPr txBox="1"/>
          <p:nvPr/>
        </p:nvSpPr>
        <p:spPr>
          <a:xfrm>
            <a:off x="5299904" y="2605225"/>
            <a:ext cx="3612739" cy="846386"/>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Secure, trusted and insightful data and digital platforms empower staff to deliver more and higher quality care and improved patient outcomes and population health.</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200">
                <a:solidFill>
                  <a:prstClr val="black"/>
                </a:solidFill>
                <a:latin typeface="Arial" panose="020B0604020202020204" pitchFamily="34" charset="0"/>
                <a:ea typeface="+mn-ea"/>
                <a:cs typeface="Arial" panose="020B0604020202020204" pitchFamily="34" charset="0"/>
              </a:rPr>
              <a:t>AI algorithms can analyse data to identify patterns and risk factors, enabling clinicians to intervene sooner and provide timely care in appropriate settings.</a:t>
            </a:r>
          </a:p>
          <a:p>
            <a:pPr marR="0" lvl="0" algn="l" defTabSz="914400" rtl="0" eaLnBrk="1" fontAlgn="auto" latinLnBrk="0" hangingPunct="1">
              <a:lnSpc>
                <a:spcPct val="100000"/>
              </a:lnSpc>
              <a:spcBef>
                <a:spcPts val="0"/>
              </a:spcBef>
              <a:spcAft>
                <a:spcPts val="0"/>
              </a:spcAft>
              <a:buClrTx/>
              <a:buSzTx/>
              <a:tabLst/>
              <a:defRPr/>
            </a:pPr>
            <a:endParaRPr lang="en-GB" sz="700" b="0" kern="1200">
              <a:solidFill>
                <a:prstClr val="black"/>
              </a:solidFill>
              <a:latin typeface="Arial" panose="020B0604020202020204" pitchFamily="34" charset="0"/>
              <a:ea typeface="+mn-ea"/>
              <a:cs typeface="Arial" panose="020B0604020202020204" pitchFamily="34" charset="0"/>
            </a:endParaRP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700" b="0" kern="1200">
              <a:solidFill>
                <a:prstClr val="black"/>
              </a:solidFill>
              <a:latin typeface="Arial" panose="020B0604020202020204" pitchFamily="34" charset="0"/>
              <a:ea typeface="+mn-ea"/>
              <a:cs typeface="Arial" panose="020B0604020202020204" pitchFamily="34" charset="0"/>
            </a:endParaRPr>
          </a:p>
        </p:txBody>
      </p:sp>
      <p:sp>
        <p:nvSpPr>
          <p:cNvPr id="63" name="TextBox 62">
            <a:extLst>
              <a:ext uri="{FF2B5EF4-FFF2-40B4-BE49-F238E27FC236}">
                <a16:creationId xmlns:a16="http://schemas.microsoft.com/office/drawing/2014/main" id="{B4543F02-EF92-35E6-170C-1020D3A35242}"/>
              </a:ext>
            </a:extLst>
          </p:cNvPr>
          <p:cNvSpPr txBox="1"/>
          <p:nvPr/>
        </p:nvSpPr>
        <p:spPr>
          <a:xfrm>
            <a:off x="5294564" y="3467513"/>
            <a:ext cx="3657111" cy="846386"/>
          </a:xfrm>
          <a:prstGeom prst="rect">
            <a:avLst/>
          </a:prstGeom>
          <a:noFill/>
        </p:spPr>
        <p:txBody>
          <a:bodyPr wrap="square" numCol="1" rtlCol="0">
            <a:spAutoFit/>
          </a:bodyPr>
          <a:lstStyle/>
          <a:p>
            <a:pPr marL="180000" indent="-180000" algn="l" defTabSz="914400" hangingPunct="1">
              <a:buFont typeface="Arial" panose="020B0604020202020204" pitchFamily="34" charset="0"/>
              <a:buChar char="•"/>
              <a:defRPr/>
            </a:pPr>
            <a:r>
              <a:rPr kumimoji="0" lang="en-GB" sz="700" b="0" i="0" u="none" strike="noStrike" kern="0" cap="none" spc="0" normalizeH="0" baseline="0" noProof="0">
                <a:ln>
                  <a:noFill/>
                </a:ln>
                <a:solidFill>
                  <a:schemeClr val="tx1"/>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SBUHB a desirable place to work and progress one's career</a:t>
            </a:r>
          </a:p>
          <a:p>
            <a:pPr marL="180000" indent="-180000" algn="l" defTabSz="914400" hangingPunct="1">
              <a:buFont typeface="Arial" panose="020B0604020202020204" pitchFamily="34" charset="0"/>
              <a:buChar char="•"/>
              <a:defRPr/>
            </a:pPr>
            <a:r>
              <a:rPr lang="en-GB" sz="700" b="0">
                <a:solidFill>
                  <a:schemeClr val="tx1"/>
                </a:solidFill>
                <a:latin typeface="Arial" panose="020B0604020202020204" pitchFamily="34" charset="0"/>
                <a:cs typeface="Arial" panose="020B0604020202020204" pitchFamily="34" charset="0"/>
              </a:rPr>
              <a:t>Developing a workforce’s digital skills will equip them with valuable digital capabilities they can apply outside of work.</a:t>
            </a:r>
          </a:p>
          <a:p>
            <a:pPr marL="180000" indent="-180000" algn="l" defTabSz="914400" hangingPunct="1">
              <a:buFont typeface="Arial" panose="020B0604020202020204" pitchFamily="34" charset="0"/>
              <a:buChar char="•"/>
              <a:defRPr/>
            </a:pPr>
            <a:r>
              <a:rPr lang="en-GB" sz="700" b="0">
                <a:solidFill>
                  <a:schemeClr val="tx1"/>
                </a:solidFill>
                <a:latin typeface="Arial" panose="020B0604020202020204" pitchFamily="34" charset="0"/>
                <a:cs typeface="Arial" panose="020B0604020202020204" pitchFamily="34" charset="0"/>
              </a:rPr>
              <a:t>Enabling digital ways of working can improve recruitment and retention of staff as it provides a more flexible and engaging work environment.</a:t>
            </a:r>
          </a:p>
          <a:p>
            <a:pPr marL="180000" indent="-180000" algn="l" defTabSz="914400" hangingPunct="1">
              <a:buFont typeface="Arial" panose="020B0604020202020204" pitchFamily="34" charset="0"/>
              <a:buChar char="•"/>
              <a:defRPr/>
            </a:pPr>
            <a:endParaRPr lang="en-GB" sz="700" b="0">
              <a:solidFill>
                <a:schemeClr val="tx1"/>
              </a:solidFill>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02FC5009-76B9-A9E8-2583-6A46D5B88E88}"/>
              </a:ext>
            </a:extLst>
          </p:cNvPr>
          <p:cNvSpPr txBox="1"/>
          <p:nvPr/>
        </p:nvSpPr>
        <p:spPr>
          <a:xfrm>
            <a:off x="5330427" y="4387914"/>
            <a:ext cx="3486017" cy="523220"/>
          </a:xfrm>
          <a:prstGeom prst="rect">
            <a:avLst/>
          </a:prstGeom>
          <a:noFill/>
        </p:spPr>
        <p:txBody>
          <a:bodyPr wrap="square" numCol="1" rtlCol="0">
            <a:spAutoFit/>
          </a:bodyPr>
          <a:lstStyle/>
          <a:p>
            <a:pPr marL="180000" indent="-180000" algn="l" defTabSz="914400" hangingPunct="1">
              <a:buFont typeface="Arial" panose="020B0604020202020204" pitchFamily="34" charset="0"/>
              <a:buChar char="•"/>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AI and automation can streamline processes, reduce operational costs and imp</a:t>
            </a:r>
            <a:r>
              <a:rPr lang="en-GB" sz="700" b="0" kern="1200">
                <a:solidFill>
                  <a:prstClr val="black"/>
                </a:solidFill>
                <a:latin typeface="Arial" panose="020B0604020202020204" pitchFamily="34" charset="0"/>
                <a:ea typeface="+mn-ea"/>
                <a:cs typeface="Arial" panose="020B0604020202020204" pitchFamily="34" charset="0"/>
              </a:rPr>
              <a:t>rove efficiency.</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Effective benefits realisation ensures investment in digital technology delivers measurable improvements</a:t>
            </a:r>
            <a:r>
              <a:rPr lang="en-GB" sz="700" b="0" kern="1200">
                <a:solidFill>
                  <a:prstClr val="black"/>
                </a:solidFill>
                <a:latin typeface="Arial" panose="020B0604020202020204" pitchFamily="34" charset="0"/>
                <a:ea typeface="+mn-ea"/>
                <a:cs typeface="Arial" panose="020B0604020202020204" pitchFamily="34" charset="0"/>
              </a:rPr>
              <a:t> in efficiency, patient care and cost savings.</a:t>
            </a:r>
            <a:endParaRPr kumimoji="0" lang="en-GB" sz="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D8195215-82A1-6E3C-408B-2BFAF2584B46}"/>
              </a:ext>
            </a:extLst>
          </p:cNvPr>
          <p:cNvSpPr txBox="1"/>
          <p:nvPr/>
        </p:nvSpPr>
        <p:spPr>
          <a:xfrm>
            <a:off x="8576285" y="4849974"/>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10</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813535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sz="2400"/>
              <a:t>Our Digital </a:t>
            </a:r>
            <a:r>
              <a:rPr lang="en-GB"/>
              <a:t>J</a:t>
            </a:r>
            <a:r>
              <a:rPr lang="en-GB" sz="2400"/>
              <a:t>ourney at Swansea Bay</a:t>
            </a:r>
          </a:p>
        </p:txBody>
      </p:sp>
      <p:sp>
        <p:nvSpPr>
          <p:cNvPr id="12" name="Rectangle 11">
            <a:extLst>
              <a:ext uri="{FF2B5EF4-FFF2-40B4-BE49-F238E27FC236}">
                <a16:creationId xmlns:a16="http://schemas.microsoft.com/office/drawing/2014/main" id="{9FB09F72-0F62-1FA6-DE9D-92256BC173FA}"/>
              </a:ext>
            </a:extLst>
          </p:cNvPr>
          <p:cNvSpPr/>
          <p:nvPr/>
        </p:nvSpPr>
        <p:spPr>
          <a:xfrm>
            <a:off x="271371" y="614687"/>
            <a:ext cx="8383072" cy="3853317"/>
          </a:xfrm>
          <a:prstGeom prst="rect">
            <a:avLst/>
          </a:prstGeom>
          <a:solidFill>
            <a:schemeClr val="bg1"/>
          </a:solidFill>
          <a:ln>
            <a:solidFill>
              <a:srgbClr val="195CA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a:solidFill>
                  <a:schemeClr val="accent1"/>
                </a:solidFill>
                <a:latin typeface="Arial" panose="020B0604020202020204" pitchFamily="34" charset="0"/>
                <a:cs typeface="Arial" panose="020B0604020202020204" pitchFamily="34" charset="0"/>
              </a:rPr>
              <a:t>Since its formation in 2019, we have worked hard to make Swansea Bay University Health Board a Welsh leader for digital and data innovation in health and care. We have successfully aligned solution delivery with organisational and national priorities. </a:t>
            </a:r>
            <a:r>
              <a:rPr lang="en-GB" sz="900" b="0">
                <a:solidFill>
                  <a:srgbClr val="1F355E"/>
                </a:solidFill>
                <a:latin typeface="Arial"/>
                <a:cs typeface="Arial"/>
              </a:rPr>
              <a:t>During the COVID-19 pandemic, while acknowledging the devastating impacts on our citizens and people, we were able to drive digital transformation at an exceptional pace, transforming the way we work to deliver care to our patients. </a:t>
            </a:r>
            <a:endParaRPr lang="en-GB" sz="900">
              <a:solidFill>
                <a:schemeClr val="accent1"/>
              </a:solidFill>
              <a:latin typeface="Arial" panose="020B0604020202020204" pitchFamily="34" charset="0"/>
              <a:cs typeface="Arial" panose="020B0604020202020204" pitchFamily="34" charset="0"/>
            </a:endParaRPr>
          </a:p>
          <a:p>
            <a:pPr algn="l">
              <a:spcAft>
                <a:spcPts val="600"/>
              </a:spcAft>
            </a:pPr>
            <a:r>
              <a:rPr lang="en-GB" sz="900">
                <a:solidFill>
                  <a:schemeClr val="accent1"/>
                </a:solidFill>
                <a:latin typeface="Arial" panose="020B0604020202020204" pitchFamily="34" charset="0"/>
                <a:cs typeface="Arial" panose="020B0604020202020204" pitchFamily="34" charset="0"/>
              </a:rPr>
              <a:t>A few examples of the work we’ve done include:</a:t>
            </a:r>
          </a:p>
          <a:p>
            <a:pPr marL="171450" lvl="7" indent="-171450" algn="l">
              <a:spcAft>
                <a:spcPts val="600"/>
              </a:spcAft>
              <a:buFont typeface="Arial" panose="020B0604020202020204" pitchFamily="34" charset="0"/>
              <a:buChar char="•"/>
            </a:pPr>
            <a:r>
              <a:rPr lang="en-GB" sz="900" b="0">
                <a:solidFill>
                  <a:srgbClr val="1F355E"/>
                </a:solidFill>
                <a:latin typeface="Arial"/>
                <a:cs typeface="Arial"/>
              </a:rPr>
              <a:t>Local development of the Welsh Nursing Care Record which has since been rolled out across Wales, transforming nursing documentation from paper to digital </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Creation and deployment of SIGNAL digitising patient flow in a hospital setting</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Pathfinder for the Electronic Prescribing and Medicines Administration (</a:t>
            </a:r>
            <a:r>
              <a:rPr lang="en-GB" sz="900" b="0" err="1">
                <a:solidFill>
                  <a:srgbClr val="1F355E"/>
                </a:solidFill>
                <a:latin typeface="Arial"/>
                <a:cs typeface="Arial"/>
              </a:rPr>
              <a:t>ePMA</a:t>
            </a:r>
            <a:r>
              <a:rPr lang="en-GB" sz="900" b="0">
                <a:solidFill>
                  <a:srgbClr val="1F355E"/>
                </a:solidFill>
                <a:latin typeface="Arial"/>
                <a:cs typeface="Arial"/>
              </a:rPr>
              <a:t>) system. The Health Board has successfully rolled out </a:t>
            </a:r>
            <a:r>
              <a:rPr lang="en-GB" sz="900" b="0" err="1">
                <a:solidFill>
                  <a:srgbClr val="1F355E"/>
                </a:solidFill>
                <a:latin typeface="Arial"/>
                <a:cs typeface="Arial"/>
              </a:rPr>
              <a:t>ePMA</a:t>
            </a:r>
            <a:r>
              <a:rPr lang="en-GB" sz="900" b="0">
                <a:solidFill>
                  <a:srgbClr val="1F355E"/>
                </a:solidFill>
                <a:latin typeface="Arial"/>
                <a:cs typeface="Arial"/>
              </a:rPr>
              <a:t> across all adult inpatient wards and Mental Health and Learning Disability sites </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Delivering data analytics through the availability of a vast amount of Business Intelligence dashboards</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Roll-out of Microsoft 365 across Swansea Bay for all our staff transforming the way our staff work and increasing the digital capability to collaborate with strategic partners</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New modern energy efficient data centre built at Morriston Hospital</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Completed wireless rollout for all acute, community and mental health hospitals providing access to clinical systems at the point of care</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Increasing adoption of cloud-based services providing digital systems for patients and staff, including workforce systems, finance systems, virtual consultations, booking solutions</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Implemented fast login to shared devices saving clinicians time for accessing clinical systems and e-prescribing</a:t>
            </a:r>
          </a:p>
          <a:p>
            <a:pPr marL="171450" lvl="4" indent="-171450" algn="l">
              <a:spcAft>
                <a:spcPts val="600"/>
              </a:spcAft>
              <a:buFont typeface="Arial" panose="020B0604020202020204" pitchFamily="34" charset="0"/>
              <a:buChar char="•"/>
            </a:pPr>
            <a:r>
              <a:rPr lang="en-GB" sz="900" b="0">
                <a:solidFill>
                  <a:srgbClr val="1F355E"/>
                </a:solidFill>
                <a:latin typeface="Arial"/>
                <a:cs typeface="Arial"/>
              </a:rPr>
              <a:t>Implementing the Swansea Bay Patient Portal to empower our patients and citizens to engage with their care</a:t>
            </a:r>
          </a:p>
          <a:p>
            <a:pPr algn="l">
              <a:spcAft>
                <a:spcPts val="600"/>
              </a:spcAft>
            </a:pPr>
            <a:r>
              <a:rPr lang="en-GB" sz="900">
                <a:solidFill>
                  <a:schemeClr val="accent1"/>
                </a:solidFill>
                <a:latin typeface="Arial" panose="020B0604020202020204" pitchFamily="34" charset="0"/>
                <a:cs typeface="Arial" panose="020B0604020202020204" pitchFamily="34" charset="0"/>
              </a:rPr>
              <a:t>But we know there is still a lot more to do to make the most of digital and data solutions for our patients, our staff and our organisation. This strategy sets out how we will work towards achieving this.</a:t>
            </a: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p:txBody>
      </p:sp>
      <p:grpSp>
        <p:nvGrpSpPr>
          <p:cNvPr id="19" name="Group 18">
            <a:extLst>
              <a:ext uri="{FF2B5EF4-FFF2-40B4-BE49-F238E27FC236}">
                <a16:creationId xmlns:a16="http://schemas.microsoft.com/office/drawing/2014/main" id="{C1AE1836-357A-3661-CEED-1A21814D408E}"/>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74F5418E-8166-FDC9-3ABC-70BBA9C6C1B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8067B432-8B48-876A-81C4-247D03CC742C}"/>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28EFCF45-5DF2-0779-860D-E27FFE7D1C4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3" name="Arrow: Chevron 22">
              <a:extLst>
                <a:ext uri="{FF2B5EF4-FFF2-40B4-BE49-F238E27FC236}">
                  <a16:creationId xmlns:a16="http://schemas.microsoft.com/office/drawing/2014/main" id="{1CD7E1C5-4966-0707-7370-972F00BF3EF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FA791782-1D6E-D043-0269-DDB09AAE2936}"/>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DFCCE5AB-EBA7-63BF-4FA2-0D93026B977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 name="TextBox 2">
            <a:extLst>
              <a:ext uri="{FF2B5EF4-FFF2-40B4-BE49-F238E27FC236}">
                <a16:creationId xmlns:a16="http://schemas.microsoft.com/office/drawing/2014/main" id="{002CDC73-B1E8-100D-3793-3A824D5DA971}"/>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11</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55891695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F7E01-96D0-30AC-C273-2B83EB05ED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23083A-DB1F-E303-C101-027503798DE7}"/>
              </a:ext>
            </a:extLst>
          </p:cNvPr>
          <p:cNvSpPr>
            <a:spLocks noGrp="1"/>
          </p:cNvSpPr>
          <p:nvPr>
            <p:ph type="title"/>
          </p:nvPr>
        </p:nvSpPr>
        <p:spPr>
          <a:xfrm>
            <a:off x="93600" y="-7200"/>
            <a:ext cx="8866596" cy="826668"/>
          </a:xfrm>
        </p:spPr>
        <p:txBody>
          <a:bodyPr>
            <a:normAutofit/>
          </a:bodyPr>
          <a:lstStyle/>
          <a:p>
            <a:r>
              <a:rPr lang="en-GB" sz="2400"/>
              <a:t>National Context</a:t>
            </a:r>
          </a:p>
        </p:txBody>
      </p:sp>
      <p:sp>
        <p:nvSpPr>
          <p:cNvPr id="12" name="Rectangle 11">
            <a:extLst>
              <a:ext uri="{FF2B5EF4-FFF2-40B4-BE49-F238E27FC236}">
                <a16:creationId xmlns:a16="http://schemas.microsoft.com/office/drawing/2014/main" id="{2AEDC901-D7E3-4A28-E596-83EDE2227944}"/>
              </a:ext>
            </a:extLst>
          </p:cNvPr>
          <p:cNvSpPr/>
          <p:nvPr/>
        </p:nvSpPr>
        <p:spPr>
          <a:xfrm>
            <a:off x="271371" y="614688"/>
            <a:ext cx="8383072" cy="3768016"/>
          </a:xfrm>
          <a:prstGeom prst="rect">
            <a:avLst/>
          </a:prstGeom>
          <a:solidFill>
            <a:schemeClr val="bg1"/>
          </a:solidFill>
          <a:ln>
            <a:solidFill>
              <a:srgbClr val="195CA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b="0">
                <a:solidFill>
                  <a:srgbClr val="1F355E"/>
                </a:solidFill>
                <a:latin typeface="Arial"/>
                <a:cs typeface="Arial"/>
              </a:rPr>
              <a:t>There is a national approach to digital in NHS Wales. Delivering a single integrated patient record that provides clinicians with all the relevant information at the point of care, regardless of where in Wales the patient is seen, is at the heart of national policy.  In April 2021, the Special Health Authority for Digital, Digital Health and Care Wales (DHCW), was formed to lead and support on effective digital transformation across NHS Wales.  A recent review of NHS Wales digital governance identified 16 recommendations to strengthen the approach, controls and assurance mechanisms for digital delivery. It is imperative that SBUHB leaders support and influence the implementation of these recommendations, which will have a significant impact on digital advancement across the Health Board. Effective collaboration at a national level will be vitally important to the success of the Health Board’s digital journey. </a:t>
            </a:r>
          </a:p>
          <a:p>
            <a:pPr algn="l">
              <a:spcAft>
                <a:spcPts val="600"/>
              </a:spcAft>
            </a:pPr>
            <a:r>
              <a:rPr lang="en-GB" sz="900" b="0">
                <a:solidFill>
                  <a:srgbClr val="1F355E"/>
                </a:solidFill>
                <a:latin typeface="Arial"/>
                <a:cs typeface="Arial"/>
              </a:rPr>
              <a:t>SBUHB will ensure the strategy aligns with national strategies such as the Welsh Government’s Digital and Data Strategy and DHCW’s Organisational Strategy. SBUHB must strike the right balance between local innovation and exploiting national resources and solutions. SBUHB will play a lead role in:. </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ensuring consistency and standardisation across NHS Wales </a:t>
            </a:r>
            <a:r>
              <a:rPr lang="en-GB" sz="900" b="0">
                <a:solidFill>
                  <a:srgbClr val="1F355E"/>
                </a:solidFill>
                <a:latin typeface="Arial"/>
                <a:cs typeface="Arial"/>
              </a:rPr>
              <a:t>– enabling a unified approach to digital transformation across Wales, reducing duplication and ensuring seamless interoperability across systems</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improving patient care and outcomes </a:t>
            </a:r>
            <a:r>
              <a:rPr lang="en-GB" sz="900">
                <a:solidFill>
                  <a:srgbClr val="1F355E"/>
                </a:solidFill>
                <a:latin typeface="Arial"/>
                <a:cs typeface="Arial"/>
              </a:rPr>
              <a:t>– </a:t>
            </a:r>
            <a:r>
              <a:rPr lang="en-GB" sz="900" b="0">
                <a:solidFill>
                  <a:srgbClr val="1F355E"/>
                </a:solidFill>
                <a:latin typeface="Arial"/>
                <a:cs typeface="Arial"/>
              </a:rPr>
              <a:t>supporting clinical workflows, allowing better and easier access to data and digital solutions for both patients and healthcare professionals</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enhancing efficiency and resource allocation </a:t>
            </a:r>
            <a:r>
              <a:rPr lang="en-GB" sz="900">
                <a:solidFill>
                  <a:srgbClr val="1F355E"/>
                </a:solidFill>
                <a:latin typeface="Arial"/>
                <a:cs typeface="Arial"/>
              </a:rPr>
              <a:t>– </a:t>
            </a:r>
            <a:r>
              <a:rPr lang="en-GB" sz="900" b="0">
                <a:solidFill>
                  <a:srgbClr val="1F355E"/>
                </a:solidFill>
                <a:latin typeface="Arial"/>
                <a:cs typeface="Arial"/>
              </a:rPr>
              <a:t>the delivery of national solutions will benefit all health boards and will help to streamline digital investments and maximise the impact of shared technologies and solutions</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strengthen data sharing and security</a:t>
            </a:r>
            <a:r>
              <a:rPr lang="en-GB" sz="900">
                <a:solidFill>
                  <a:srgbClr val="1F355E"/>
                </a:solidFill>
                <a:latin typeface="Arial"/>
                <a:cs typeface="Arial"/>
              </a:rPr>
              <a:t> – </a:t>
            </a:r>
            <a:r>
              <a:rPr lang="en-GB" sz="900" b="0">
                <a:solidFill>
                  <a:srgbClr val="1F355E"/>
                </a:solidFill>
                <a:latin typeface="Arial"/>
                <a:cs typeface="Arial"/>
              </a:rPr>
              <a:t>facilitate secure, real-time information sharing across health and social care to support clinical decision making</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influence national priorities </a:t>
            </a:r>
            <a:r>
              <a:rPr lang="en-GB" sz="900">
                <a:solidFill>
                  <a:srgbClr val="1F355E"/>
                </a:solidFill>
                <a:latin typeface="Arial"/>
                <a:cs typeface="Arial"/>
              </a:rPr>
              <a:t>- </a:t>
            </a:r>
            <a:r>
              <a:rPr lang="en-GB" sz="900" b="0">
                <a:solidFill>
                  <a:srgbClr val="1F355E"/>
                </a:solidFill>
                <a:latin typeface="Arial"/>
                <a:cs typeface="Arial"/>
              </a:rPr>
              <a:t>continue to act as a national digital influencer to influence SBUHB’s priorities and deliver the best possible outcomes for the population of Swansea Bay </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promoting collaboration and innovation </a:t>
            </a:r>
            <a:r>
              <a:rPr lang="en-GB" sz="900">
                <a:solidFill>
                  <a:srgbClr val="1F355E"/>
                </a:solidFill>
                <a:latin typeface="Arial"/>
                <a:cs typeface="Arial"/>
              </a:rPr>
              <a:t>– </a:t>
            </a:r>
            <a:r>
              <a:rPr lang="en-GB" sz="900" b="0">
                <a:solidFill>
                  <a:srgbClr val="1F355E"/>
                </a:solidFill>
                <a:latin typeface="Arial"/>
                <a:cs typeface="Arial"/>
              </a:rPr>
              <a:t>working collaboratively will encourage shared learning and the adoption of best practices, helping to drive digital transformation across Wales</a:t>
            </a:r>
          </a:p>
          <a:p>
            <a:pPr marL="171450" indent="-171450" algn="l">
              <a:spcAft>
                <a:spcPts val="600"/>
              </a:spcAft>
              <a:buFont typeface="Arial" panose="020B0604020202020204" pitchFamily="34" charset="0"/>
              <a:buChar char="•"/>
            </a:pPr>
            <a:r>
              <a:rPr lang="en-GB" sz="900">
                <a:solidFill>
                  <a:schemeClr val="accent1"/>
                </a:solidFill>
                <a:latin typeface="Arial" panose="020B0604020202020204" pitchFamily="34" charset="0"/>
                <a:cs typeface="Arial" panose="020B0604020202020204" pitchFamily="34" charset="0"/>
              </a:rPr>
              <a:t>future proofing digital infrastructure </a:t>
            </a:r>
            <a:r>
              <a:rPr lang="en-GB" sz="900">
                <a:solidFill>
                  <a:srgbClr val="1F355E"/>
                </a:solidFill>
                <a:latin typeface="Arial"/>
                <a:cs typeface="Arial"/>
              </a:rPr>
              <a:t>– </a:t>
            </a:r>
            <a:r>
              <a:rPr lang="en-GB" sz="900" b="0">
                <a:solidFill>
                  <a:srgbClr val="1F355E"/>
                </a:solidFill>
                <a:latin typeface="Arial"/>
                <a:cs typeface="Arial"/>
              </a:rPr>
              <a:t>build scalable, adaptable digital solutions that support long term digital transformation across Wales</a:t>
            </a:r>
            <a:endParaRPr lang="en-GB" sz="900">
              <a:solidFill>
                <a:srgbClr val="1F355E"/>
              </a:solidFill>
              <a:latin typeface="Arial"/>
              <a:cs typeface="Arial"/>
            </a:endParaRPr>
          </a:p>
          <a:p>
            <a:pPr marL="625475" algn="l">
              <a:spcAft>
                <a:spcPts val="600"/>
              </a:spcAft>
            </a:pPr>
            <a:endParaRPr lang="en-GB" sz="900">
              <a:solidFill>
                <a:srgbClr val="1F355E"/>
              </a:solidFill>
              <a:latin typeface="Arial"/>
              <a:cs typeface="Arial"/>
            </a:endParaRPr>
          </a:p>
          <a:p>
            <a:pPr marL="171450" lvl="3" indent="-171450" algn="l">
              <a:spcAft>
                <a:spcPts val="600"/>
              </a:spcAft>
              <a:buFont typeface="Arial" panose="020B0604020202020204" pitchFamily="34" charset="0"/>
              <a:buChar char="•"/>
            </a:pPr>
            <a:endParaRPr lang="en-GB" sz="900" b="0">
              <a:solidFill>
                <a:srgbClr val="1F355E"/>
              </a:solidFill>
              <a:latin typeface="Arial"/>
              <a:cs typeface="Arial"/>
            </a:endParaRPr>
          </a:p>
          <a:p>
            <a:pPr algn="l">
              <a:spcAft>
                <a:spcPts val="600"/>
              </a:spcAft>
            </a:pPr>
            <a:endParaRPr lang="en-GB" sz="900" b="0">
              <a:solidFill>
                <a:srgbClr val="1F355E"/>
              </a:solidFill>
              <a:latin typeface="Arial"/>
              <a:cs typeface="Arial"/>
            </a:endParaRPr>
          </a:p>
          <a:p>
            <a:pPr algn="l">
              <a:spcAft>
                <a:spcPts val="600"/>
              </a:spcAft>
            </a:pPr>
            <a:endParaRPr lang="en-GB" sz="900" b="0">
              <a:solidFill>
                <a:srgbClr val="1F355E"/>
              </a:solidFill>
              <a:latin typeface="Arial"/>
              <a:cs typeface="Arial"/>
            </a:endParaRPr>
          </a:p>
          <a:p>
            <a:pPr marL="171450" indent="-171450" algn="l">
              <a:spcAft>
                <a:spcPts val="600"/>
              </a:spcAft>
              <a:buFont typeface="Arial" panose="020B0604020202020204" pitchFamily="34" charset="0"/>
              <a:buChar char="•"/>
            </a:pPr>
            <a:endParaRPr lang="en-GB" sz="800" b="0">
              <a:solidFill>
                <a:schemeClr val="tx1"/>
              </a:solidFill>
            </a:endParaRPr>
          </a:p>
        </p:txBody>
      </p:sp>
      <p:grpSp>
        <p:nvGrpSpPr>
          <p:cNvPr id="19" name="Group 18">
            <a:extLst>
              <a:ext uri="{FF2B5EF4-FFF2-40B4-BE49-F238E27FC236}">
                <a16:creationId xmlns:a16="http://schemas.microsoft.com/office/drawing/2014/main" id="{AFFA3EBA-201A-E553-9B77-2B359D0FA46E}"/>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2BE47C19-7DD3-D949-D87E-2AF0DCA6868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D15ED0E4-DBA6-DF63-382A-00309EFB10D7}"/>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B1976135-762E-65BF-04C6-23EDCFED1F4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3" name="Arrow: Chevron 22">
              <a:extLst>
                <a:ext uri="{FF2B5EF4-FFF2-40B4-BE49-F238E27FC236}">
                  <a16:creationId xmlns:a16="http://schemas.microsoft.com/office/drawing/2014/main" id="{98AF37E3-3BBC-9466-8DD6-50B88AD99FD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09F80DD1-4269-8F46-FC00-0CF626346967}"/>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7AD8018B-1DB9-940D-AA5D-6B58042E951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 name="TextBox 2">
            <a:extLst>
              <a:ext uri="{FF2B5EF4-FFF2-40B4-BE49-F238E27FC236}">
                <a16:creationId xmlns:a16="http://schemas.microsoft.com/office/drawing/2014/main" id="{5A046B92-293E-B045-FF1D-BB2C5234D921}"/>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12</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28291770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86F61-9BD9-E660-0ED4-D32C145F565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6F8370-396E-71FD-0F8B-EA97DCBEB654}"/>
              </a:ext>
            </a:extLst>
          </p:cNvPr>
          <p:cNvSpPr>
            <a:spLocks noGrp="1"/>
          </p:cNvSpPr>
          <p:nvPr>
            <p:ph sz="quarter" idx="4294967295"/>
          </p:nvPr>
        </p:nvSpPr>
        <p:spPr>
          <a:xfrm>
            <a:off x="346789" y="664080"/>
            <a:ext cx="8182515" cy="3771900"/>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900">
                <a:latin typeface="Arial" panose="020B0604020202020204" pitchFamily="34" charset="0"/>
              </a:rPr>
              <a:t>The Healthcare Information and Management Systems Society (HIMSS) digital maturity models provide an internationality regarded standard by which to assess digital maturity in healthcare systems between Stage 0 and Stage 7. </a:t>
            </a:r>
          </a:p>
          <a:p>
            <a:pPr marL="0" indent="0" rtl="0">
              <a:spcBef>
                <a:spcPts val="800"/>
              </a:spcBef>
              <a:buNone/>
            </a:pPr>
            <a:r>
              <a:rPr lang="en-GB" sz="900">
                <a:latin typeface="Arial" panose="020B0604020202020204" pitchFamily="34" charset="0"/>
              </a:rPr>
              <a:t>A recent HIMSS </a:t>
            </a:r>
            <a:r>
              <a:rPr lang="en-GB" sz="900" b="1">
                <a:solidFill>
                  <a:schemeClr val="accent1"/>
                </a:solidFill>
                <a:latin typeface="Arial" panose="020B0604020202020204" pitchFamily="34" charset="0"/>
              </a:rPr>
              <a:t>Electronic Medical Record Adoption Model </a:t>
            </a:r>
            <a:r>
              <a:rPr lang="en-GB" sz="900">
                <a:solidFill>
                  <a:schemeClr val="tx1"/>
                </a:solidFill>
                <a:latin typeface="Arial" panose="020B0604020202020204" pitchFamily="34" charset="0"/>
              </a:rPr>
              <a:t>(</a:t>
            </a:r>
            <a:r>
              <a:rPr lang="en-GB" sz="900">
                <a:latin typeface="Arial" panose="020B0604020202020204" pitchFamily="34" charset="0"/>
              </a:rPr>
              <a:t>EMRAM) assessment at Morriston, resulted in SBUHB receiving a </a:t>
            </a:r>
            <a:r>
              <a:rPr lang="en-GB" sz="900" b="1">
                <a:latin typeface="Arial" panose="020B0604020202020204" pitchFamily="34" charset="0"/>
              </a:rPr>
              <a:t>Stage 1 </a:t>
            </a:r>
            <a:r>
              <a:rPr lang="en-GB" sz="900">
                <a:latin typeface="Arial" panose="020B0604020202020204" pitchFamily="34" charset="0"/>
              </a:rPr>
              <a:t>result, performing favourably in comparison to other Welsh health boards and making strong progress against many of the criteria of the higher stages. However, we are currently </a:t>
            </a:r>
            <a:r>
              <a:rPr lang="en-GB" sz="900" b="1">
                <a:solidFill>
                  <a:schemeClr val="accent1"/>
                </a:solidFill>
                <a:latin typeface="Arial" panose="020B0604020202020204" pitchFamily="34" charset="0"/>
              </a:rPr>
              <a:t>unable to progress </a:t>
            </a:r>
            <a:r>
              <a:rPr lang="en-GB" sz="900">
                <a:latin typeface="Arial" panose="020B0604020202020204" pitchFamily="34" charset="0"/>
              </a:rPr>
              <a:t>beyond Stage 1 without addressing the </a:t>
            </a:r>
            <a:r>
              <a:rPr lang="en-GB" sz="900" b="1">
                <a:solidFill>
                  <a:schemeClr val="accent1"/>
                </a:solidFill>
                <a:latin typeface="Arial" panose="020B0604020202020204" pitchFamily="34" charset="0"/>
              </a:rPr>
              <a:t>mandatory criterion of a CDR </a:t>
            </a:r>
            <a:r>
              <a:rPr lang="en-GB" sz="900">
                <a:latin typeface="Arial" panose="020B0604020202020204" pitchFamily="34" charset="0"/>
              </a:rPr>
              <a:t>in place as a single data repository</a:t>
            </a:r>
            <a:r>
              <a:rPr lang="en-GB" sz="900" b="1">
                <a:latin typeface="Arial" panose="020B0604020202020204" pitchFamily="34" charset="0"/>
              </a:rPr>
              <a:t>. </a:t>
            </a:r>
            <a:r>
              <a:rPr lang="en-GB" sz="900" b="1">
                <a:solidFill>
                  <a:schemeClr val="accent1"/>
                </a:solidFill>
                <a:latin typeface="Arial" panose="020B0604020202020204" pitchFamily="34" charset="0"/>
              </a:rPr>
              <a:t>By simply adding a CDR, it is highly likely that SBUHB could progress rapidly to Stage 5.</a:t>
            </a:r>
          </a:p>
          <a:p>
            <a:pPr marL="0" indent="0" rtl="0">
              <a:spcBef>
                <a:spcPts val="800"/>
              </a:spcBef>
              <a:buNone/>
            </a:pPr>
            <a:r>
              <a:rPr lang="en-GB" sz="900">
                <a:latin typeface="Arial" panose="020B0604020202020204" pitchFamily="34" charset="0"/>
              </a:rPr>
              <a:t>Having mature digital, data and technology infrastructures in place is the only way to keep pace with modern innovation in healthcare and ensure SBUHB continue to deliver the best possible outcomes for our population. </a:t>
            </a:r>
          </a:p>
          <a:p>
            <a:pPr marL="0" indent="0" rtl="0">
              <a:spcBef>
                <a:spcPts val="800"/>
              </a:spcBef>
              <a:buNone/>
            </a:pPr>
            <a:r>
              <a:rPr lang="en-GB" sz="900">
                <a:latin typeface="Arial" panose="020B0604020202020204" pitchFamily="34" charset="0"/>
              </a:rPr>
              <a:t>A study of 1700 leaders found digitally mature organisations gain abilities in dynamically and accurately understanding the needs of the population they serve, through an increased quantity of data that can be more intelligently analysed, enabling them to “</a:t>
            </a:r>
            <a:r>
              <a:rPr lang="en-US" sz="900">
                <a:latin typeface="Arial" panose="020B0604020202020204" pitchFamily="34" charset="0"/>
              </a:rPr>
              <a:t>develop new offerings based on evolving customer needs and desires”</a:t>
            </a:r>
            <a:r>
              <a:rPr lang="en-US" sz="900" baseline="30000">
                <a:latin typeface="Arial" panose="020B0604020202020204" pitchFamily="34" charset="0"/>
              </a:rPr>
              <a:t>1</a:t>
            </a:r>
            <a:r>
              <a:rPr lang="en-US" sz="900">
                <a:latin typeface="Arial" panose="020B0604020202020204" pitchFamily="34" charset="0"/>
              </a:rPr>
              <a:t>.</a:t>
            </a:r>
            <a:endParaRPr lang="en-GB" sz="900">
              <a:latin typeface="Arial" panose="020B0604020202020204" pitchFamily="34" charset="0"/>
            </a:endParaRPr>
          </a:p>
          <a:p>
            <a:pPr marL="0" indent="0" rtl="0">
              <a:spcBef>
                <a:spcPts val="800"/>
              </a:spcBef>
              <a:buNone/>
            </a:pPr>
            <a:r>
              <a:rPr lang="en-GB" sz="900">
                <a:latin typeface="Arial" panose="020B0604020202020204" pitchFamily="34" charset="0"/>
              </a:rPr>
              <a:t>Research conducted across 1,000s of healthcare organisations</a:t>
            </a:r>
            <a:r>
              <a:rPr lang="en-GB" sz="900" baseline="30000">
                <a:latin typeface="Arial" panose="020B0604020202020204" pitchFamily="34" charset="0"/>
              </a:rPr>
              <a:t>2</a:t>
            </a:r>
            <a:r>
              <a:rPr lang="en-GB" sz="900">
                <a:latin typeface="Arial" panose="020B0604020202020204" pitchFamily="34" charset="0"/>
              </a:rPr>
              <a:t> showed that those with</a:t>
            </a:r>
            <a:r>
              <a:rPr lang="en-GB" sz="900">
                <a:solidFill>
                  <a:schemeClr val="tx1"/>
                </a:solidFill>
                <a:latin typeface="Arial" panose="020B0604020202020204" pitchFamily="34" charset="0"/>
              </a:rPr>
              <a:t> </a:t>
            </a:r>
            <a:r>
              <a:rPr lang="en-GB" sz="900" b="1">
                <a:solidFill>
                  <a:schemeClr val="accent1"/>
                </a:solidFill>
                <a:latin typeface="Arial" panose="020B0604020202020204" pitchFamily="34" charset="0"/>
              </a:rPr>
              <a:t>advanced HIMSS scores (Stage 6 and Stage 7)</a:t>
            </a:r>
            <a:r>
              <a:rPr lang="en-GB" sz="900">
                <a:solidFill>
                  <a:schemeClr val="tx1"/>
                </a:solidFill>
                <a:latin typeface="Arial" panose="020B0604020202020204" pitchFamily="34" charset="0"/>
              </a:rPr>
              <a:t>:</a:t>
            </a:r>
          </a:p>
          <a:p>
            <a:pPr rtl="0">
              <a:spcBef>
                <a:spcPts val="800"/>
              </a:spcBef>
            </a:pPr>
            <a:r>
              <a:rPr lang="en-GB" sz="900">
                <a:latin typeface="Arial" panose="020B0604020202020204" pitchFamily="34" charset="0"/>
              </a:rPr>
              <a:t>Have</a:t>
            </a:r>
            <a:r>
              <a:rPr lang="en-GB" sz="900">
                <a:solidFill>
                  <a:schemeClr val="tx1"/>
                </a:solidFill>
                <a:latin typeface="Arial" panose="020B0604020202020204" pitchFamily="34" charset="0"/>
              </a:rPr>
              <a:t> </a:t>
            </a:r>
            <a:r>
              <a:rPr lang="en-GB" sz="900" b="1">
                <a:solidFill>
                  <a:schemeClr val="accent1"/>
                </a:solidFill>
                <a:latin typeface="Arial" panose="020B0604020202020204" pitchFamily="34" charset="0"/>
              </a:rPr>
              <a:t>significantly stronger patient experience </a:t>
            </a:r>
            <a:r>
              <a:rPr lang="en-GB" sz="900">
                <a:latin typeface="Arial" panose="020B0604020202020204" pitchFamily="34" charset="0"/>
              </a:rPr>
              <a:t>scores </a:t>
            </a:r>
          </a:p>
          <a:p>
            <a:pPr rtl="0">
              <a:spcBef>
                <a:spcPts val="800"/>
              </a:spcBef>
            </a:pPr>
            <a:r>
              <a:rPr lang="en-GB" sz="900">
                <a:latin typeface="Arial" panose="020B0604020202020204" pitchFamily="34" charset="0"/>
              </a:rPr>
              <a:t>Perform</a:t>
            </a:r>
            <a:r>
              <a:rPr lang="en-GB" sz="900">
                <a:solidFill>
                  <a:schemeClr val="tx1"/>
                </a:solidFill>
                <a:latin typeface="Arial" panose="020B0604020202020204" pitchFamily="34" charset="0"/>
              </a:rPr>
              <a:t> </a:t>
            </a:r>
            <a:r>
              <a:rPr lang="en-GB" sz="900" b="1">
                <a:solidFill>
                  <a:schemeClr val="accent1"/>
                </a:solidFill>
                <a:latin typeface="Arial" panose="020B0604020202020204" pitchFamily="34" charset="0"/>
              </a:rPr>
              <a:t>significantly higher on patient safety </a:t>
            </a:r>
            <a:r>
              <a:rPr lang="en-GB" sz="900">
                <a:latin typeface="Arial" panose="020B0604020202020204" pitchFamily="34" charset="0"/>
              </a:rPr>
              <a:t>- including on surgery safety outcome measures such as collapsed lung, post operative respiratory failure and accidental cuts and tears</a:t>
            </a:r>
          </a:p>
          <a:p>
            <a:pPr rtl="0">
              <a:spcBef>
                <a:spcPts val="800"/>
              </a:spcBef>
            </a:pPr>
            <a:r>
              <a:rPr lang="en-GB" sz="900">
                <a:latin typeface="Arial" panose="020B0604020202020204" pitchFamily="34" charset="0"/>
              </a:rPr>
              <a:t>Have</a:t>
            </a:r>
            <a:r>
              <a:rPr lang="en-GB" sz="900">
                <a:solidFill>
                  <a:schemeClr val="tx1"/>
                </a:solidFill>
                <a:latin typeface="Arial" panose="020B0604020202020204" pitchFamily="34" charset="0"/>
              </a:rPr>
              <a:t> </a:t>
            </a:r>
            <a:r>
              <a:rPr lang="en-GB" sz="900" b="1">
                <a:solidFill>
                  <a:schemeClr val="accent1"/>
                </a:solidFill>
                <a:latin typeface="Arial" panose="020B0604020202020204" pitchFamily="34" charset="0"/>
              </a:rPr>
              <a:t>significantly lower numbers of adverse events </a:t>
            </a:r>
            <a:r>
              <a:rPr lang="en-GB" sz="900">
                <a:latin typeface="Arial" panose="020B0604020202020204" pitchFamily="34" charset="0"/>
              </a:rPr>
              <a:t>– with statistically significant correlations found in measures on retained foreign objects, falls and trauma, and pressure ulcers</a:t>
            </a:r>
          </a:p>
          <a:p>
            <a:pPr rtl="0">
              <a:spcBef>
                <a:spcPts val="800"/>
              </a:spcBef>
            </a:pPr>
            <a:r>
              <a:rPr lang="en-GB" sz="900">
                <a:latin typeface="Arial" panose="020B0604020202020204" pitchFamily="34" charset="0"/>
              </a:rPr>
              <a:t>Hospitals at Stage 7 also had </a:t>
            </a:r>
            <a:r>
              <a:rPr lang="en-GB" sz="900" b="1">
                <a:solidFill>
                  <a:schemeClr val="accent1"/>
                </a:solidFill>
                <a:latin typeface="Arial" panose="020B0604020202020204" pitchFamily="34" charset="0"/>
              </a:rPr>
              <a:t>statistically better operational outcomes</a:t>
            </a:r>
            <a:r>
              <a:rPr lang="en-GB" sz="900">
                <a:solidFill>
                  <a:schemeClr val="tx1"/>
                </a:solidFill>
                <a:latin typeface="Arial" panose="020B0604020202020204" pitchFamily="34" charset="0"/>
              </a:rPr>
              <a:t>, </a:t>
            </a:r>
            <a:r>
              <a:rPr lang="en-GB" sz="900">
                <a:latin typeface="Arial" panose="020B0604020202020204" pitchFamily="34" charset="0"/>
              </a:rPr>
              <a:t>such as bed occupancy rates and shorter patient transfer times, compared to those at Stages 0 – 4</a:t>
            </a:r>
          </a:p>
        </p:txBody>
      </p:sp>
      <p:sp>
        <p:nvSpPr>
          <p:cNvPr id="60" name="Title 1">
            <a:extLst>
              <a:ext uri="{FF2B5EF4-FFF2-40B4-BE49-F238E27FC236}">
                <a16:creationId xmlns:a16="http://schemas.microsoft.com/office/drawing/2014/main" id="{91C81804-9737-030D-7BAE-459D9832487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The Importance of Digital Maturity </a:t>
            </a:r>
          </a:p>
        </p:txBody>
      </p:sp>
      <p:sp>
        <p:nvSpPr>
          <p:cNvPr id="5" name="TextBox 4">
            <a:extLst>
              <a:ext uri="{FF2B5EF4-FFF2-40B4-BE49-F238E27FC236}">
                <a16:creationId xmlns:a16="http://schemas.microsoft.com/office/drawing/2014/main" id="{6AC5FC92-5996-E3EF-5C2A-706B2F324C74}"/>
              </a:ext>
            </a:extLst>
          </p:cNvPr>
          <p:cNvSpPr txBox="1"/>
          <p:nvPr/>
        </p:nvSpPr>
        <p:spPr>
          <a:xfrm>
            <a:off x="5402458" y="4435980"/>
            <a:ext cx="374153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1 </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https://hbswk.hbs.edu/item/leading-in-the-digital-era-where-can-digital-transformation-take-you</a:t>
            </a:r>
          </a:p>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2</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https://www.digitalhealth.net/2023/04/himss-study-suggests-digitally-mature-hospitals-perform-better-on-safety/</a:t>
            </a:r>
          </a:p>
        </p:txBody>
      </p:sp>
      <p:sp>
        <p:nvSpPr>
          <p:cNvPr id="27" name="TextBox 26">
            <a:extLst>
              <a:ext uri="{FF2B5EF4-FFF2-40B4-BE49-F238E27FC236}">
                <a16:creationId xmlns:a16="http://schemas.microsoft.com/office/drawing/2014/main" id="{D05EE754-1B58-1D64-AEEE-B032C9031C14}"/>
              </a:ext>
            </a:extLst>
          </p:cNvPr>
          <p:cNvSpPr txBox="1"/>
          <p:nvPr/>
        </p:nvSpPr>
        <p:spPr>
          <a:xfrm>
            <a:off x="346789" y="4363171"/>
            <a:ext cx="5055669" cy="57708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rtl="0">
              <a:spcBef>
                <a:spcPts val="1200"/>
              </a:spcBef>
              <a:buNone/>
            </a:pPr>
            <a:r>
              <a:rPr lang="en-GB" sz="1050">
                <a:solidFill>
                  <a:schemeClr val="bg1"/>
                </a:solidFill>
                <a:latin typeface="+mn-lt"/>
              </a:rPr>
              <a:t>If SBUHB fails to focus on digital maturity now, then we risk falling behind over the next decade. By acting on this strategy here in 2025, we can deliver better care for the people of Swansea Bay in 2036.</a:t>
            </a:r>
          </a:p>
        </p:txBody>
      </p:sp>
      <p:grpSp>
        <p:nvGrpSpPr>
          <p:cNvPr id="19" name="Group 18">
            <a:extLst>
              <a:ext uri="{FF2B5EF4-FFF2-40B4-BE49-F238E27FC236}">
                <a16:creationId xmlns:a16="http://schemas.microsoft.com/office/drawing/2014/main" id="{A484BEC1-665C-164D-6F4B-6E2EB1093962}"/>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A7C422C1-24FD-6AAC-4F4E-D4FFE6AC52A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A83D1E29-6760-E002-E77E-DF1C381E7183}"/>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834832C5-B376-222D-211D-2BC23286A4A8}"/>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3" name="Arrow: Chevron 22">
              <a:extLst>
                <a:ext uri="{FF2B5EF4-FFF2-40B4-BE49-F238E27FC236}">
                  <a16:creationId xmlns:a16="http://schemas.microsoft.com/office/drawing/2014/main" id="{5ED6BF7D-CA71-2C99-ECA9-EC02273E028A}"/>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E4FED028-0231-53BE-B4D8-6258FC731D11}"/>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C00086B4-0F2D-CDFA-10A8-46B64EDD0071}"/>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4" name="TextBox 3">
            <a:extLst>
              <a:ext uri="{FF2B5EF4-FFF2-40B4-BE49-F238E27FC236}">
                <a16:creationId xmlns:a16="http://schemas.microsoft.com/office/drawing/2014/main" id="{2EC53D4F-B455-F260-86A9-607CAE8BD05D}"/>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93225256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8260D-CC85-8832-CAFD-52650436E6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007E04-E655-55C5-CA5D-5E359AA22791}"/>
              </a:ext>
            </a:extLst>
          </p:cNvPr>
          <p:cNvSpPr/>
          <p:nvPr/>
        </p:nvSpPr>
        <p:spPr>
          <a:xfrm>
            <a:off x="142875" y="561600"/>
            <a:ext cx="8858250" cy="39168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Title 1">
            <a:extLst>
              <a:ext uri="{FF2B5EF4-FFF2-40B4-BE49-F238E27FC236}">
                <a16:creationId xmlns:a16="http://schemas.microsoft.com/office/drawing/2014/main" id="{D454ACAA-468A-C7BF-CBC9-D3C778B01ACA}"/>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Need to Act Now</a:t>
            </a:r>
          </a:p>
        </p:txBody>
      </p:sp>
      <p:sp>
        <p:nvSpPr>
          <p:cNvPr id="22" name="Rectangle 21">
            <a:extLst>
              <a:ext uri="{FF2B5EF4-FFF2-40B4-BE49-F238E27FC236}">
                <a16:creationId xmlns:a16="http://schemas.microsoft.com/office/drawing/2014/main" id="{D97DD93F-7770-EC96-763A-838B6D759D3B}"/>
              </a:ext>
            </a:extLst>
          </p:cNvPr>
          <p:cNvSpPr/>
          <p:nvPr/>
        </p:nvSpPr>
        <p:spPr>
          <a:xfrm>
            <a:off x="1015406" y="645662"/>
            <a:ext cx="346621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MAINTAINING HIGH</a:t>
            </a:r>
            <a:r>
              <a:rPr lang="en-GB" sz="1200">
                <a:solidFill>
                  <a:srgbClr val="1F355E"/>
                </a:solidFill>
                <a:latin typeface="Arial" panose="020B0604020202020204" pitchFamily="34" charset="0"/>
                <a:cs typeface="Arial" panose="020B0604020202020204" pitchFamily="34" charset="0"/>
              </a:rPr>
              <a:t>-</a:t>
            </a:r>
            <a:r>
              <a:rPr lang="en-GB" sz="1200" b="1">
                <a:solidFill>
                  <a:srgbClr val="1F355E"/>
                </a:solidFill>
                <a:latin typeface="Arial" panose="020B0604020202020204" pitchFamily="34" charset="0"/>
                <a:cs typeface="Arial" panose="020B0604020202020204" pitchFamily="34" charset="0"/>
              </a:rPr>
              <a:t>QUALITY CARE </a:t>
            </a:r>
          </a:p>
          <a:p>
            <a:pPr algn="l" defTabSz="447714">
              <a:defRPr/>
            </a:pPr>
            <a:r>
              <a:rPr lang="en-GB" sz="1050" b="0">
                <a:solidFill>
                  <a:srgbClr val="1F355E"/>
                </a:solidFill>
                <a:latin typeface="Arial" panose="020B0604020202020204" pitchFamily="34" charset="0"/>
                <a:cs typeface="Arial" panose="020B0604020202020204" pitchFamily="34" charset="0"/>
              </a:rPr>
              <a:t>Modern digital, data and technology is essential to delivering the high-quality care our patients expect and enacting a more preventative model that supports residents to stay healthy. If SBUHB don’t act now to keep pace with more digitally mature health systems, our patients risk poorer outcomes in the longer-term by comparison</a:t>
            </a:r>
          </a:p>
        </p:txBody>
      </p:sp>
      <p:sp>
        <p:nvSpPr>
          <p:cNvPr id="23" name="Rectangle 22">
            <a:extLst>
              <a:ext uri="{FF2B5EF4-FFF2-40B4-BE49-F238E27FC236}">
                <a16:creationId xmlns:a16="http://schemas.microsoft.com/office/drawing/2014/main" id="{E4847C27-26F1-89D4-0EB8-41E6827B2EED}"/>
              </a:ext>
            </a:extLst>
          </p:cNvPr>
          <p:cNvSpPr/>
          <p:nvPr/>
        </p:nvSpPr>
        <p:spPr>
          <a:xfrm>
            <a:off x="5470884" y="346443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a:p>
        </p:txBody>
      </p:sp>
      <p:sp>
        <p:nvSpPr>
          <p:cNvPr id="24" name="Rectangle 23">
            <a:extLst>
              <a:ext uri="{FF2B5EF4-FFF2-40B4-BE49-F238E27FC236}">
                <a16:creationId xmlns:a16="http://schemas.microsoft.com/office/drawing/2014/main" id="{E5654F51-566E-3EE9-47F7-913BCC7A36BD}"/>
              </a:ext>
            </a:extLst>
          </p:cNvPr>
          <p:cNvSpPr/>
          <p:nvPr/>
        </p:nvSpPr>
        <p:spPr>
          <a:xfrm>
            <a:off x="5470884" y="201080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AVOID LEAVING IT TOO LATE</a:t>
            </a: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On average it takes ten years, supported by considerable investment, for an organisation to move from a HIMSS digital maturity score of Stage 1 to Stage 7 – SBUHB wants to be a UK exempla Stage 7 by 2036 and that means investing in our system now. We outline the importance of HIMSS scores on the next slide</a:t>
            </a:r>
          </a:p>
        </p:txBody>
      </p:sp>
      <p:sp>
        <p:nvSpPr>
          <p:cNvPr id="25" name="Rectangle 24">
            <a:extLst>
              <a:ext uri="{FF2B5EF4-FFF2-40B4-BE49-F238E27FC236}">
                <a16:creationId xmlns:a16="http://schemas.microsoft.com/office/drawing/2014/main" id="{E19E3653-E332-BA35-B9A5-B44EE551752C}"/>
              </a:ext>
            </a:extLst>
          </p:cNvPr>
          <p:cNvSpPr/>
          <p:nvPr/>
        </p:nvSpPr>
        <p:spPr>
          <a:xfrm>
            <a:off x="1015405" y="3191594"/>
            <a:ext cx="3556595" cy="1101395"/>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b="0">
              <a:solidFill>
                <a:srgbClr val="1F355E"/>
              </a:solidFill>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A27D2345-F160-A6AD-4C4F-D9675A9C4394}"/>
              </a:ext>
            </a:extLst>
          </p:cNvPr>
          <p:cNvSpPr/>
          <p:nvPr/>
        </p:nvSpPr>
        <p:spPr>
          <a:xfrm>
            <a:off x="1015405" y="2010804"/>
            <a:ext cx="3607395"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A SUSTAINABLE NHS</a:t>
            </a:r>
            <a:endParaRPr lang="en-GB" sz="1200" b="1">
              <a:solidFill>
                <a:srgbClr val="1F355E"/>
              </a:solidFill>
            </a:endParaRPr>
          </a:p>
          <a:p>
            <a:pPr algn="l" defTabSz="447714">
              <a:defRPr/>
            </a:pPr>
            <a:r>
              <a:rPr lang="en-GB" sz="1050" b="0">
                <a:solidFill>
                  <a:srgbClr val="1F355E"/>
                </a:solidFill>
              </a:rPr>
              <a:t>Continue serving the rising demand and expectations and addressing the health inequities without digitally-enabled ways of working is becoming unsustainable. Manual/paper-based ways of working will become operationally unsupportable due to the impact of demographics and the difficulties of attracting and retaining staff</a:t>
            </a:r>
          </a:p>
        </p:txBody>
      </p:sp>
      <p:sp>
        <p:nvSpPr>
          <p:cNvPr id="27" name="Rectangle 26">
            <a:extLst>
              <a:ext uri="{FF2B5EF4-FFF2-40B4-BE49-F238E27FC236}">
                <a16:creationId xmlns:a16="http://schemas.microsoft.com/office/drawing/2014/main" id="{CBA22FBD-E1C7-1E14-E489-3B71380F495A}"/>
              </a:ext>
            </a:extLst>
          </p:cNvPr>
          <p:cNvSpPr/>
          <p:nvPr/>
        </p:nvSpPr>
        <p:spPr>
          <a:xfrm>
            <a:off x="5473902" y="645662"/>
            <a:ext cx="3546698"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REDUCING INEQUALITIES</a:t>
            </a:r>
          </a:p>
          <a:p>
            <a:pPr marL="0" lvl="1" indent="0" algn="l">
              <a:lnSpc>
                <a:spcPct val="100000"/>
              </a:lnSpc>
              <a:buClr>
                <a:srgbClr val="7F7F7F"/>
              </a:buClr>
              <a:defRPr/>
            </a:pPr>
            <a:r>
              <a:rPr lang="en-GB" sz="1050" b="0" kern="0">
                <a:solidFill>
                  <a:srgbClr val="1F355E"/>
                </a:solidFill>
                <a:latin typeface="Arial" panose="020B0604020202020204" pitchFamily="34" charset="0"/>
                <a:cs typeface="Arial" panose="020B0604020202020204" pitchFamily="34" charset="0"/>
              </a:rPr>
              <a:t>We know that </a:t>
            </a:r>
            <a:r>
              <a:rPr lang="en-GB" sz="1050" b="0">
                <a:solidFill>
                  <a:srgbClr val="1F355E"/>
                </a:solidFill>
                <a:latin typeface="Arial" panose="020B0604020202020204" pitchFamily="34" charset="0"/>
                <a:cs typeface="Arial" panose="020B0604020202020204" pitchFamily="34" charset="0"/>
              </a:rPr>
              <a:t>minorities and </a:t>
            </a:r>
            <a:r>
              <a:rPr lang="en-GB" sz="1050" b="0" kern="0">
                <a:solidFill>
                  <a:srgbClr val="1F355E"/>
                </a:solidFill>
                <a:latin typeface="Arial" panose="020B0604020202020204" pitchFamily="34" charset="0"/>
                <a:cs typeface="Arial" panose="020B0604020202020204" pitchFamily="34" charset="0"/>
              </a:rPr>
              <a:t>underserved groups in Swansea Bay experience worse health outcomes than the general population. By investing in our data and developing more advanced analytics capabilities we can better meet the needs of those communities. </a:t>
            </a:r>
            <a:r>
              <a:rPr lang="en-GB" sz="1050" b="0">
                <a:solidFill>
                  <a:srgbClr val="1F355E"/>
                </a:solidFill>
                <a:latin typeface="Arial" panose="020B0604020202020204" pitchFamily="34" charset="0"/>
                <a:cs typeface="Arial" panose="020B0604020202020204" pitchFamily="34" charset="0"/>
              </a:rPr>
              <a:t>We need to act now to grow those capabilities and improve the equity of outcomes for our patients by 2036</a:t>
            </a:r>
            <a:endParaRPr lang="en-GB" sz="1050" b="0" kern="0">
              <a:solidFill>
                <a:srgbClr val="1F355E"/>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B1B0713-FCA0-22EA-6C31-5BED3D7FDD27}"/>
              </a:ext>
            </a:extLst>
          </p:cNvPr>
          <p:cNvSpPr txBox="1"/>
          <p:nvPr/>
        </p:nvSpPr>
        <p:spPr>
          <a:xfrm>
            <a:off x="114186"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1</a:t>
            </a:r>
          </a:p>
        </p:txBody>
      </p:sp>
      <p:sp>
        <p:nvSpPr>
          <p:cNvPr id="29" name="TextBox 28">
            <a:extLst>
              <a:ext uri="{FF2B5EF4-FFF2-40B4-BE49-F238E27FC236}">
                <a16:creationId xmlns:a16="http://schemas.microsoft.com/office/drawing/2014/main" id="{095A6B88-3B94-BCC8-E308-E6CB3E19CEB7}"/>
              </a:ext>
            </a:extLst>
          </p:cNvPr>
          <p:cNvSpPr txBox="1"/>
          <p:nvPr/>
        </p:nvSpPr>
        <p:spPr>
          <a:xfrm>
            <a:off x="114186" y="3187087"/>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3</a:t>
            </a:r>
          </a:p>
        </p:txBody>
      </p:sp>
      <p:sp>
        <p:nvSpPr>
          <p:cNvPr id="30" name="TextBox 29">
            <a:extLst>
              <a:ext uri="{FF2B5EF4-FFF2-40B4-BE49-F238E27FC236}">
                <a16:creationId xmlns:a16="http://schemas.microsoft.com/office/drawing/2014/main" id="{69222FF5-CB4A-4230-D62B-C5076307259E}"/>
              </a:ext>
            </a:extLst>
          </p:cNvPr>
          <p:cNvSpPr txBox="1"/>
          <p:nvPr/>
        </p:nvSpPr>
        <p:spPr>
          <a:xfrm>
            <a:off x="114186"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2</a:t>
            </a:r>
          </a:p>
        </p:txBody>
      </p:sp>
      <p:sp>
        <p:nvSpPr>
          <p:cNvPr id="31" name="TextBox 30">
            <a:extLst>
              <a:ext uri="{FF2B5EF4-FFF2-40B4-BE49-F238E27FC236}">
                <a16:creationId xmlns:a16="http://schemas.microsoft.com/office/drawing/2014/main" id="{931B875F-0FF7-B123-AF0D-5F17C7993FBD}"/>
              </a:ext>
            </a:extLst>
          </p:cNvPr>
          <p:cNvSpPr txBox="1"/>
          <p:nvPr/>
        </p:nvSpPr>
        <p:spPr>
          <a:xfrm>
            <a:off x="4479928"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4</a:t>
            </a:r>
          </a:p>
        </p:txBody>
      </p:sp>
      <p:sp>
        <p:nvSpPr>
          <p:cNvPr id="32" name="TextBox 31">
            <a:extLst>
              <a:ext uri="{FF2B5EF4-FFF2-40B4-BE49-F238E27FC236}">
                <a16:creationId xmlns:a16="http://schemas.microsoft.com/office/drawing/2014/main" id="{E6C4DF72-9A79-DB82-A2B0-3D37E159AF9D}"/>
              </a:ext>
            </a:extLst>
          </p:cNvPr>
          <p:cNvSpPr txBox="1"/>
          <p:nvPr/>
        </p:nvSpPr>
        <p:spPr>
          <a:xfrm>
            <a:off x="4477109"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5</a:t>
            </a:r>
          </a:p>
        </p:txBody>
      </p:sp>
      <p:sp>
        <p:nvSpPr>
          <p:cNvPr id="36" name="Rectangle 35">
            <a:extLst>
              <a:ext uri="{FF2B5EF4-FFF2-40B4-BE49-F238E27FC236}">
                <a16:creationId xmlns:a16="http://schemas.microsoft.com/office/drawing/2014/main" id="{F7911D2D-6079-794F-EDBA-FDC02F2397EF}"/>
              </a:ext>
            </a:extLst>
          </p:cNvPr>
          <p:cNvSpPr/>
          <p:nvPr/>
        </p:nvSpPr>
        <p:spPr>
          <a:xfrm>
            <a:off x="4978309" y="3222808"/>
            <a:ext cx="3722892" cy="1101394"/>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Having made considerable progress in recent years, SBUHB have created the perfect opportunity to deliver a single unified digital, data and technology vision for the people of Swansea Bay by 2036. But - this will only be possible if we act now!</a:t>
            </a:r>
          </a:p>
        </p:txBody>
      </p:sp>
      <p:sp>
        <p:nvSpPr>
          <p:cNvPr id="4" name="Rectangle 3">
            <a:extLst>
              <a:ext uri="{FF2B5EF4-FFF2-40B4-BE49-F238E27FC236}">
                <a16:creationId xmlns:a16="http://schemas.microsoft.com/office/drawing/2014/main" id="{D2E5B8A0-5BA1-0C09-DC39-42F5CD288485}"/>
              </a:ext>
            </a:extLst>
          </p:cNvPr>
          <p:cNvSpPr/>
          <p:nvPr/>
        </p:nvSpPr>
        <p:spPr>
          <a:xfrm>
            <a:off x="989051" y="3235308"/>
            <a:ext cx="3722891"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REDUCING</a:t>
            </a:r>
            <a:r>
              <a:rPr lang="en-GB" sz="1200">
                <a:solidFill>
                  <a:srgbClr val="1F355E"/>
                </a:solidFill>
              </a:rPr>
              <a:t> PRESSURE ON DIGITAL RESOURCES</a:t>
            </a:r>
            <a:endParaRPr lang="en-GB" sz="1200" b="1">
              <a:solidFill>
                <a:srgbClr val="1F355E"/>
              </a:solidFill>
            </a:endParaRPr>
          </a:p>
          <a:p>
            <a:pPr algn="l" defTabSz="447714">
              <a:defRPr/>
            </a:pPr>
            <a:r>
              <a:rPr lang="en-GB" sz="1050" b="0" kern="0">
                <a:solidFill>
                  <a:srgbClr val="1F355E"/>
                </a:solidFill>
              </a:rPr>
              <a:t>As the complexity of the SBUHB digital infrastructure increases organically across the system it puts more and more pressure </a:t>
            </a:r>
            <a:r>
              <a:rPr lang="en-GB" sz="1050" b="0">
                <a:solidFill>
                  <a:srgbClr val="1F355E"/>
                </a:solidFill>
              </a:rPr>
              <a:t>on the digital team and wider NHS service</a:t>
            </a:r>
            <a:r>
              <a:rPr lang="en-GB" sz="1050" b="0" kern="0">
                <a:solidFill>
                  <a:srgbClr val="1F355E"/>
                </a:solidFill>
              </a:rPr>
              <a:t>. SBUHB needs to work towards a simpler overarching architecture now to ensure we are maximising the value of our resources over the next ten years</a:t>
            </a:r>
            <a:endParaRPr lang="en-GB" sz="1050" b="0" kern="0">
              <a:solidFill>
                <a:srgbClr val="1F355E"/>
              </a:solidFill>
              <a:latin typeface="Arial" panose="020B0604020202020204"/>
            </a:endParaRPr>
          </a:p>
        </p:txBody>
      </p:sp>
      <p:grpSp>
        <p:nvGrpSpPr>
          <p:cNvPr id="38" name="Group 37">
            <a:extLst>
              <a:ext uri="{FF2B5EF4-FFF2-40B4-BE49-F238E27FC236}">
                <a16:creationId xmlns:a16="http://schemas.microsoft.com/office/drawing/2014/main" id="{759F98A4-7659-0479-F005-86406B6AEDB6}"/>
              </a:ext>
            </a:extLst>
          </p:cNvPr>
          <p:cNvGrpSpPr/>
          <p:nvPr/>
        </p:nvGrpSpPr>
        <p:grpSpPr>
          <a:xfrm>
            <a:off x="-1" y="0"/>
            <a:ext cx="9143998" cy="165595"/>
            <a:chOff x="374266" y="2474302"/>
            <a:chExt cx="13719657" cy="820603"/>
          </a:xfrm>
        </p:grpSpPr>
        <p:sp>
          <p:nvSpPr>
            <p:cNvPr id="39" name="Arrow: Pentagon 38">
              <a:extLst>
                <a:ext uri="{FF2B5EF4-FFF2-40B4-BE49-F238E27FC236}">
                  <a16:creationId xmlns:a16="http://schemas.microsoft.com/office/drawing/2014/main" id="{41E77693-40EE-7A59-99E8-9AE034B87D5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40" name="Arrow: Chevron 39">
              <a:extLst>
                <a:ext uri="{FF2B5EF4-FFF2-40B4-BE49-F238E27FC236}">
                  <a16:creationId xmlns:a16="http://schemas.microsoft.com/office/drawing/2014/main" id="{1B727C71-B3C1-1837-B297-FD560F6D0F80}"/>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1" name="Arrow: Chevron 40">
              <a:extLst>
                <a:ext uri="{FF2B5EF4-FFF2-40B4-BE49-F238E27FC236}">
                  <a16:creationId xmlns:a16="http://schemas.microsoft.com/office/drawing/2014/main" id="{158D4C19-5F44-5ADE-CBAA-F4F675CE60D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42" name="Arrow: Chevron 41">
              <a:extLst>
                <a:ext uri="{FF2B5EF4-FFF2-40B4-BE49-F238E27FC236}">
                  <a16:creationId xmlns:a16="http://schemas.microsoft.com/office/drawing/2014/main" id="{76D49CA6-954A-8D01-08D5-DAC15651A798}"/>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43" name="Arrow: Chevron 42">
              <a:extLst>
                <a:ext uri="{FF2B5EF4-FFF2-40B4-BE49-F238E27FC236}">
                  <a16:creationId xmlns:a16="http://schemas.microsoft.com/office/drawing/2014/main" id="{61A6B75D-01B2-2BEF-1898-3EC504A41DAF}"/>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4" name="Arrow: Chevron 43">
              <a:extLst>
                <a:ext uri="{FF2B5EF4-FFF2-40B4-BE49-F238E27FC236}">
                  <a16:creationId xmlns:a16="http://schemas.microsoft.com/office/drawing/2014/main" id="{169B73C5-2AFE-7BF4-343E-957089AF750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5" name="TextBox 4">
            <a:extLst>
              <a:ext uri="{FF2B5EF4-FFF2-40B4-BE49-F238E27FC236}">
                <a16:creationId xmlns:a16="http://schemas.microsoft.com/office/drawing/2014/main" id="{E667962D-B061-5361-BFC1-4EEC84175F68}"/>
              </a:ext>
            </a:extLst>
          </p:cNvPr>
          <p:cNvSpPr txBox="1"/>
          <p:nvPr/>
        </p:nvSpPr>
        <p:spPr>
          <a:xfrm>
            <a:off x="8552278" y="4852249"/>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14</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68996795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a:xfrm>
            <a:off x="2578638" y="1647039"/>
            <a:ext cx="4832256" cy="1189037"/>
          </a:xfrm>
        </p:spPr>
        <p:txBody>
          <a:bodyPr/>
          <a:lstStyle/>
          <a:p>
            <a:r>
              <a:rPr lang="en-GB">
                <a:cs typeface="Arial"/>
              </a:rPr>
              <a:t>3. Developing our Strategy</a:t>
            </a:r>
          </a:p>
        </p:txBody>
      </p:sp>
      <p:grpSp>
        <p:nvGrpSpPr>
          <p:cNvPr id="4" name="Group 3">
            <a:extLst>
              <a:ext uri="{FF2B5EF4-FFF2-40B4-BE49-F238E27FC236}">
                <a16:creationId xmlns:a16="http://schemas.microsoft.com/office/drawing/2014/main" id="{1B35799B-06FF-B963-996D-C898328E4E21}"/>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CEE1BAD1-B5F3-EC70-1DCE-1A82A4525C7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2EC7563F-BC3B-7875-FB93-70B08F98AD1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AB422FF0-C022-7189-9F90-C0398871E1CD}"/>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5" name="Arrow: Chevron 14">
              <a:extLst>
                <a:ext uri="{FF2B5EF4-FFF2-40B4-BE49-F238E27FC236}">
                  <a16:creationId xmlns:a16="http://schemas.microsoft.com/office/drawing/2014/main" id="{540EAD83-28F1-E57C-A3D0-519B9E0F6664}"/>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6" name="Arrow: Chevron 15">
              <a:extLst>
                <a:ext uri="{FF2B5EF4-FFF2-40B4-BE49-F238E27FC236}">
                  <a16:creationId xmlns:a16="http://schemas.microsoft.com/office/drawing/2014/main" id="{683B5F36-AC7E-2FE3-933C-21A218870FBC}"/>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7" name="Arrow: Chevron 16">
              <a:extLst>
                <a:ext uri="{FF2B5EF4-FFF2-40B4-BE49-F238E27FC236}">
                  <a16:creationId xmlns:a16="http://schemas.microsoft.com/office/drawing/2014/main" id="{B82EEAE1-684B-04E8-7D92-5B783F8CB3D2}"/>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FCC1091F-F865-6C74-0CDA-15C61A95DD7B}"/>
              </a:ext>
            </a:extLst>
          </p:cNvPr>
          <p:cNvSpPr txBox="1"/>
          <p:nvPr/>
        </p:nvSpPr>
        <p:spPr>
          <a:xfrm>
            <a:off x="8533441" y="4854507"/>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15</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21146326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84E19FC2-7EFC-BE56-BF71-52A0D41C2A1A}"/>
              </a:ext>
            </a:extLst>
          </p:cNvPr>
          <p:cNvSpPr/>
          <p:nvPr/>
        </p:nvSpPr>
        <p:spPr>
          <a:xfrm>
            <a:off x="4681660" y="1422902"/>
            <a:ext cx="4152760" cy="2759079"/>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a:t>Strategy Development</a:t>
            </a:r>
            <a:endParaRPr lang="en-GB" sz="2400"/>
          </a:p>
        </p:txBody>
      </p:sp>
      <p:sp>
        <p:nvSpPr>
          <p:cNvPr id="38" name="Rectangle 37">
            <a:extLst>
              <a:ext uri="{FF2B5EF4-FFF2-40B4-BE49-F238E27FC236}">
                <a16:creationId xmlns:a16="http://schemas.microsoft.com/office/drawing/2014/main" id="{34CBD753-7FD1-1791-64F5-DA0E1579F939}"/>
              </a:ext>
            </a:extLst>
          </p:cNvPr>
          <p:cNvSpPr/>
          <p:nvPr/>
        </p:nvSpPr>
        <p:spPr>
          <a:xfrm>
            <a:off x="4721831" y="1694615"/>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Through our engagement process we have listened to …</a:t>
            </a:r>
          </a:p>
        </p:txBody>
      </p:sp>
      <p:grpSp>
        <p:nvGrpSpPr>
          <p:cNvPr id="5" name="Group 4">
            <a:extLst>
              <a:ext uri="{FF2B5EF4-FFF2-40B4-BE49-F238E27FC236}">
                <a16:creationId xmlns:a16="http://schemas.microsoft.com/office/drawing/2014/main" id="{4D3C049A-5125-CB9E-8ADC-E15CBB793891}"/>
              </a:ext>
            </a:extLst>
          </p:cNvPr>
          <p:cNvGrpSpPr/>
          <p:nvPr/>
        </p:nvGrpSpPr>
        <p:grpSpPr>
          <a:xfrm>
            <a:off x="4848752" y="2021239"/>
            <a:ext cx="3791328" cy="2020462"/>
            <a:chOff x="4605981" y="2335696"/>
            <a:chExt cx="3791328" cy="2020462"/>
          </a:xfrm>
        </p:grpSpPr>
        <p:sp>
          <p:nvSpPr>
            <p:cNvPr id="3" name="Oval 2">
              <a:extLst>
                <a:ext uri="{FF2B5EF4-FFF2-40B4-BE49-F238E27FC236}">
                  <a16:creationId xmlns:a16="http://schemas.microsoft.com/office/drawing/2014/main" id="{502F0FBF-9BE6-BDEC-10A9-4D401B180C58}"/>
                </a:ext>
              </a:extLst>
            </p:cNvPr>
            <p:cNvSpPr>
              <a:spLocks/>
            </p:cNvSpPr>
            <p:nvPr/>
          </p:nvSpPr>
          <p:spPr>
            <a:xfrm>
              <a:off x="4605981" y="2491335"/>
              <a:ext cx="904486" cy="869304"/>
            </a:xfrm>
            <a:prstGeom prst="ellipse">
              <a:avLst/>
            </a:prstGeom>
            <a:solidFill>
              <a:schemeClr val="accent5">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20</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Grand Rounds participants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grpSp>
          <p:nvGrpSpPr>
            <p:cNvPr id="29" name="Group 28">
              <a:extLst>
                <a:ext uri="{FF2B5EF4-FFF2-40B4-BE49-F238E27FC236}">
                  <a16:creationId xmlns:a16="http://schemas.microsoft.com/office/drawing/2014/main" id="{D66C9FA9-27BC-A8BE-ED89-35216478F5E5}"/>
                </a:ext>
              </a:extLst>
            </p:cNvPr>
            <p:cNvGrpSpPr/>
            <p:nvPr/>
          </p:nvGrpSpPr>
          <p:grpSpPr>
            <a:xfrm>
              <a:off x="4949862" y="2335696"/>
              <a:ext cx="3447447" cy="2020462"/>
              <a:chOff x="-385024" y="1421189"/>
              <a:chExt cx="4588548" cy="2689238"/>
            </a:xfrm>
          </p:grpSpPr>
          <p:grpSp>
            <p:nvGrpSpPr>
              <p:cNvPr id="31" name="Group 30">
                <a:extLst>
                  <a:ext uri="{FF2B5EF4-FFF2-40B4-BE49-F238E27FC236}">
                    <a16:creationId xmlns:a16="http://schemas.microsoft.com/office/drawing/2014/main" id="{6C42D54D-23D0-1E52-4978-C9A706FE241A}"/>
                  </a:ext>
                </a:extLst>
              </p:cNvPr>
              <p:cNvGrpSpPr/>
              <p:nvPr/>
            </p:nvGrpSpPr>
            <p:grpSpPr>
              <a:xfrm>
                <a:off x="-385024" y="1421189"/>
                <a:ext cx="4588548" cy="2689238"/>
                <a:chOff x="-235916" y="1309868"/>
                <a:chExt cx="5229577" cy="3132873"/>
              </a:xfrm>
            </p:grpSpPr>
            <p:sp>
              <p:nvSpPr>
                <p:cNvPr id="32" name="Oval 31">
                  <a:extLst>
                    <a:ext uri="{FF2B5EF4-FFF2-40B4-BE49-F238E27FC236}">
                      <a16:creationId xmlns:a16="http://schemas.microsoft.com/office/drawing/2014/main" id="{328C8635-956A-FE43-DEE8-E0480D7E7A30}"/>
                    </a:ext>
                  </a:extLst>
                </p:cNvPr>
                <p:cNvSpPr/>
                <p:nvPr/>
              </p:nvSpPr>
              <p:spPr>
                <a:xfrm>
                  <a:off x="1926549" y="2489025"/>
                  <a:ext cx="1911346" cy="1953716"/>
                </a:xfrm>
                <a:prstGeom prst="ellipse">
                  <a:avLst/>
                </a:prstGeom>
                <a:solidFill>
                  <a:srgbClr val="E1371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600">
                      <a:solidFill>
                        <a:srgbClr val="1F355E"/>
                      </a:solidFill>
                      <a:latin typeface="Arial" panose="020B0604020202020204" pitchFamily="34" charset="0"/>
                      <a:ea typeface="Helvetica Neue Medium"/>
                      <a:cs typeface="Arial" panose="020B0604020202020204" pitchFamily="34" charset="0"/>
                      <a:sym typeface="Helvetica Neue Medium"/>
                    </a:rPr>
                    <a:t>141</a:t>
                  </a:r>
                  <a: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t> </a:t>
                  </a:r>
                  <a:b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br>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Survey responses submitted</a:t>
                  </a:r>
                  <a:endParaRPr lang="en-GB" sz="105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4" name="Oval 33">
                  <a:extLst>
                    <a:ext uri="{FF2B5EF4-FFF2-40B4-BE49-F238E27FC236}">
                      <a16:creationId xmlns:a16="http://schemas.microsoft.com/office/drawing/2014/main" id="{6DE69F7B-7312-DE50-0A09-72A12D5323C7}"/>
                    </a:ext>
                  </a:extLst>
                </p:cNvPr>
                <p:cNvSpPr/>
                <p:nvPr/>
              </p:nvSpPr>
              <p:spPr>
                <a:xfrm>
                  <a:off x="3557639" y="2627382"/>
                  <a:ext cx="1436022" cy="1467859"/>
                </a:xfrm>
                <a:prstGeom prst="ellipse">
                  <a:avLst/>
                </a:prstGeom>
                <a:solidFill>
                  <a:srgbClr val="602D80">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14</a:t>
                  </a:r>
                  <a:r>
                    <a:rPr lang="en-GB" sz="1050">
                      <a:solidFill>
                        <a:srgbClr val="1F355E"/>
                      </a:solidFill>
                      <a:latin typeface="Arial" panose="020B0604020202020204" pitchFamily="34" charset="0"/>
                      <a:ea typeface="Helvetica Neue Medium"/>
                      <a:cs typeface="Arial" panose="020B0604020202020204" pitchFamily="34" charset="0"/>
                      <a:sym typeface="Helvetica Neue Medium"/>
                    </a:rPr>
                    <a:t> </a:t>
                  </a:r>
                </a:p>
                <a:p>
                  <a:pPr defTabSz="619125"/>
                  <a:r>
                    <a:rPr lang="en-GB" sz="800" b="0">
                      <a:solidFill>
                        <a:srgbClr val="1F355E"/>
                      </a:solidFill>
                      <a:latin typeface="Arial" panose="020B0604020202020204" pitchFamily="34" charset="0"/>
                      <a:cs typeface="Arial" panose="020B0604020202020204" pitchFamily="34" charset="0"/>
                      <a:sym typeface="Helvetica Neue Medium"/>
                    </a:rPr>
                    <a:t>Attendees at MH&amp;LD Digital Services Group</a:t>
                  </a:r>
                  <a:endParaRPr lang="en-GB" sz="8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3" name="Oval 32">
                  <a:extLst>
                    <a:ext uri="{FF2B5EF4-FFF2-40B4-BE49-F238E27FC236}">
                      <a16:creationId xmlns:a16="http://schemas.microsoft.com/office/drawing/2014/main" id="{2143FBD0-6B83-EFB3-1879-2773EA5C82E8}"/>
                    </a:ext>
                  </a:extLst>
                </p:cNvPr>
                <p:cNvSpPr>
                  <a:spLocks/>
                </p:cNvSpPr>
                <p:nvPr/>
              </p:nvSpPr>
              <p:spPr>
                <a:xfrm>
                  <a:off x="2762455" y="1388861"/>
                  <a:ext cx="1509257" cy="1482705"/>
                </a:xfrm>
                <a:prstGeom prst="ellipse">
                  <a:avLst/>
                </a:prstGeom>
                <a:solidFill>
                  <a:srgbClr val="2AA053">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700">
                      <a:solidFill>
                        <a:srgbClr val="1F355E"/>
                      </a:solidFill>
                      <a:latin typeface="Arial" panose="020B0604020202020204" pitchFamily="34" charset="0"/>
                      <a:ea typeface="Helvetica Neue Medium"/>
                      <a:cs typeface="Arial" panose="020B0604020202020204" pitchFamily="34" charset="0"/>
                      <a:sym typeface="Helvetica Neue Medium"/>
                    </a:rPr>
                    <a:t>25 </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SRO and Executive interviews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5" name="Oval 34">
                  <a:extLst>
                    <a:ext uri="{FF2B5EF4-FFF2-40B4-BE49-F238E27FC236}">
                      <a16:creationId xmlns:a16="http://schemas.microsoft.com/office/drawing/2014/main" id="{95703F4A-C73F-F16F-BD2D-61C840F759A6}"/>
                    </a:ext>
                  </a:extLst>
                </p:cNvPr>
                <p:cNvSpPr/>
                <p:nvPr/>
              </p:nvSpPr>
              <p:spPr>
                <a:xfrm>
                  <a:off x="1398810" y="1309868"/>
                  <a:ext cx="1606399" cy="1555129"/>
                </a:xfrm>
                <a:prstGeom prst="ellipse">
                  <a:avLst/>
                </a:prstGeom>
                <a:solidFill>
                  <a:srgbClr val="195CAA">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76</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Workshop participants</a:t>
                  </a:r>
                  <a:endParaRPr lang="en-GB" sz="800" b="0">
                    <a:solidFill>
                      <a:srgbClr val="1F355E"/>
                    </a:solidFill>
                    <a:latin typeface="Arial" panose="020B0604020202020204" pitchFamily="34" charset="0"/>
                    <a:ea typeface="Helvetica Neue Medium"/>
                    <a:cs typeface="Arial" panose="020B0604020202020204" pitchFamily="34" charset="0"/>
                  </a:endParaRPr>
                </a:p>
              </p:txBody>
            </p:sp>
            <p:sp>
              <p:nvSpPr>
                <p:cNvPr id="36" name="Oval 35">
                  <a:extLst>
                    <a:ext uri="{FF2B5EF4-FFF2-40B4-BE49-F238E27FC236}">
                      <a16:creationId xmlns:a16="http://schemas.microsoft.com/office/drawing/2014/main" id="{FBF8C329-E0FC-AAE2-7CB3-FD2B067ED27E}"/>
                    </a:ext>
                  </a:extLst>
                </p:cNvPr>
                <p:cNvSpPr/>
                <p:nvPr/>
              </p:nvSpPr>
              <p:spPr>
                <a:xfrm>
                  <a:off x="641413" y="2632083"/>
                  <a:ext cx="1647028" cy="1600842"/>
                </a:xfrm>
                <a:prstGeom prst="ellipse">
                  <a:avLst/>
                </a:prstGeom>
                <a:solidFill>
                  <a:srgbClr val="EE7F0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82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Attendees at Digital Directorate session</a:t>
                  </a:r>
                </a:p>
              </p:txBody>
            </p:sp>
            <p:sp>
              <p:nvSpPr>
                <p:cNvPr id="6" name="Oval 5">
                  <a:extLst>
                    <a:ext uri="{FF2B5EF4-FFF2-40B4-BE49-F238E27FC236}">
                      <a16:creationId xmlns:a16="http://schemas.microsoft.com/office/drawing/2014/main" id="{1F717438-7D52-FF30-9010-FD26816FBB28}"/>
                    </a:ext>
                  </a:extLst>
                </p:cNvPr>
                <p:cNvSpPr>
                  <a:spLocks noChangeAspect="1"/>
                </p:cNvSpPr>
                <p:nvPr/>
              </p:nvSpPr>
              <p:spPr>
                <a:xfrm>
                  <a:off x="-235916" y="2719374"/>
                  <a:ext cx="1256028" cy="1283874"/>
                </a:xfrm>
                <a:prstGeom prst="ellips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1400">
                      <a:solidFill>
                        <a:srgbClr val="1F355E"/>
                      </a:solidFill>
                      <a:latin typeface="Arial" panose="020B0604020202020204" pitchFamily="34" charset="0"/>
                      <a:ea typeface="Helvetica Neue Medium"/>
                      <a:cs typeface="Arial" panose="020B0604020202020204" pitchFamily="34" charset="0"/>
                      <a:sym typeface="Helvetica Neue Medium"/>
                    </a:rPr>
                    <a:t>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Patient and public engagement reports</a:t>
                  </a:r>
                </a:p>
              </p:txBody>
            </p:sp>
          </p:grpSp>
          <p:sp>
            <p:nvSpPr>
              <p:cNvPr id="30" name="Oval 29">
                <a:extLst>
                  <a:ext uri="{FF2B5EF4-FFF2-40B4-BE49-F238E27FC236}">
                    <a16:creationId xmlns:a16="http://schemas.microsoft.com/office/drawing/2014/main" id="{4814BA7E-251E-3ED3-54BB-E18BC9C59C9C}"/>
                  </a:ext>
                </a:extLst>
              </p:cNvPr>
              <p:cNvSpPr/>
              <p:nvPr/>
            </p:nvSpPr>
            <p:spPr>
              <a:xfrm>
                <a:off x="104573" y="1675296"/>
                <a:ext cx="1133793" cy="1108079"/>
              </a:xfrm>
              <a:prstGeom prst="ellipse">
                <a:avLst/>
              </a:prstGeom>
              <a:solidFill>
                <a:srgbClr val="602D80">
                  <a:lumMod val="40000"/>
                  <a:lumOff val="6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825500"/>
                <a:r>
                  <a:rPr lang="en-US" sz="2000">
                    <a:solidFill>
                      <a:srgbClr val="1F355E"/>
                    </a:solidFill>
                    <a:latin typeface="Arial" panose="020B0604020202020204" pitchFamily="34" charset="0"/>
                    <a:ea typeface="Helvetica Neue Medium"/>
                    <a:cs typeface="Arial" panose="020B0604020202020204" pitchFamily="34" charset="0"/>
                  </a:rPr>
                  <a:t>18</a:t>
                </a:r>
                <a:r>
                  <a:rPr lang="en-US" sz="2000" b="0">
                    <a:solidFill>
                      <a:srgbClr val="1F355E"/>
                    </a:solidFill>
                    <a:latin typeface="Arial" panose="020B0604020202020204" pitchFamily="34" charset="0"/>
                    <a:ea typeface="Helvetica Neue Medium"/>
                    <a:cs typeface="Arial" panose="020B0604020202020204" pitchFamily="34" charset="0"/>
                  </a:rPr>
                  <a:t> </a:t>
                </a:r>
              </a:p>
              <a:p>
                <a:pPr defTabSz="825500"/>
                <a:r>
                  <a:rPr lang="en-US" sz="800" b="0">
                    <a:solidFill>
                      <a:srgbClr val="1F355E"/>
                    </a:solidFill>
                    <a:latin typeface="Arial" panose="020B0604020202020204" pitchFamily="34" charset="0"/>
                    <a:ea typeface="Helvetica Neue Medium"/>
                    <a:cs typeface="Arial" panose="020B0604020202020204" pitchFamily="34" charset="0"/>
                  </a:rPr>
                  <a:t>Clinical Senate participants </a:t>
                </a:r>
              </a:p>
            </p:txBody>
          </p:sp>
        </p:grpSp>
      </p:grpSp>
      <p:sp>
        <p:nvSpPr>
          <p:cNvPr id="4" name="Rectangle 3">
            <a:extLst>
              <a:ext uri="{FF2B5EF4-FFF2-40B4-BE49-F238E27FC236}">
                <a16:creationId xmlns:a16="http://schemas.microsoft.com/office/drawing/2014/main" id="{517A424C-A674-B45D-3C29-EC8BAD4552E7}"/>
              </a:ext>
            </a:extLst>
          </p:cNvPr>
          <p:cNvSpPr/>
          <p:nvPr/>
        </p:nvSpPr>
        <p:spPr>
          <a:xfrm>
            <a:off x="164727" y="1422902"/>
            <a:ext cx="4152760" cy="2759078"/>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16" name="Rectangle 15">
            <a:extLst>
              <a:ext uri="{FF2B5EF4-FFF2-40B4-BE49-F238E27FC236}">
                <a16:creationId xmlns:a16="http://schemas.microsoft.com/office/drawing/2014/main" id="{EC8EA92F-EFE8-B2F4-D4C6-8540B2E09BA9}"/>
              </a:ext>
            </a:extLst>
          </p:cNvPr>
          <p:cNvSpPr/>
          <p:nvPr/>
        </p:nvSpPr>
        <p:spPr>
          <a:xfrm>
            <a:off x="214730" y="1698537"/>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Our approach to developing our </a:t>
            </a:r>
            <a:r>
              <a:rPr kumimoji="0" lang="en-GB" sz="1050" b="0" i="0" u="none" kern="1200" cap="none" spc="0" normalizeH="0" baseline="0" noProof="0">
                <a:ln>
                  <a:noFill/>
                </a:ln>
                <a:solidFill>
                  <a:schemeClr val="bg1"/>
                </a:solidFill>
                <a:effectLst/>
                <a:uLnTx/>
                <a:uFillTx/>
                <a:latin typeface="Helvetica Neue Medium"/>
                <a:sym typeface="Helvetica Neue Medium"/>
              </a:rPr>
              <a:t>Digital </a:t>
            </a:r>
            <a:r>
              <a:rPr kumimoji="0" lang="en-GB" sz="1050" b="0" i="0" u="none" strike="noStrike" kern="1200" cap="none" spc="0" normalizeH="0" baseline="0" noProof="0">
                <a:ln>
                  <a:noFill/>
                </a:ln>
                <a:solidFill>
                  <a:schemeClr val="bg1"/>
                </a:solidFill>
                <a:effectLst/>
                <a:uLnTx/>
                <a:uFillTx/>
                <a:latin typeface="Helvetica Neue Medium"/>
                <a:sym typeface="Helvetica Neue Medium"/>
              </a:rPr>
              <a:t>Strategy included … </a:t>
            </a:r>
          </a:p>
        </p:txBody>
      </p:sp>
      <p:grpSp>
        <p:nvGrpSpPr>
          <p:cNvPr id="17" name="Group 16">
            <a:extLst>
              <a:ext uri="{FF2B5EF4-FFF2-40B4-BE49-F238E27FC236}">
                <a16:creationId xmlns:a16="http://schemas.microsoft.com/office/drawing/2014/main" id="{6D716744-C920-298D-4CB9-C63784947A59}"/>
              </a:ext>
            </a:extLst>
          </p:cNvPr>
          <p:cNvGrpSpPr/>
          <p:nvPr/>
        </p:nvGrpSpPr>
        <p:grpSpPr>
          <a:xfrm>
            <a:off x="207622" y="2439513"/>
            <a:ext cx="4066969" cy="1088440"/>
            <a:chOff x="4892714" y="714421"/>
            <a:chExt cx="3330380" cy="1088440"/>
          </a:xfrm>
        </p:grpSpPr>
        <p:sp>
          <p:nvSpPr>
            <p:cNvPr id="18" name="Rectangle 17">
              <a:extLst>
                <a:ext uri="{FF2B5EF4-FFF2-40B4-BE49-F238E27FC236}">
                  <a16:creationId xmlns:a16="http://schemas.microsoft.com/office/drawing/2014/main" id="{11E06705-66C5-D6B5-607A-2966D0A7EC90}"/>
                </a:ext>
              </a:extLst>
            </p:cNvPr>
            <p:cNvSpPr/>
            <p:nvPr/>
          </p:nvSpPr>
          <p:spPr>
            <a:xfrm>
              <a:off x="4892714"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organisation-wide surveys</a:t>
              </a:r>
            </a:p>
          </p:txBody>
        </p:sp>
        <p:sp>
          <p:nvSpPr>
            <p:cNvPr id="19" name="Rectangle 18">
              <a:extLst>
                <a:ext uri="{FF2B5EF4-FFF2-40B4-BE49-F238E27FC236}">
                  <a16:creationId xmlns:a16="http://schemas.microsoft.com/office/drawing/2014/main" id="{D77C29A6-9385-DFAC-00BE-09CA22CF747A}"/>
                </a:ext>
              </a:extLst>
            </p:cNvPr>
            <p:cNvSpPr/>
            <p:nvPr/>
          </p:nvSpPr>
          <p:spPr>
            <a:xfrm>
              <a:off x="489271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Comprehensive documentation review</a:t>
              </a:r>
            </a:p>
          </p:txBody>
        </p:sp>
        <p:sp>
          <p:nvSpPr>
            <p:cNvPr id="20" name="Rectangle 19">
              <a:extLst>
                <a:ext uri="{FF2B5EF4-FFF2-40B4-BE49-F238E27FC236}">
                  <a16:creationId xmlns:a16="http://schemas.microsoft.com/office/drawing/2014/main" id="{3AF64F20-81D2-E47C-3150-F2F7D3C3545B}"/>
                </a:ext>
              </a:extLst>
            </p:cNvPr>
            <p:cNvSpPr/>
            <p:nvPr/>
          </p:nvSpPr>
          <p:spPr>
            <a:xfrm>
              <a:off x="602953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1:1s with digital </a:t>
              </a:r>
              <a:r>
                <a:rPr lang="en-GB" sz="1050" b="0">
                  <a:solidFill>
                    <a:srgbClr val="1F355E"/>
                  </a:solidFill>
                  <a:latin typeface="Arial" panose="020B0604020202020204" pitchFamily="34" charset="0"/>
                  <a:ea typeface="+mn-ea"/>
                  <a:cs typeface="Arial" panose="020B0604020202020204" pitchFamily="34" charset="0"/>
                  <a:sym typeface="Helvetica Neue Medium"/>
                </a:rPr>
                <a:t>l</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eaders and health board Executives</a:t>
              </a:r>
            </a:p>
          </p:txBody>
        </p:sp>
        <p:sp>
          <p:nvSpPr>
            <p:cNvPr id="21" name="Rectangle 20">
              <a:extLst>
                <a:ext uri="{FF2B5EF4-FFF2-40B4-BE49-F238E27FC236}">
                  <a16:creationId xmlns:a16="http://schemas.microsoft.com/office/drawing/2014/main" id="{442788D5-C40F-1CD3-7B19-988CAC56A035}"/>
                </a:ext>
              </a:extLst>
            </p:cNvPr>
            <p:cNvSpPr/>
            <p:nvPr/>
          </p:nvSpPr>
          <p:spPr>
            <a:xfrm>
              <a:off x="6029532"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rgbClr val="1F355E"/>
                  </a:solidFill>
                  <a:latin typeface="Arial" panose="020B0604020202020204" pitchFamily="34" charset="0"/>
                  <a:ea typeface="+mn-ea"/>
                  <a:cs typeface="Arial" panose="020B0604020202020204" pitchFamily="34" charset="0"/>
                  <a:sym typeface="Helvetica Neue Medium"/>
                </a:rPr>
                <a:t>4-part workshop series</a:t>
              </a:r>
              <a:endPar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21">
              <a:extLst>
                <a:ext uri="{FF2B5EF4-FFF2-40B4-BE49-F238E27FC236}">
                  <a16:creationId xmlns:a16="http://schemas.microsoft.com/office/drawing/2014/main" id="{27FAA4BD-49E0-4D26-5FB4-029C83841C12}"/>
                </a:ext>
              </a:extLst>
            </p:cNvPr>
            <p:cNvSpPr/>
            <p:nvPr/>
          </p:nvSpPr>
          <p:spPr>
            <a:xfrm>
              <a:off x="716594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engagement sessions</a:t>
              </a:r>
            </a:p>
          </p:txBody>
        </p:sp>
        <p:sp>
          <p:nvSpPr>
            <p:cNvPr id="23" name="Rectangle 22">
              <a:extLst>
                <a:ext uri="{FF2B5EF4-FFF2-40B4-BE49-F238E27FC236}">
                  <a16:creationId xmlns:a16="http://schemas.microsoft.com/office/drawing/2014/main" id="{0210AB78-E80F-D904-D2A6-749D290923C2}"/>
                </a:ext>
              </a:extLst>
            </p:cNvPr>
            <p:cNvSpPr/>
            <p:nvPr/>
          </p:nvSpPr>
          <p:spPr>
            <a:xfrm>
              <a:off x="716594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Working sessions for </a:t>
              </a:r>
              <a:r>
                <a:rPr lang="en-GB" sz="1050" b="0">
                  <a:solidFill>
                    <a:srgbClr val="1F355E"/>
                  </a:solidFill>
                  <a:latin typeface="Arial" panose="020B0604020202020204" pitchFamily="34" charset="0"/>
                  <a:ea typeface="+mn-ea"/>
                  <a:cs typeface="Arial" panose="020B0604020202020204" pitchFamily="34" charset="0"/>
                  <a:sym typeface="Helvetica Neue Medium"/>
                </a:rPr>
                <a:t>f</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eedback and iteration</a:t>
              </a:r>
            </a:p>
          </p:txBody>
        </p:sp>
      </p:grpSp>
      <p:sp>
        <p:nvSpPr>
          <p:cNvPr id="12" name="Rectangle 11">
            <a:extLst>
              <a:ext uri="{FF2B5EF4-FFF2-40B4-BE49-F238E27FC236}">
                <a16:creationId xmlns:a16="http://schemas.microsoft.com/office/drawing/2014/main" id="{C9B43BB1-B8BA-C9E0-D441-B64A2E7517F2}"/>
              </a:ext>
            </a:extLst>
          </p:cNvPr>
          <p:cNvSpPr/>
          <p:nvPr/>
        </p:nvSpPr>
        <p:spPr>
          <a:xfrm>
            <a:off x="164727" y="594680"/>
            <a:ext cx="8669693" cy="615785"/>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a:solidFill>
                  <a:schemeClr val="tx1"/>
                </a:solidFill>
                <a:latin typeface="+mj-lt"/>
              </a:rPr>
              <a:t>In developing the SBUHB Digital Strategy to 2035 we engaged extensively with colleagues across the organisations through both group discussions and 1:1 meetings, to ensure the digital strategy was developed collaboratively and is aligned to the needs of the organisation. Adopting an inclusive approach to the development of the strategy was important to encourage buy-in as delivery of the strategy will require significant changes to organisational ways of working, with all teams taking a much more collective responsibility for digitally enabled transformation and the realisation of the potential benefits. </a:t>
            </a:r>
          </a:p>
          <a:p>
            <a:pPr algn="l"/>
            <a:endParaRPr lang="en-GB" sz="800" b="0">
              <a:solidFill>
                <a:schemeClr val="tx1"/>
              </a:solidFill>
              <a:latin typeface="+mj-lt"/>
            </a:endParaRPr>
          </a:p>
          <a:p>
            <a:pPr algn="l"/>
            <a:endParaRPr lang="en-GB" sz="800" b="0">
              <a:solidFill>
                <a:srgbClr val="1F355E"/>
              </a:solidFill>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71AC0D1B-786D-B745-AF6D-D6198A0C0D44}"/>
              </a:ext>
            </a:extLst>
          </p:cNvPr>
          <p:cNvGrpSpPr/>
          <p:nvPr/>
        </p:nvGrpSpPr>
        <p:grpSpPr>
          <a:xfrm>
            <a:off x="-1" y="0"/>
            <a:ext cx="9143998" cy="165595"/>
            <a:chOff x="374266" y="2474302"/>
            <a:chExt cx="13719657" cy="820603"/>
          </a:xfrm>
        </p:grpSpPr>
        <p:sp>
          <p:nvSpPr>
            <p:cNvPr id="42" name="Arrow: Pentagon 41">
              <a:extLst>
                <a:ext uri="{FF2B5EF4-FFF2-40B4-BE49-F238E27FC236}">
                  <a16:creationId xmlns:a16="http://schemas.microsoft.com/office/drawing/2014/main" id="{A7C908B4-C0D0-4D1C-7D50-B283435C9C1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43" name="Arrow: Chevron 42">
              <a:extLst>
                <a:ext uri="{FF2B5EF4-FFF2-40B4-BE49-F238E27FC236}">
                  <a16:creationId xmlns:a16="http://schemas.microsoft.com/office/drawing/2014/main" id="{8D59B903-B0E9-481A-A8F6-9F7A1750209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4" name="Arrow: Chevron 43">
              <a:extLst>
                <a:ext uri="{FF2B5EF4-FFF2-40B4-BE49-F238E27FC236}">
                  <a16:creationId xmlns:a16="http://schemas.microsoft.com/office/drawing/2014/main" id="{45A4B255-1817-7C64-B801-F504C4E00557}"/>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45" name="Arrow: Chevron 44">
              <a:extLst>
                <a:ext uri="{FF2B5EF4-FFF2-40B4-BE49-F238E27FC236}">
                  <a16:creationId xmlns:a16="http://schemas.microsoft.com/office/drawing/2014/main" id="{55E087C7-0BE0-07B1-0599-CEF68B0FB5A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46" name="Arrow: Chevron 45">
              <a:extLst>
                <a:ext uri="{FF2B5EF4-FFF2-40B4-BE49-F238E27FC236}">
                  <a16:creationId xmlns:a16="http://schemas.microsoft.com/office/drawing/2014/main" id="{1F8AFDA0-B53E-6792-E660-A0CF14A2783D}"/>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7" name="Arrow: Chevron 46">
              <a:extLst>
                <a:ext uri="{FF2B5EF4-FFF2-40B4-BE49-F238E27FC236}">
                  <a16:creationId xmlns:a16="http://schemas.microsoft.com/office/drawing/2014/main" id="{633F3B14-60F6-2524-5F34-BE69F85EE42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8" name="TextBox 7">
            <a:extLst>
              <a:ext uri="{FF2B5EF4-FFF2-40B4-BE49-F238E27FC236}">
                <a16:creationId xmlns:a16="http://schemas.microsoft.com/office/drawing/2014/main" id="{7136D302-D41D-9350-1DEF-61530A148E2A}"/>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16</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75763946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034A2-1E36-3484-E93E-D48190F82329}"/>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43682E9A-204D-BB77-F6FC-A584E18F83F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Learnings from the Survey</a:t>
            </a:r>
          </a:p>
        </p:txBody>
      </p:sp>
      <p:graphicFrame>
        <p:nvGraphicFramePr>
          <p:cNvPr id="13" name="Chart 12">
            <a:extLst>
              <a:ext uri="{FF2B5EF4-FFF2-40B4-BE49-F238E27FC236}">
                <a16:creationId xmlns:a16="http://schemas.microsoft.com/office/drawing/2014/main" id="{6643FE2F-2091-463E-AE2B-FB68FF9E2FB4}"/>
              </a:ext>
              <a:ext uri="{147F2762-F138-4A5C-976F-8EAC2B608ADB}">
                <a16:predDERef xmlns:a16="http://schemas.microsoft.com/office/drawing/2014/main" pred="{3C0E6CD5-C783-52EE-5BD0-9EDDAFB134E8}"/>
              </a:ext>
            </a:extLst>
          </p:cNvPr>
          <p:cNvGraphicFramePr>
            <a:graphicFrameLocks/>
          </p:cNvGraphicFramePr>
          <p:nvPr>
            <p:extLst>
              <p:ext uri="{D42A27DB-BD31-4B8C-83A1-F6EECF244321}">
                <p14:modId xmlns:p14="http://schemas.microsoft.com/office/powerpoint/2010/main" val="3752927186"/>
              </p:ext>
            </p:extLst>
          </p:nvPr>
        </p:nvGraphicFramePr>
        <p:xfrm>
          <a:off x="4572000" y="265471"/>
          <a:ext cx="4429125" cy="2234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D2922E23-B922-4B7B-A014-528E357A1759}"/>
              </a:ext>
              <a:ext uri="{147F2762-F138-4A5C-976F-8EAC2B608ADB}">
                <a16:predDERef xmlns:a16="http://schemas.microsoft.com/office/drawing/2014/main" pred="{1149D79B-8FE0-437E-973D-27AD9074BDAC}"/>
              </a:ext>
            </a:extLst>
          </p:cNvPr>
          <p:cNvGraphicFramePr>
            <a:graphicFrameLocks/>
          </p:cNvGraphicFramePr>
          <p:nvPr>
            <p:extLst>
              <p:ext uri="{D42A27DB-BD31-4B8C-83A1-F6EECF244321}">
                <p14:modId xmlns:p14="http://schemas.microsoft.com/office/powerpoint/2010/main" val="4165291556"/>
              </p:ext>
            </p:extLst>
          </p:nvPr>
        </p:nvGraphicFramePr>
        <p:xfrm>
          <a:off x="4572022" y="2567603"/>
          <a:ext cx="4429104" cy="2498467"/>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a:extLst>
              <a:ext uri="{FF2B5EF4-FFF2-40B4-BE49-F238E27FC236}">
                <a16:creationId xmlns:a16="http://schemas.microsoft.com/office/drawing/2014/main" id="{4BDB46AA-AFAA-C050-BABE-CF914195510B}"/>
              </a:ext>
            </a:extLst>
          </p:cNvPr>
          <p:cNvSpPr/>
          <p:nvPr/>
        </p:nvSpPr>
        <p:spPr>
          <a:xfrm>
            <a:off x="142875" y="626310"/>
            <a:ext cx="4344289" cy="290592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algn="l" defTabSz="825500">
              <a:spcAft>
                <a:spcPts val="600"/>
              </a:spcAf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 total, we received 141 responses from colleagues across SBUHB </a:t>
            </a:r>
            <a:r>
              <a:rPr lang="en-US" sz="800" b="0">
                <a:solidFill>
                  <a:srgbClr val="1F355E"/>
                </a:solidFill>
                <a:latin typeface="Arial" panose="020B0604020202020204" pitchFamily="34" charset="0"/>
                <a:ea typeface="+mn-ea"/>
                <a:cs typeface="Arial" panose="020B0604020202020204" pitchFamily="34" charset="0"/>
              </a:rPr>
              <a:t>sharing their views on Digital and Data as well as their assessment of the extent to which Digital Enablers are currently supported. At a high-level we found that:</a:t>
            </a:r>
          </a:p>
          <a:p>
            <a:pPr marL="171450" indent="-171450" algn="l" defTabSz="825500">
              <a:spcAft>
                <a:spcPts val="600"/>
              </a:spcAft>
              <a:buFont typeface="Arial" panose="020B0604020202020204" pitchFamily="34" charset="0"/>
              <a:buChar char="•"/>
              <a:defRPr/>
            </a:pPr>
            <a:r>
              <a:rPr lang="en-US" sz="800" b="0">
                <a:solidFill>
                  <a:srgbClr val="1F355E"/>
                </a:solidFill>
                <a:latin typeface="Arial" panose="020B0604020202020204" pitchFamily="34" charset="0"/>
                <a:ea typeface="+mn-ea"/>
                <a:cs typeface="Arial" panose="020B0604020202020204" pitchFamily="34" charset="0"/>
              </a:rPr>
              <a:t>Non-digital colleagues shared </a:t>
            </a:r>
            <a:r>
              <a:rPr lang="en-US" sz="800">
                <a:solidFill>
                  <a:srgbClr val="1F355E"/>
                </a:solidFill>
                <a:latin typeface="Arial" panose="020B0604020202020204" pitchFamily="34" charset="0"/>
                <a:ea typeface="+mn-ea"/>
                <a:cs typeface="Arial" panose="020B0604020202020204" pitchFamily="34" charset="0"/>
              </a:rPr>
              <a:t>positive reflections on working with the Digital Services team</a:t>
            </a:r>
            <a:r>
              <a:rPr lang="en-US" sz="800" b="0">
                <a:solidFill>
                  <a:srgbClr val="1F355E"/>
                </a:solidFill>
                <a:latin typeface="Arial" panose="020B0604020202020204" pitchFamily="34" charset="0"/>
                <a:ea typeface="+mn-ea"/>
                <a:cs typeface="Arial" panose="020B0604020202020204" pitchFamily="34" charset="0"/>
              </a:rPr>
              <a:t>, particularly highlighting the proactiveness of the team.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US" sz="800" b="0">
                <a:solidFill>
                  <a:srgbClr val="1F355E"/>
                </a:solidFill>
                <a:latin typeface="Arial" panose="020B0604020202020204" pitchFamily="34" charset="0"/>
                <a:ea typeface="+mn-ea"/>
                <a:cs typeface="Arial" panose="020B0604020202020204" pitchFamily="34" charset="0"/>
              </a:rPr>
              <a:t>Among the digital enablers, </a:t>
            </a:r>
            <a:r>
              <a:rPr lang="en-US" sz="800">
                <a:solidFill>
                  <a:srgbClr val="1F355E"/>
                </a:solidFill>
                <a:latin typeface="Arial" panose="020B0604020202020204" pitchFamily="34" charset="0"/>
                <a:ea typeface="+mn-ea"/>
                <a:cs typeface="Arial" panose="020B0604020202020204" pitchFamily="34" charset="0"/>
              </a:rPr>
              <a:t>technology and digital was the lowest rated </a:t>
            </a:r>
            <a:r>
              <a:rPr lang="en-US" sz="800" b="0">
                <a:solidFill>
                  <a:srgbClr val="1F355E"/>
                </a:solidFill>
                <a:latin typeface="Arial" panose="020B0604020202020204" pitchFamily="34" charset="0"/>
                <a:ea typeface="+mn-ea"/>
                <a:cs typeface="Arial" panose="020B0604020202020204" pitchFamily="34" charset="0"/>
              </a:rPr>
              <a:t>with large opportunities for improvement including working towards an </a:t>
            </a:r>
            <a:r>
              <a:rPr lang="en-US" sz="800">
                <a:solidFill>
                  <a:srgbClr val="1F355E"/>
                </a:solidFill>
                <a:latin typeface="Arial" panose="020B0604020202020204" pitchFamily="34" charset="0"/>
                <a:ea typeface="+mn-ea"/>
                <a:cs typeface="Arial" panose="020B0604020202020204" pitchFamily="34" charset="0"/>
              </a:rPr>
              <a:t>EPR approach </a:t>
            </a:r>
            <a:r>
              <a:rPr lang="en-US" sz="800" b="0">
                <a:solidFill>
                  <a:srgbClr val="1F355E"/>
                </a:solidFill>
                <a:latin typeface="Arial" panose="020B0604020202020204" pitchFamily="34" charset="0"/>
                <a:ea typeface="+mn-ea"/>
                <a:cs typeface="Arial" panose="020B0604020202020204" pitchFamily="34" charset="0"/>
              </a:rPr>
              <a:t>and the provision of digital services in </a:t>
            </a:r>
            <a:r>
              <a:rPr lang="en-US" sz="800">
                <a:solidFill>
                  <a:srgbClr val="1F355E"/>
                </a:solidFill>
                <a:latin typeface="Arial" panose="020B0604020202020204" pitchFamily="34" charset="0"/>
                <a:ea typeface="+mn-ea"/>
                <a:cs typeface="Arial" panose="020B0604020202020204" pitchFamily="34" charset="0"/>
              </a:rPr>
              <a:t>community and primary care.</a:t>
            </a: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Workforce and culture was the highest rated </a:t>
            </a:r>
            <a:r>
              <a:rPr lang="en-US" sz="800" b="0">
                <a:solidFill>
                  <a:srgbClr val="1F355E"/>
                </a:solidFill>
                <a:latin typeface="Arial" panose="020B0604020202020204" pitchFamily="34" charset="0"/>
                <a:ea typeface="+mn-ea"/>
                <a:cs typeface="Arial" panose="020B0604020202020204" pitchFamily="34" charset="0"/>
              </a:rPr>
              <a:t>digital enabler, with opportunities for improving digital literacy and the adoption of new technologies. A common theme was empowering both our workforce and patients through digital solutions. </a:t>
            </a:r>
            <a:endParaRPr lang="en-US" sz="800">
              <a:solidFill>
                <a:srgbClr val="1F355E"/>
              </a:solidFill>
              <a:latin typeface="Arial" panose="020B0604020202020204" pitchFamily="34" charset="0"/>
              <a:ea typeface="+mn-ea"/>
              <a:cs typeface="Arial" panose="020B0604020202020204" pitchFamily="34" charset="0"/>
            </a:endParaRP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Non-digital staff gave notably lower assessments </a:t>
            </a:r>
            <a:r>
              <a:rPr lang="en-US" sz="800" b="0">
                <a:solidFill>
                  <a:srgbClr val="1F355E"/>
                </a:solidFill>
                <a:latin typeface="Arial" panose="020B0604020202020204" pitchFamily="34" charset="0"/>
                <a:ea typeface="+mn-ea"/>
                <a:cs typeface="Arial" panose="020B0604020202020204" pitchFamily="34" charset="0"/>
              </a:rPr>
              <a:t>across all digital enablers – the reoccurring reasons given for this included poor SBUHB wide communication and training, a lag in the delivery of benefits, and a misalignment of digital solutions to clinical needs.</a:t>
            </a:r>
            <a:endParaRPr lang="en-US" sz="800">
              <a:solidFill>
                <a:srgbClr val="1F355E"/>
              </a:solidFill>
              <a:latin typeface="Arial" panose="020B0604020202020204" pitchFamily="34" charset="0"/>
              <a:ea typeface="+mn-ea"/>
              <a:cs typeface="Arial" panose="020B0604020202020204" pitchFamily="34" charset="0"/>
            </a:endParaRPr>
          </a:p>
          <a:p>
            <a:pPr algn="l" defTabSz="825500">
              <a:spcAft>
                <a:spcPts val="600"/>
              </a:spcAft>
              <a:defRPr/>
            </a:pPr>
            <a:r>
              <a:rPr lang="en-US" sz="800" b="0">
                <a:solidFill>
                  <a:srgbClr val="1F355E"/>
                </a:solidFill>
                <a:latin typeface="Arial" panose="020B0604020202020204" pitchFamily="34" charset="0"/>
                <a:ea typeface="+mn-ea"/>
                <a:cs typeface="Arial" panose="020B0604020202020204" pitchFamily="34" charset="0"/>
              </a:rPr>
              <a:t>The findings from the survey have been crucial in developing our baseline understanding of the state of Data and Digital at SBUHB and forming the starting point for recommendations as part of this strategy.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lang="en-US" sz="800" b="0">
              <a:solidFill>
                <a:srgbClr val="1F355E"/>
              </a:solidFill>
              <a:latin typeface="Arial" panose="020B0604020202020204" pitchFamily="34" charset="0"/>
              <a:ea typeface="+mn-ea"/>
              <a:cs typeface="Arial" panose="020B0604020202020204" pitchFamily="34" charset="0"/>
            </a:endParaRP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32" name="TextBox 31">
            <a:extLst>
              <a:ext uri="{FF2B5EF4-FFF2-40B4-BE49-F238E27FC236}">
                <a16:creationId xmlns:a16="http://schemas.microsoft.com/office/drawing/2014/main" id="{F10AB517-2F92-90C3-E893-0B4D679CDF0E}"/>
              </a:ext>
            </a:extLst>
          </p:cNvPr>
          <p:cNvSpPr txBox="1"/>
          <p:nvPr/>
        </p:nvSpPr>
        <p:spPr>
          <a:xfrm>
            <a:off x="8590608" y="2567603"/>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50</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4" name="TextBox 33">
            <a:extLst>
              <a:ext uri="{FF2B5EF4-FFF2-40B4-BE49-F238E27FC236}">
                <a16:creationId xmlns:a16="http://schemas.microsoft.com/office/drawing/2014/main" id="{3D0417F6-7012-74C3-0373-87B11B78D57B}"/>
              </a:ext>
            </a:extLst>
          </p:cNvPr>
          <p:cNvSpPr txBox="1"/>
          <p:nvPr/>
        </p:nvSpPr>
        <p:spPr>
          <a:xfrm>
            <a:off x="8590608" y="265471"/>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91</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5" name="Speech Bubble: Rectangle with Corners Rounded 34">
            <a:extLst>
              <a:ext uri="{FF2B5EF4-FFF2-40B4-BE49-F238E27FC236}">
                <a16:creationId xmlns:a16="http://schemas.microsoft.com/office/drawing/2014/main" id="{507834AF-F2AD-BE3C-5718-632E939B25CB}"/>
              </a:ext>
            </a:extLst>
          </p:cNvPr>
          <p:cNvSpPr/>
          <p:nvPr/>
        </p:nvSpPr>
        <p:spPr>
          <a:xfrm>
            <a:off x="619881" y="3203350"/>
            <a:ext cx="1648569" cy="608816"/>
          </a:xfrm>
          <a:prstGeom prst="wedgeRoundRectCallout">
            <a:avLst>
              <a:gd name="adj1" fmla="val 43695"/>
              <a:gd name="adj2" fmla="val 71287"/>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42%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said that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the digital training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offer was a significant opportunity for Data &amp; Digital</a:t>
            </a:r>
          </a:p>
        </p:txBody>
      </p:sp>
      <p:sp>
        <p:nvSpPr>
          <p:cNvPr id="36" name="Speech Bubble: Rectangle with Corners Rounded 35">
            <a:extLst>
              <a:ext uri="{FF2B5EF4-FFF2-40B4-BE49-F238E27FC236}">
                <a16:creationId xmlns:a16="http://schemas.microsoft.com/office/drawing/2014/main" id="{CADE808C-1829-128C-4F40-35261A424009}"/>
              </a:ext>
            </a:extLst>
          </p:cNvPr>
          <p:cNvSpPr/>
          <p:nvPr/>
        </p:nvSpPr>
        <p:spPr>
          <a:xfrm>
            <a:off x="2831692" y="3623048"/>
            <a:ext cx="1681316" cy="792037"/>
          </a:xfrm>
          <a:prstGeom prst="wedgeRoundRectCallout">
            <a:avLst>
              <a:gd name="adj1" fmla="val -54986"/>
              <a:gd name="adj2" fmla="val -2309"/>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35</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highlighted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a:t>
            </a:r>
            <a:r>
              <a:rPr lang="en-GB" sz="800" b="0">
                <a:solidFill>
                  <a:srgbClr val="1F355E"/>
                </a:solidFill>
                <a:latin typeface="Arial" panose="020B0604020202020204" pitchFamily="34" charset="0"/>
                <a:ea typeface="+mn-ea"/>
                <a:cs typeface="Arial" panose="020B0604020202020204" pitchFamily="34" charset="0"/>
                <a:sym typeface="Helvetica Neue Medium"/>
              </a:rPr>
              <a:t>and </a:t>
            </a:r>
            <a:r>
              <a:rPr lang="en-GB" sz="800">
                <a:solidFill>
                  <a:srgbClr val="1F355E"/>
                </a:solidFill>
                <a:latin typeface="Arial" panose="020B0604020202020204" pitchFamily="34" charset="0"/>
                <a:ea typeface="+mn-ea"/>
                <a:cs typeface="Arial" panose="020B0604020202020204" pitchFamily="34" charset="0"/>
                <a:sym typeface="Helvetica Neue Medium"/>
              </a:rPr>
              <a:t>interoperability </a:t>
            </a:r>
            <a:r>
              <a:rPr lang="en-GB" sz="800" b="0">
                <a:solidFill>
                  <a:srgbClr val="1F355E"/>
                </a:solidFill>
                <a:latin typeface="Arial" panose="020B0604020202020204" pitchFamily="34" charset="0"/>
                <a:ea typeface="+mn-ea"/>
                <a:cs typeface="Arial" panose="020B0604020202020204" pitchFamily="34" charset="0"/>
                <a:sym typeface="Helvetica Neue Medium"/>
              </a:rPr>
              <a:t>of existing clinical systems as a key priority, building towards an </a:t>
            </a:r>
            <a:r>
              <a:rPr lang="en-GB" sz="800">
                <a:solidFill>
                  <a:srgbClr val="1F355E"/>
                </a:solidFill>
                <a:latin typeface="Arial" panose="020B0604020202020204" pitchFamily="34" charset="0"/>
                <a:ea typeface="+mn-ea"/>
                <a:cs typeface="Arial" panose="020B0604020202020204" pitchFamily="34" charset="0"/>
                <a:sym typeface="Helvetica Neue Medium"/>
              </a:rPr>
              <a:t>integrated EPR model </a:t>
            </a:r>
            <a:endPar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7" name="Speech Bubble: Rectangle with Corners Rounded 36">
            <a:extLst>
              <a:ext uri="{FF2B5EF4-FFF2-40B4-BE49-F238E27FC236}">
                <a16:creationId xmlns:a16="http://schemas.microsoft.com/office/drawing/2014/main" id="{9637B80E-3B63-E773-E0F6-A3A89BC936A2}"/>
              </a:ext>
            </a:extLst>
          </p:cNvPr>
          <p:cNvSpPr/>
          <p:nvPr/>
        </p:nvSpPr>
        <p:spPr>
          <a:xfrm>
            <a:off x="178598" y="3840889"/>
            <a:ext cx="1560207" cy="693176"/>
          </a:xfrm>
          <a:prstGeom prst="wedgeRoundRectCallout">
            <a:avLst>
              <a:gd name="adj1" fmla="val 68196"/>
              <a:gd name="adj2" fmla="val 6632"/>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 don’t think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is given enough strategic importance</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to revolutionise the way we offer services and the way we work”</a:t>
            </a:r>
          </a:p>
        </p:txBody>
      </p:sp>
      <p:sp>
        <p:nvSpPr>
          <p:cNvPr id="38" name="Speech Bubble: Rectangle with Corners Rounded 37">
            <a:extLst>
              <a:ext uri="{FF2B5EF4-FFF2-40B4-BE49-F238E27FC236}">
                <a16:creationId xmlns:a16="http://schemas.microsoft.com/office/drawing/2014/main" id="{36EA1E72-A992-F10A-350B-A560624AB7F4}"/>
              </a:ext>
            </a:extLst>
          </p:cNvPr>
          <p:cNvSpPr/>
          <p:nvPr/>
        </p:nvSpPr>
        <p:spPr>
          <a:xfrm>
            <a:off x="2494469" y="3078092"/>
            <a:ext cx="1681316" cy="487387"/>
          </a:xfrm>
          <a:prstGeom prst="wedgeRoundRectCallout">
            <a:avLst>
              <a:gd name="adj1" fmla="val -46656"/>
              <a:gd name="adj2" fmla="val 75781"/>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cs typeface="Arial" panose="020B0604020202020204" pitchFamily="34" charset="0"/>
                <a:sym typeface="Helvetica Neue Medium"/>
              </a:rPr>
              <a:t>“There are huge </a:t>
            </a:r>
            <a:r>
              <a:rPr lang="en-GB" sz="800" kern="1200">
                <a:solidFill>
                  <a:srgbClr val="1F355E"/>
                </a:solidFill>
                <a:latin typeface="Arial" panose="020B0604020202020204" pitchFamily="34" charset="0"/>
                <a:cs typeface="Arial" panose="020B0604020202020204" pitchFamily="34" charset="0"/>
                <a:sym typeface="Helvetica Neue Medium"/>
              </a:rPr>
              <a:t>discrepancies in digital capability and confidence</a:t>
            </a:r>
            <a:r>
              <a:rPr lang="en-GB" sz="800" b="0" kern="1200">
                <a:solidFill>
                  <a:srgbClr val="1F355E"/>
                </a:solidFill>
                <a:latin typeface="Arial" panose="020B0604020202020204" pitchFamily="34" charset="0"/>
                <a:cs typeface="Arial" panose="020B0604020202020204" pitchFamily="34" charset="0"/>
                <a:sym typeface="Helvetica Neue Medium"/>
              </a:rPr>
              <a:t>”</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0" name="Speech Bubble: Rectangle with Corners Rounded 39">
            <a:extLst>
              <a:ext uri="{FF2B5EF4-FFF2-40B4-BE49-F238E27FC236}">
                <a16:creationId xmlns:a16="http://schemas.microsoft.com/office/drawing/2014/main" id="{2141CC04-5101-83EA-A3AB-A83CBAE6880F}"/>
              </a:ext>
            </a:extLst>
          </p:cNvPr>
          <p:cNvSpPr/>
          <p:nvPr/>
        </p:nvSpPr>
        <p:spPr>
          <a:xfrm>
            <a:off x="1738805" y="4505894"/>
            <a:ext cx="1766540" cy="608816"/>
          </a:xfrm>
          <a:prstGeom prst="wedgeRoundRectCallout">
            <a:avLst>
              <a:gd name="adj1" fmla="val -2974"/>
              <a:gd name="adj2" fmla="val -72614"/>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ea typeface="+mn-ea"/>
                <a:cs typeface="Arial" panose="020B0604020202020204" pitchFamily="34" charset="0"/>
                <a:sym typeface="Helvetica Neue Medium"/>
              </a:rPr>
              <a:t>“I hugely </a:t>
            </a:r>
            <a:r>
              <a:rPr lang="en-GB" sz="800" kern="1200">
                <a:solidFill>
                  <a:srgbClr val="1F355E"/>
                </a:solidFill>
                <a:latin typeface="Arial" panose="020B0604020202020204" pitchFamily="34" charset="0"/>
                <a:ea typeface="+mn-ea"/>
                <a:cs typeface="Arial" panose="020B0604020202020204" pitchFamily="34" charset="0"/>
                <a:sym typeface="Helvetica Neue Medium"/>
              </a:rPr>
              <a:t>value the relationship we have with our clinical colleagues </a:t>
            </a:r>
            <a:r>
              <a:rPr lang="en-GB" sz="800" b="0" kern="1200">
                <a:solidFill>
                  <a:srgbClr val="1F355E"/>
                </a:solidFill>
                <a:latin typeface="Arial" panose="020B0604020202020204" pitchFamily="34" charset="0"/>
                <a:ea typeface="+mn-ea"/>
                <a:cs typeface="Arial" panose="020B0604020202020204" pitchFamily="34" charset="0"/>
                <a:sym typeface="Helvetica Neue Medium"/>
              </a:rPr>
              <a:t>– we need to continue to listen to them whe</a:t>
            </a:r>
            <a:r>
              <a:rPr lang="en-GB" sz="800" b="0" kern="1200">
                <a:solidFill>
                  <a:srgbClr val="1F355E"/>
                </a:solidFill>
                <a:latin typeface="Arial" panose="020B0604020202020204" pitchFamily="34" charset="0"/>
                <a:cs typeface="Arial" panose="020B0604020202020204" pitchFamily="34" charset="0"/>
                <a:sym typeface="Helvetica Neue Medium"/>
              </a:rPr>
              <a:t>n designing clinical services.”</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pic>
        <p:nvPicPr>
          <p:cNvPr id="42" name="Graphic 41" descr="Group of people with solid fill">
            <a:extLst>
              <a:ext uri="{FF2B5EF4-FFF2-40B4-BE49-F238E27FC236}">
                <a16:creationId xmlns:a16="http://schemas.microsoft.com/office/drawing/2014/main" id="{475A188B-012A-AC63-730E-DD1D8E537B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2064" y="3669921"/>
            <a:ext cx="687003" cy="687003"/>
          </a:xfrm>
          <a:prstGeom prst="rect">
            <a:avLst/>
          </a:prstGeom>
        </p:spPr>
      </p:pic>
      <p:grpSp>
        <p:nvGrpSpPr>
          <p:cNvPr id="2" name="Group 1">
            <a:extLst>
              <a:ext uri="{FF2B5EF4-FFF2-40B4-BE49-F238E27FC236}">
                <a16:creationId xmlns:a16="http://schemas.microsoft.com/office/drawing/2014/main" id="{82F9A7D1-7745-3AF2-9AF7-5FC8F4738846}"/>
              </a:ext>
            </a:extLst>
          </p:cNvPr>
          <p:cNvGrpSpPr/>
          <p:nvPr/>
        </p:nvGrpSpPr>
        <p:grpSpPr>
          <a:xfrm>
            <a:off x="-1" y="0"/>
            <a:ext cx="9143998" cy="165595"/>
            <a:chOff x="374266" y="2474302"/>
            <a:chExt cx="13719657" cy="820603"/>
          </a:xfrm>
        </p:grpSpPr>
        <p:sp>
          <p:nvSpPr>
            <p:cNvPr id="3" name="Arrow: Pentagon 2">
              <a:extLst>
                <a:ext uri="{FF2B5EF4-FFF2-40B4-BE49-F238E27FC236}">
                  <a16:creationId xmlns:a16="http://schemas.microsoft.com/office/drawing/2014/main" id="{FF40F0A5-F719-67D3-1B5C-B859704AB26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2D02FF56-C671-C377-60A3-D70F4900E23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7" name="Arrow: Chevron 6">
              <a:extLst>
                <a:ext uri="{FF2B5EF4-FFF2-40B4-BE49-F238E27FC236}">
                  <a16:creationId xmlns:a16="http://schemas.microsoft.com/office/drawing/2014/main" id="{9FD455DD-77B3-6F99-0623-D4338E3F6A4F}"/>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8" name="Arrow: Chevron 7">
              <a:extLst>
                <a:ext uri="{FF2B5EF4-FFF2-40B4-BE49-F238E27FC236}">
                  <a16:creationId xmlns:a16="http://schemas.microsoft.com/office/drawing/2014/main" id="{07B8E30A-C91B-B3DA-D543-26E6A2D2F411}"/>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9" name="Arrow: Chevron 8">
              <a:extLst>
                <a:ext uri="{FF2B5EF4-FFF2-40B4-BE49-F238E27FC236}">
                  <a16:creationId xmlns:a16="http://schemas.microsoft.com/office/drawing/2014/main" id="{BB6C3FD6-C8D6-0283-470E-F5C921961FFC}"/>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0" name="Arrow: Chevron 9">
              <a:extLst>
                <a:ext uri="{FF2B5EF4-FFF2-40B4-BE49-F238E27FC236}">
                  <a16:creationId xmlns:a16="http://schemas.microsoft.com/office/drawing/2014/main" id="{A28BE2C6-3641-9EB4-C0C8-7475BF29CF58}"/>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Tree>
    <p:extLst>
      <p:ext uri="{BB962C8B-B14F-4D97-AF65-F5344CB8AC3E}">
        <p14:creationId xmlns:p14="http://schemas.microsoft.com/office/powerpoint/2010/main" val="334098344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161"/>
            <a:ext cx="8364147" cy="795918"/>
          </a:xfrm>
        </p:spPr>
        <p:txBody>
          <a:bodyPr>
            <a:normAutofit/>
          </a:bodyPr>
          <a:lstStyle/>
          <a:p>
            <a:r>
              <a:rPr lang="en-GB" sz="2400"/>
              <a:t>Aligning with Existing </a:t>
            </a:r>
            <a:r>
              <a:rPr lang="en-GB"/>
              <a:t>S</a:t>
            </a:r>
            <a:r>
              <a:rPr lang="en-GB" sz="2400"/>
              <a:t>trategies</a:t>
            </a:r>
          </a:p>
        </p:txBody>
      </p:sp>
      <p:grpSp>
        <p:nvGrpSpPr>
          <p:cNvPr id="59" name="Group 58">
            <a:extLst>
              <a:ext uri="{FF2B5EF4-FFF2-40B4-BE49-F238E27FC236}">
                <a16:creationId xmlns:a16="http://schemas.microsoft.com/office/drawing/2014/main" id="{6E065B1A-2268-F7F4-A682-E0F84F168642}"/>
              </a:ext>
            </a:extLst>
          </p:cNvPr>
          <p:cNvGrpSpPr/>
          <p:nvPr/>
        </p:nvGrpSpPr>
        <p:grpSpPr>
          <a:xfrm>
            <a:off x="145632" y="1013476"/>
            <a:ext cx="8852736" cy="3473936"/>
            <a:chOff x="247856" y="878306"/>
            <a:chExt cx="8852736" cy="3473936"/>
          </a:xfrm>
        </p:grpSpPr>
        <p:cxnSp>
          <p:nvCxnSpPr>
            <p:cNvPr id="41" name="Straight Connector 40">
              <a:extLst>
                <a:ext uri="{FF2B5EF4-FFF2-40B4-BE49-F238E27FC236}">
                  <a16:creationId xmlns:a16="http://schemas.microsoft.com/office/drawing/2014/main" id="{5B224C17-5177-A27C-6573-714806CC6187}"/>
                </a:ext>
              </a:extLst>
            </p:cNvPr>
            <p:cNvCxnSpPr>
              <a:cxnSpLocks/>
              <a:stCxn id="37" idx="0"/>
            </p:cNvCxnSpPr>
            <p:nvPr/>
          </p:nvCxnSpPr>
          <p:spPr>
            <a:xfrm flipH="1" flipV="1">
              <a:off x="8400584" y="2676269"/>
              <a:ext cx="2" cy="445857"/>
            </a:xfrm>
            <a:prstGeom prst="line">
              <a:avLst/>
            </a:prstGeom>
            <a:noFill/>
            <a:ln w="25400" cap="flat">
              <a:solidFill>
                <a:srgbClr val="040E1A"/>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B9D30874-5465-71D0-0A29-028DA7BF79E1}"/>
                </a:ext>
              </a:extLst>
            </p:cNvPr>
            <p:cNvCxnSpPr>
              <a:cxnSpLocks/>
              <a:stCxn id="28" idx="0"/>
              <a:endCxn id="27" idx="2"/>
            </p:cNvCxnSpPr>
            <p:nvPr/>
          </p:nvCxnSpPr>
          <p:spPr>
            <a:xfrm>
              <a:off x="7342272" y="1228200"/>
              <a:ext cx="0" cy="3078269"/>
            </a:xfrm>
            <a:prstGeom prst="line">
              <a:avLst/>
            </a:prstGeom>
            <a:noFill/>
            <a:ln w="25400" cap="flat">
              <a:solidFill>
                <a:srgbClr val="091F39"/>
              </a:solidFill>
              <a:prstDash val="solid"/>
              <a:miter lim="400000"/>
            </a:ln>
            <a:effectLst/>
            <a:sp3d/>
          </p:spPr>
          <p:style>
            <a:lnRef idx="0">
              <a:scrgbClr r="0" g="0" b="0"/>
            </a:lnRef>
            <a:fillRef idx="0">
              <a:scrgbClr r="0" g="0" b="0"/>
            </a:fillRef>
            <a:effectRef idx="0">
              <a:scrgbClr r="0" g="0" b="0"/>
            </a:effectRef>
            <a:fontRef idx="none"/>
          </p:style>
        </p:cxnSp>
        <p:cxnSp>
          <p:nvCxnSpPr>
            <p:cNvPr id="50" name="Straight Connector 49">
              <a:extLst>
                <a:ext uri="{FF2B5EF4-FFF2-40B4-BE49-F238E27FC236}">
                  <a16:creationId xmlns:a16="http://schemas.microsoft.com/office/drawing/2014/main" id="{6A24E2B5-9975-F592-67E1-BA4032DB025B}"/>
                </a:ext>
              </a:extLst>
            </p:cNvPr>
            <p:cNvCxnSpPr>
              <a:cxnSpLocks/>
            </p:cNvCxnSpPr>
            <p:nvPr/>
          </p:nvCxnSpPr>
          <p:spPr>
            <a:xfrm>
              <a:off x="6288672" y="878306"/>
              <a:ext cx="0" cy="1743810"/>
            </a:xfrm>
            <a:prstGeom prst="line">
              <a:avLst/>
            </a:prstGeom>
            <a:noFill/>
            <a:ln w="25400" cap="flat">
              <a:solidFill>
                <a:srgbClr val="0D2E55"/>
              </a:solidFill>
              <a:prstDash val="solid"/>
              <a:miter lim="400000"/>
            </a:ln>
            <a:effectLst/>
            <a:sp3d/>
          </p:spPr>
          <p:style>
            <a:lnRef idx="0">
              <a:scrgbClr r="0" g="0" b="0"/>
            </a:lnRef>
            <a:fillRef idx="0">
              <a:scrgbClr r="0" g="0" b="0"/>
            </a:fillRef>
            <a:effectRef idx="0">
              <a:scrgbClr r="0" g="0" b="0"/>
            </a:effectRef>
            <a:fontRef idx="none"/>
          </p:style>
        </p:cxnSp>
        <p:cxnSp>
          <p:nvCxnSpPr>
            <p:cNvPr id="47" name="Straight Connector 46">
              <a:extLst>
                <a:ext uri="{FF2B5EF4-FFF2-40B4-BE49-F238E27FC236}">
                  <a16:creationId xmlns:a16="http://schemas.microsoft.com/office/drawing/2014/main" id="{8384DADC-3B04-55A7-BCA7-5F3C7C1363F6}"/>
                </a:ext>
              </a:extLst>
            </p:cNvPr>
            <p:cNvCxnSpPr>
              <a:cxnSpLocks/>
              <a:endCxn id="25" idx="0"/>
            </p:cNvCxnSpPr>
            <p:nvPr/>
          </p:nvCxnSpPr>
          <p:spPr>
            <a:xfrm>
              <a:off x="5182187" y="2575316"/>
              <a:ext cx="1" cy="549876"/>
            </a:xfrm>
            <a:prstGeom prst="line">
              <a:avLst/>
            </a:prstGeom>
            <a:noFill/>
            <a:ln w="25400" cap="flat">
              <a:solidFill>
                <a:srgbClr val="13457F"/>
              </a:solidFill>
              <a:prstDash val="solid"/>
              <a:miter lim="400000"/>
            </a:ln>
            <a:effectLst/>
            <a:sp3d/>
          </p:spPr>
          <p:style>
            <a:lnRef idx="0">
              <a:scrgbClr r="0" g="0" b="0"/>
            </a:lnRef>
            <a:fillRef idx="0">
              <a:scrgbClr r="0" g="0" b="0"/>
            </a:fillRef>
            <a:effectRef idx="0">
              <a:scrgbClr r="0" g="0" b="0"/>
            </a:effectRef>
            <a:fontRef idx="none"/>
          </p:style>
        </p:cxnSp>
        <p:grpSp>
          <p:nvGrpSpPr>
            <p:cNvPr id="18" name="Group 17">
              <a:extLst>
                <a:ext uri="{FF2B5EF4-FFF2-40B4-BE49-F238E27FC236}">
                  <a16:creationId xmlns:a16="http://schemas.microsoft.com/office/drawing/2014/main" id="{EC92AF7D-85B2-9CCD-DD07-2452FDB6D98C}"/>
                </a:ext>
              </a:extLst>
            </p:cNvPr>
            <p:cNvGrpSpPr/>
            <p:nvPr/>
          </p:nvGrpSpPr>
          <p:grpSpPr>
            <a:xfrm>
              <a:off x="247856" y="2575316"/>
              <a:ext cx="8852736" cy="442800"/>
              <a:chOff x="145632" y="2613765"/>
              <a:chExt cx="8852736" cy="442800"/>
            </a:xfrm>
          </p:grpSpPr>
          <p:sp>
            <p:nvSpPr>
              <p:cNvPr id="22" name="Freeform 14">
                <a:extLst>
                  <a:ext uri="{FF2B5EF4-FFF2-40B4-BE49-F238E27FC236}">
                    <a16:creationId xmlns:a16="http://schemas.microsoft.com/office/drawing/2014/main" id="{0941FBBB-711F-73C4-E7EE-650D81909CA6}"/>
                  </a:ext>
                </a:extLst>
              </p:cNvPr>
              <p:cNvSpPr/>
              <p:nvPr/>
            </p:nvSpPr>
            <p:spPr>
              <a:xfrm flipH="1">
                <a:off x="7178319" y="2613765"/>
                <a:ext cx="1820049" cy="442800"/>
              </a:xfrm>
              <a:prstGeom prst="roundRect">
                <a:avLst>
                  <a:gd name="adj" fmla="val 50000"/>
                </a:avLst>
              </a:prstGeom>
              <a:solidFill>
                <a:srgbClr val="040E1A"/>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2024</a:t>
                </a:r>
              </a:p>
            </p:txBody>
          </p:sp>
          <p:sp>
            <p:nvSpPr>
              <p:cNvPr id="16" name="Freeform 14">
                <a:extLst>
                  <a:ext uri="{FF2B5EF4-FFF2-40B4-BE49-F238E27FC236}">
                    <a16:creationId xmlns:a16="http://schemas.microsoft.com/office/drawing/2014/main" id="{8032533B-440A-DFB3-B455-83BF51EEC085}"/>
                  </a:ext>
                </a:extLst>
              </p:cNvPr>
              <p:cNvSpPr/>
              <p:nvPr/>
            </p:nvSpPr>
            <p:spPr>
              <a:xfrm flipH="1">
                <a:off x="6118537" y="2613765"/>
                <a:ext cx="1820049" cy="442800"/>
              </a:xfrm>
              <a:prstGeom prst="roundRect">
                <a:avLst>
                  <a:gd name="adj" fmla="val 50000"/>
                </a:avLst>
              </a:prstGeom>
              <a:solidFill>
                <a:srgbClr val="091F39"/>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2023</a:t>
                </a:r>
              </a:p>
            </p:txBody>
          </p:sp>
          <p:sp>
            <p:nvSpPr>
              <p:cNvPr id="6" name="Freeform 14">
                <a:extLst>
                  <a:ext uri="{FF2B5EF4-FFF2-40B4-BE49-F238E27FC236}">
                    <a16:creationId xmlns:a16="http://schemas.microsoft.com/office/drawing/2014/main" id="{78F2EE66-0F94-8DE6-C85A-CC86FB5F2ACE}"/>
                  </a:ext>
                </a:extLst>
              </p:cNvPr>
              <p:cNvSpPr/>
              <p:nvPr/>
            </p:nvSpPr>
            <p:spPr>
              <a:xfrm flipH="1">
                <a:off x="5058757" y="2613765"/>
                <a:ext cx="1820049" cy="442800"/>
              </a:xfrm>
              <a:prstGeom prst="round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2022</a:t>
                </a:r>
              </a:p>
            </p:txBody>
          </p:sp>
          <p:sp>
            <p:nvSpPr>
              <p:cNvPr id="17" name="Freeform 14">
                <a:extLst>
                  <a:ext uri="{FF2B5EF4-FFF2-40B4-BE49-F238E27FC236}">
                    <a16:creationId xmlns:a16="http://schemas.microsoft.com/office/drawing/2014/main" id="{334EA121-ED64-1696-7EB9-685BD77B0958}"/>
                  </a:ext>
                </a:extLst>
              </p:cNvPr>
              <p:cNvSpPr/>
              <p:nvPr/>
            </p:nvSpPr>
            <p:spPr>
              <a:xfrm flipH="1">
                <a:off x="3998977" y="2613765"/>
                <a:ext cx="1820049" cy="4428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2021</a:t>
                </a:r>
              </a:p>
            </p:txBody>
          </p:sp>
          <p:sp>
            <p:nvSpPr>
              <p:cNvPr id="7" name="Freeform 14">
                <a:extLst>
                  <a:ext uri="{FF2B5EF4-FFF2-40B4-BE49-F238E27FC236}">
                    <a16:creationId xmlns:a16="http://schemas.microsoft.com/office/drawing/2014/main" id="{B09B53B0-64CD-9BBA-0667-2E5DFC49DBD6}"/>
                  </a:ext>
                </a:extLst>
              </p:cNvPr>
              <p:cNvSpPr/>
              <p:nvPr/>
            </p:nvSpPr>
            <p:spPr>
              <a:xfrm flipH="1">
                <a:off x="2939197" y="2613765"/>
                <a:ext cx="1820049" cy="4428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2020</a:t>
                </a:r>
              </a:p>
            </p:txBody>
          </p:sp>
          <p:sp>
            <p:nvSpPr>
              <p:cNvPr id="8" name="Freeform 14">
                <a:extLst>
                  <a:ext uri="{FF2B5EF4-FFF2-40B4-BE49-F238E27FC236}">
                    <a16:creationId xmlns:a16="http://schemas.microsoft.com/office/drawing/2014/main" id="{EBBDA3FD-A320-2F28-B4BB-EFE2C7A7C3FA}"/>
                  </a:ext>
                </a:extLst>
              </p:cNvPr>
              <p:cNvSpPr/>
              <p:nvPr/>
            </p:nvSpPr>
            <p:spPr>
              <a:xfrm flipH="1">
                <a:off x="1879417" y="2613765"/>
                <a:ext cx="1820049" cy="4428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2019</a:t>
                </a:r>
              </a:p>
            </p:txBody>
          </p:sp>
          <p:sp>
            <p:nvSpPr>
              <p:cNvPr id="9" name="Freeform 14">
                <a:extLst>
                  <a:ext uri="{FF2B5EF4-FFF2-40B4-BE49-F238E27FC236}">
                    <a16:creationId xmlns:a16="http://schemas.microsoft.com/office/drawing/2014/main" id="{2ECBFA53-D19D-7159-2DF1-57BFFCDBD945}"/>
                  </a:ext>
                </a:extLst>
              </p:cNvPr>
              <p:cNvSpPr/>
              <p:nvPr/>
            </p:nvSpPr>
            <p:spPr>
              <a:xfrm flipH="1">
                <a:off x="819637" y="2613765"/>
                <a:ext cx="1820049" cy="442800"/>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2018</a:t>
                </a:r>
              </a:p>
            </p:txBody>
          </p:sp>
          <p:sp>
            <p:nvSpPr>
              <p:cNvPr id="10" name="Freeform 14">
                <a:extLst>
                  <a:ext uri="{FF2B5EF4-FFF2-40B4-BE49-F238E27FC236}">
                    <a16:creationId xmlns:a16="http://schemas.microsoft.com/office/drawing/2014/main" id="{D29AC287-9481-0C9D-1C4C-6A555F5AA29A}"/>
                  </a:ext>
                </a:extLst>
              </p:cNvPr>
              <p:cNvSpPr/>
              <p:nvPr/>
            </p:nvSpPr>
            <p:spPr>
              <a:xfrm>
                <a:off x="145632" y="2613765"/>
                <a:ext cx="1434274" cy="442800"/>
              </a:xfrm>
              <a:prstGeom prst="roundRect">
                <a:avLst>
                  <a:gd name="adj" fmla="val 50000"/>
                </a:avLst>
              </a:prstGeom>
              <a:solidFill>
                <a:srgbClr val="BDD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Arial" panose="020B0604020202020204" pitchFamily="34" charset="0"/>
                    <a:cs typeface="Arial" panose="020B0604020202020204" pitchFamily="34" charset="0"/>
                  </a:rPr>
                  <a:t>2017</a:t>
                </a:r>
              </a:p>
            </p:txBody>
          </p:sp>
        </p:grpSp>
        <p:sp>
          <p:nvSpPr>
            <p:cNvPr id="19" name="Rectangle: Rounded Corners 18">
              <a:extLst>
                <a:ext uri="{FF2B5EF4-FFF2-40B4-BE49-F238E27FC236}">
                  <a16:creationId xmlns:a16="http://schemas.microsoft.com/office/drawing/2014/main" id="{B594F701-03B8-4329-B0F0-69D9DF893713}"/>
                </a:ext>
              </a:extLst>
            </p:cNvPr>
            <p:cNvSpPr/>
            <p:nvPr/>
          </p:nvSpPr>
          <p:spPr>
            <a:xfrm>
              <a:off x="6831429" y="3129817"/>
              <a:ext cx="1021685" cy="648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Data Strategy for Health and Social Care in Wales, WG</a:t>
              </a:r>
            </a:p>
          </p:txBody>
        </p:sp>
        <p:sp>
          <p:nvSpPr>
            <p:cNvPr id="21" name="Rectangle: Rounded Corners 20">
              <a:extLst>
                <a:ext uri="{FF2B5EF4-FFF2-40B4-BE49-F238E27FC236}">
                  <a16:creationId xmlns:a16="http://schemas.microsoft.com/office/drawing/2014/main" id="{8F39D357-1182-8429-9BC3-60E7B6FEDCFE}"/>
                </a:ext>
              </a:extLst>
            </p:cNvPr>
            <p:cNvSpPr/>
            <p:nvPr/>
          </p:nvSpPr>
          <p:spPr>
            <a:xfrm>
              <a:off x="450647" y="3125192"/>
              <a:ext cx="1021685" cy="396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SBUHB</a:t>
              </a:r>
            </a:p>
          </p:txBody>
        </p:sp>
        <p:sp>
          <p:nvSpPr>
            <p:cNvPr id="23" name="Rectangle: Rounded Corners 22">
              <a:extLst>
                <a:ext uri="{FF2B5EF4-FFF2-40B4-BE49-F238E27FC236}">
                  <a16:creationId xmlns:a16="http://schemas.microsoft.com/office/drawing/2014/main" id="{33118CF7-FD0C-2ED7-B24C-0001B520B7F6}"/>
                </a:ext>
              </a:extLst>
            </p:cNvPr>
            <p:cNvSpPr/>
            <p:nvPr/>
          </p:nvSpPr>
          <p:spPr>
            <a:xfrm>
              <a:off x="5777830" y="2072240"/>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Quality Strategy, SBUHB</a:t>
              </a:r>
            </a:p>
          </p:txBody>
        </p:sp>
        <p:sp>
          <p:nvSpPr>
            <p:cNvPr id="24" name="Rectangle: Rounded Corners 23">
              <a:extLst>
                <a:ext uri="{FF2B5EF4-FFF2-40B4-BE49-F238E27FC236}">
                  <a16:creationId xmlns:a16="http://schemas.microsoft.com/office/drawing/2014/main" id="{4A765834-1621-9BEA-F3A3-BF60E3D0515C}"/>
                </a:ext>
              </a:extLst>
            </p:cNvPr>
            <p:cNvSpPr/>
            <p:nvPr/>
          </p:nvSpPr>
          <p:spPr>
            <a:xfrm>
              <a:off x="5777830" y="1489382"/>
              <a:ext cx="1021685" cy="504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National Data Resource Strategy, DHCW</a:t>
              </a:r>
            </a:p>
          </p:txBody>
        </p:sp>
        <p:sp>
          <p:nvSpPr>
            <p:cNvPr id="25" name="Rectangle: Rounded Corners 24">
              <a:extLst>
                <a:ext uri="{FF2B5EF4-FFF2-40B4-BE49-F238E27FC236}">
                  <a16:creationId xmlns:a16="http://schemas.microsoft.com/office/drawing/2014/main" id="{8380A00C-4559-E6D3-33E6-D7C1E68E8AC0}"/>
                </a:ext>
              </a:extLst>
            </p:cNvPr>
            <p:cNvSpPr/>
            <p:nvPr/>
          </p:nvSpPr>
          <p:spPr>
            <a:xfrm>
              <a:off x="4671345" y="3125192"/>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for Wales, WG</a:t>
              </a:r>
            </a:p>
          </p:txBody>
        </p:sp>
        <p:sp>
          <p:nvSpPr>
            <p:cNvPr id="26" name="Rectangle: Rounded Corners 25">
              <a:extLst>
                <a:ext uri="{FF2B5EF4-FFF2-40B4-BE49-F238E27FC236}">
                  <a16:creationId xmlns:a16="http://schemas.microsoft.com/office/drawing/2014/main" id="{5A0517D2-B11B-179C-3BE9-0E9BD7C357D1}"/>
                </a:ext>
              </a:extLst>
            </p:cNvPr>
            <p:cNvSpPr/>
            <p:nvPr/>
          </p:nvSpPr>
          <p:spPr>
            <a:xfrm>
              <a:off x="6831429" y="2072240"/>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Long-Term Strategy 2023 - 2035</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7" name="Rectangle: Rounded Corners 26">
              <a:extLst>
                <a:ext uri="{FF2B5EF4-FFF2-40B4-BE49-F238E27FC236}">
                  <a16:creationId xmlns:a16="http://schemas.microsoft.com/office/drawing/2014/main" id="{CDDC7969-5B99-D00C-DC64-209D86B47DEE}"/>
                </a:ext>
              </a:extLst>
            </p:cNvPr>
            <p:cNvSpPr/>
            <p:nvPr/>
          </p:nvSpPr>
          <p:spPr>
            <a:xfrm>
              <a:off x="6831429" y="3848287"/>
              <a:ext cx="1021685" cy="458182"/>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Integrated Medium Term Plan 2023-26</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8" name="Rectangle: Rounded Corners 27">
              <a:extLst>
                <a:ext uri="{FF2B5EF4-FFF2-40B4-BE49-F238E27FC236}">
                  <a16:creationId xmlns:a16="http://schemas.microsoft.com/office/drawing/2014/main" id="{5E0EE2E3-5725-661B-2689-323416C77FCF}"/>
                </a:ext>
              </a:extLst>
            </p:cNvPr>
            <p:cNvSpPr/>
            <p:nvPr/>
          </p:nvSpPr>
          <p:spPr>
            <a:xfrm>
              <a:off x="6831429" y="1228200"/>
              <a:ext cx="1021685" cy="288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One Bay Way, SBUHB</a:t>
              </a:r>
            </a:p>
          </p:txBody>
        </p:sp>
        <p:sp>
          <p:nvSpPr>
            <p:cNvPr id="29" name="Rectangle: Rounded Corners 28">
              <a:extLst>
                <a:ext uri="{FF2B5EF4-FFF2-40B4-BE49-F238E27FC236}">
                  <a16:creationId xmlns:a16="http://schemas.microsoft.com/office/drawing/2014/main" id="{ADCD4EFF-E767-858C-CA14-DA002643FA47}"/>
                </a:ext>
              </a:extLst>
            </p:cNvPr>
            <p:cNvSpPr/>
            <p:nvPr/>
          </p:nvSpPr>
          <p:spPr>
            <a:xfrm>
              <a:off x="5777830" y="878306"/>
              <a:ext cx="1021685" cy="504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Intelligence Strategy, SBUHB</a:t>
              </a:r>
            </a:p>
          </p:txBody>
        </p:sp>
        <p:sp>
          <p:nvSpPr>
            <p:cNvPr id="31" name="Rectangle: Rounded Corners 30">
              <a:extLst>
                <a:ext uri="{FF2B5EF4-FFF2-40B4-BE49-F238E27FC236}">
                  <a16:creationId xmlns:a16="http://schemas.microsoft.com/office/drawing/2014/main" id="{45E16702-9E57-AA14-2BF3-E8912DB5F5BE}"/>
                </a:ext>
              </a:extLst>
            </p:cNvPr>
            <p:cNvSpPr/>
            <p:nvPr/>
          </p:nvSpPr>
          <p:spPr>
            <a:xfrm>
              <a:off x="2521048" y="395624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Services Plan, SBUHB</a:t>
              </a:r>
            </a:p>
          </p:txBody>
        </p:sp>
        <p:sp>
          <p:nvSpPr>
            <p:cNvPr id="33" name="Rectangle: Rounded Corners 32">
              <a:extLst>
                <a:ext uri="{FF2B5EF4-FFF2-40B4-BE49-F238E27FC236}">
                  <a16:creationId xmlns:a16="http://schemas.microsoft.com/office/drawing/2014/main" id="{98DAA948-F67A-97C6-E55E-A187665788CC}"/>
                </a:ext>
              </a:extLst>
            </p:cNvPr>
            <p:cNvSpPr/>
            <p:nvPr/>
          </p:nvSpPr>
          <p:spPr>
            <a:xfrm>
              <a:off x="6831429" y="159738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Population Health Strategy, SBUHB</a:t>
              </a:r>
            </a:p>
          </p:txBody>
        </p:sp>
        <p:cxnSp>
          <p:nvCxnSpPr>
            <p:cNvPr id="35" name="Straight Connector 34">
              <a:extLst>
                <a:ext uri="{FF2B5EF4-FFF2-40B4-BE49-F238E27FC236}">
                  <a16:creationId xmlns:a16="http://schemas.microsoft.com/office/drawing/2014/main" id="{563A9A2E-F512-D5A1-2CE9-C6FBF9B9F754}"/>
                </a:ext>
              </a:extLst>
            </p:cNvPr>
            <p:cNvCxnSpPr>
              <a:cxnSpLocks/>
              <a:stCxn id="10" idx="2"/>
              <a:endCxn id="21" idx="0"/>
            </p:cNvCxnSpPr>
            <p:nvPr/>
          </p:nvCxnSpPr>
          <p:spPr>
            <a:xfrm flipH="1">
              <a:off x="961490" y="3018116"/>
              <a:ext cx="3503" cy="107076"/>
            </a:xfrm>
            <a:prstGeom prst="line">
              <a:avLst/>
            </a:prstGeom>
            <a:noFill/>
            <a:ln w="25400" cap="flat">
              <a:solidFill>
                <a:srgbClr val="BDD8F5"/>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a:extLst>
                <a:ext uri="{FF2B5EF4-FFF2-40B4-BE49-F238E27FC236}">
                  <a16:creationId xmlns:a16="http://schemas.microsoft.com/office/drawing/2014/main" id="{5567DAD0-DB10-CD78-4652-DC4F2BF67BDF}"/>
                </a:ext>
              </a:extLst>
            </p:cNvPr>
            <p:cNvCxnSpPr>
              <a:cxnSpLocks/>
              <a:endCxn id="31" idx="0"/>
            </p:cNvCxnSpPr>
            <p:nvPr/>
          </p:nvCxnSpPr>
          <p:spPr>
            <a:xfrm>
              <a:off x="3031890" y="3018116"/>
              <a:ext cx="1" cy="938126"/>
            </a:xfrm>
            <a:prstGeom prst="line">
              <a:avLst/>
            </a:prstGeom>
            <a:noFill/>
            <a:ln w="25400" cap="flat">
              <a:solidFill>
                <a:srgbClr val="5A9BE7"/>
              </a:solidFill>
              <a:prstDash val="solid"/>
              <a:miter lim="400000"/>
            </a:ln>
            <a:effectLst/>
            <a:sp3d/>
          </p:spPr>
          <p:style>
            <a:lnRef idx="0">
              <a:scrgbClr r="0" g="0" b="0"/>
            </a:lnRef>
            <a:fillRef idx="0">
              <a:scrgbClr r="0" g="0" b="0"/>
            </a:fillRef>
            <a:effectRef idx="0">
              <a:scrgbClr r="0" g="0" b="0"/>
            </a:effectRef>
            <a:fontRef idx="none"/>
          </p:style>
        </p:cxnSp>
        <p:sp>
          <p:nvSpPr>
            <p:cNvPr id="20" name="Rectangle: Rounded Corners 19">
              <a:extLst>
                <a:ext uri="{FF2B5EF4-FFF2-40B4-BE49-F238E27FC236}">
                  <a16:creationId xmlns:a16="http://schemas.microsoft.com/office/drawing/2014/main" id="{2B501730-EB3C-51E7-5B7A-93933FAD846E}"/>
                </a:ext>
              </a:extLst>
            </p:cNvPr>
            <p:cNvSpPr/>
            <p:nvPr/>
          </p:nvSpPr>
          <p:spPr>
            <a:xfrm>
              <a:off x="2513228" y="3125192"/>
              <a:ext cx="1021685" cy="78408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Strategy: Better Health, Better Care, Better Lives, SBUHB</a:t>
              </a:r>
            </a:p>
          </p:txBody>
        </p:sp>
        <p:sp>
          <p:nvSpPr>
            <p:cNvPr id="37" name="Rectangle: Rounded Corners 36">
              <a:extLst>
                <a:ext uri="{FF2B5EF4-FFF2-40B4-BE49-F238E27FC236}">
                  <a16:creationId xmlns:a16="http://schemas.microsoft.com/office/drawing/2014/main" id="{A821B481-3F7D-11B6-DD96-794C7271A5A6}"/>
                </a:ext>
              </a:extLst>
            </p:cNvPr>
            <p:cNvSpPr/>
            <p:nvPr/>
          </p:nvSpPr>
          <p:spPr>
            <a:xfrm>
              <a:off x="7889743" y="3122126"/>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People Strategy, SBUHB</a:t>
              </a:r>
            </a:p>
          </p:txBody>
        </p:sp>
      </p:grpSp>
      <p:sp>
        <p:nvSpPr>
          <p:cNvPr id="60" name="Rectangle 59">
            <a:extLst>
              <a:ext uri="{FF2B5EF4-FFF2-40B4-BE49-F238E27FC236}">
                <a16:creationId xmlns:a16="http://schemas.microsoft.com/office/drawing/2014/main" id="{83078533-21F0-9C6B-00BF-BE0C74B4F369}"/>
              </a:ext>
            </a:extLst>
          </p:cNvPr>
          <p:cNvSpPr/>
          <p:nvPr/>
        </p:nvSpPr>
        <p:spPr>
          <a:xfrm>
            <a:off x="151203" y="732288"/>
            <a:ext cx="5342887" cy="1743810"/>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a:solidFill>
                  <a:srgbClr val="1F355E"/>
                </a:solidFill>
                <a:latin typeface="Arial" panose="020B0604020202020204" pitchFamily="34" charset="0"/>
                <a:cs typeface="Arial" panose="020B0604020202020204" pitchFamily="34" charset="0"/>
              </a:rPr>
              <a:t>The success of the Digital Strategy is dependent on strong alignment with both the national direction of travel, the regional priorities and the broader organisational strategy. It is crucial that we continue to develop and deploy digital solutions that are closely aligned with these wider strategies and the priorities they set out.</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These strategies in conjunction with the engagement across the health board have been used extensively to develop the priorities and have acted as guiderails throughout the entire Digital Strategy development process. </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 digital strategy is aligned with “The One Bay Way” setting out SBUHB’s 10-year vision to become a High Quality Organisation. This includes a relentless focus on the patient and staff at the centre of our digital services, supported by a leadership culture which encourages our staff to be supported, engaged and involved in the success of the organisation through digitally enabled transformation. As the refreshed SBUHB Clinical Services plan is developed, further alignment of the digital strategy and plans will need to be undertaken.</a:t>
            </a:r>
          </a:p>
        </p:txBody>
      </p:sp>
      <p:graphicFrame>
        <p:nvGraphicFramePr>
          <p:cNvPr id="62" name="Table 61">
            <a:extLst>
              <a:ext uri="{FF2B5EF4-FFF2-40B4-BE49-F238E27FC236}">
                <a16:creationId xmlns:a16="http://schemas.microsoft.com/office/drawing/2014/main" id="{A9547868-44BA-F4D3-11A7-6E453EABAF1A}"/>
              </a:ext>
            </a:extLst>
          </p:cNvPr>
          <p:cNvGraphicFramePr>
            <a:graphicFrameLocks noGrp="1"/>
          </p:cNvGraphicFramePr>
          <p:nvPr>
            <p:extLst>
              <p:ext uri="{D42A27DB-BD31-4B8C-83A1-F6EECF244321}">
                <p14:modId xmlns:p14="http://schemas.microsoft.com/office/powerpoint/2010/main" val="2233596764"/>
              </p:ext>
            </p:extLst>
          </p:nvPr>
        </p:nvGraphicFramePr>
        <p:xfrm>
          <a:off x="6016639" y="257769"/>
          <a:ext cx="3128400" cy="457200"/>
        </p:xfrm>
        <a:graphic>
          <a:graphicData uri="http://schemas.openxmlformats.org/drawingml/2006/table">
            <a:tbl>
              <a:tblPr firstRow="1" bandRow="1">
                <a:tableStyleId>{5940675A-B579-460E-94D1-54222C63F5DA}</a:tableStyleId>
              </a:tblPr>
              <a:tblGrid>
                <a:gridCol w="334800">
                  <a:extLst>
                    <a:ext uri="{9D8B030D-6E8A-4147-A177-3AD203B41FA5}">
                      <a16:colId xmlns:a16="http://schemas.microsoft.com/office/drawing/2014/main" val="1779889753"/>
                    </a:ext>
                  </a:extLst>
                </a:gridCol>
                <a:gridCol w="684000">
                  <a:extLst>
                    <a:ext uri="{9D8B030D-6E8A-4147-A177-3AD203B41FA5}">
                      <a16:colId xmlns:a16="http://schemas.microsoft.com/office/drawing/2014/main" val="2726868804"/>
                    </a:ext>
                  </a:extLst>
                </a:gridCol>
                <a:gridCol w="334800">
                  <a:extLst>
                    <a:ext uri="{9D8B030D-6E8A-4147-A177-3AD203B41FA5}">
                      <a16:colId xmlns:a16="http://schemas.microsoft.com/office/drawing/2014/main" val="1062790752"/>
                    </a:ext>
                  </a:extLst>
                </a:gridCol>
                <a:gridCol w="684000">
                  <a:extLst>
                    <a:ext uri="{9D8B030D-6E8A-4147-A177-3AD203B41FA5}">
                      <a16:colId xmlns:a16="http://schemas.microsoft.com/office/drawing/2014/main" val="579700240"/>
                    </a:ext>
                  </a:extLst>
                </a:gridCol>
                <a:gridCol w="334800">
                  <a:extLst>
                    <a:ext uri="{9D8B030D-6E8A-4147-A177-3AD203B41FA5}">
                      <a16:colId xmlns:a16="http://schemas.microsoft.com/office/drawing/2014/main" val="4103483015"/>
                    </a:ext>
                  </a:extLst>
                </a:gridCol>
                <a:gridCol w="756000">
                  <a:extLst>
                    <a:ext uri="{9D8B030D-6E8A-4147-A177-3AD203B41FA5}">
                      <a16:colId xmlns:a16="http://schemas.microsoft.com/office/drawing/2014/main" val="1700309073"/>
                    </a:ext>
                  </a:extLst>
                </a:gridCol>
              </a:tblGrid>
              <a:tr h="220855">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National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SBUHB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SBUHB digital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18119409"/>
                  </a:ext>
                </a:extLst>
              </a:tr>
            </a:tbl>
          </a:graphicData>
        </a:graphic>
      </p:graphicFrame>
      <p:grpSp>
        <p:nvGrpSpPr>
          <p:cNvPr id="3" name="Group 2">
            <a:extLst>
              <a:ext uri="{FF2B5EF4-FFF2-40B4-BE49-F238E27FC236}">
                <a16:creationId xmlns:a16="http://schemas.microsoft.com/office/drawing/2014/main" id="{3D5757FA-27C8-01CC-8126-4C9FEB759A27}"/>
              </a:ext>
            </a:extLst>
          </p:cNvPr>
          <p:cNvGrpSpPr/>
          <p:nvPr/>
        </p:nvGrpSpPr>
        <p:grpSpPr>
          <a:xfrm>
            <a:off x="-1" y="0"/>
            <a:ext cx="9143998" cy="165595"/>
            <a:chOff x="374266" y="2474302"/>
            <a:chExt cx="13719657" cy="820603"/>
          </a:xfrm>
        </p:grpSpPr>
        <p:sp>
          <p:nvSpPr>
            <p:cNvPr id="4" name="Arrow: Pentagon 3">
              <a:extLst>
                <a:ext uri="{FF2B5EF4-FFF2-40B4-BE49-F238E27FC236}">
                  <a16:creationId xmlns:a16="http://schemas.microsoft.com/office/drawing/2014/main" id="{5C843C95-82F5-B6B5-31B0-3563E88826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5" name="Arrow: Chevron 4">
              <a:extLst>
                <a:ext uri="{FF2B5EF4-FFF2-40B4-BE49-F238E27FC236}">
                  <a16:creationId xmlns:a16="http://schemas.microsoft.com/office/drawing/2014/main" id="{B98A36EE-0AFC-332C-7431-96EBD32A443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479170FF-3BE5-F6DE-08A7-2227B941CB1B}"/>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2" name="Arrow: Chevron 11">
              <a:extLst>
                <a:ext uri="{FF2B5EF4-FFF2-40B4-BE49-F238E27FC236}">
                  <a16:creationId xmlns:a16="http://schemas.microsoft.com/office/drawing/2014/main" id="{5DA1DE88-CE44-C924-D48C-B5C3DE7AF7AD}"/>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3" name="Arrow: Chevron 12">
              <a:extLst>
                <a:ext uri="{FF2B5EF4-FFF2-40B4-BE49-F238E27FC236}">
                  <a16:creationId xmlns:a16="http://schemas.microsoft.com/office/drawing/2014/main" id="{9D0C3D3C-D5FD-A291-7385-072FB117030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4" name="Arrow: Chevron 13">
              <a:extLst>
                <a:ext uri="{FF2B5EF4-FFF2-40B4-BE49-F238E27FC236}">
                  <a16:creationId xmlns:a16="http://schemas.microsoft.com/office/drawing/2014/main" id="{D500FEC7-6702-C859-A3A1-DDBBA8588FF5}"/>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5" name="TextBox 14">
            <a:extLst>
              <a:ext uri="{FF2B5EF4-FFF2-40B4-BE49-F238E27FC236}">
                <a16:creationId xmlns:a16="http://schemas.microsoft.com/office/drawing/2014/main" id="{5660ECA3-3DD1-133B-366D-31F2E3C3B333}"/>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18</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70848722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Swansea Bay University Health Board - Wikipedia">
            <a:extLst>
              <a:ext uri="{FF2B5EF4-FFF2-40B4-BE49-F238E27FC236}">
                <a16:creationId xmlns:a16="http://schemas.microsoft.com/office/drawing/2014/main" id="{AF5B0D30-7E0E-FFF7-4EDF-43E72FC59B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4088" y="-1"/>
            <a:ext cx="3827037" cy="45197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948EC76-9706-3236-7B0B-E77FEFEF69BB}"/>
              </a:ext>
            </a:extLst>
          </p:cNvPr>
          <p:cNvSpPr/>
          <p:nvPr/>
        </p:nvSpPr>
        <p:spPr>
          <a:xfrm>
            <a:off x="5184302" y="-8507"/>
            <a:ext cx="3816823" cy="3449799"/>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6">
            <a:extLst>
              <a:ext uri="{FF2B5EF4-FFF2-40B4-BE49-F238E27FC236}">
                <a16:creationId xmlns:a16="http://schemas.microsoft.com/office/drawing/2014/main" id="{239A4D7E-AB5F-2BCD-BDE6-EA1CAFEB8377}"/>
              </a:ext>
            </a:extLst>
          </p:cNvPr>
          <p:cNvSpPr/>
          <p:nvPr/>
        </p:nvSpPr>
        <p:spPr>
          <a:xfrm>
            <a:off x="5172891" y="3441293"/>
            <a:ext cx="1480458" cy="107845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3570B77-6009-E7E0-D13A-1A1ADBA0F1B0}"/>
              </a:ext>
            </a:extLst>
          </p:cNvPr>
          <p:cNvSpPr/>
          <p:nvPr/>
        </p:nvSpPr>
        <p:spPr>
          <a:xfrm>
            <a:off x="7663542" y="3441292"/>
            <a:ext cx="1337583" cy="106244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1C56B036-07A2-9CB6-600E-788B9224382D}"/>
              </a:ext>
            </a:extLst>
          </p:cNvPr>
          <p:cNvSpPr/>
          <p:nvPr/>
        </p:nvSpPr>
        <p:spPr>
          <a:xfrm>
            <a:off x="6653349" y="4084320"/>
            <a:ext cx="1010193" cy="419418"/>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89F2570-9962-4985-F5CF-A43B3FE921CC}"/>
              </a:ext>
            </a:extLst>
          </p:cNvPr>
          <p:cNvSpPr/>
          <p:nvPr/>
        </p:nvSpPr>
        <p:spPr>
          <a:xfrm>
            <a:off x="6653349" y="3441292"/>
            <a:ext cx="1010193" cy="627017"/>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401F8E62-F276-ED54-8CEA-10CC83086709}"/>
              </a:ext>
            </a:extLst>
          </p:cNvPr>
          <p:cNvSpPr/>
          <p:nvPr/>
        </p:nvSpPr>
        <p:spPr>
          <a:xfrm>
            <a:off x="150462" y="595103"/>
            <a:ext cx="4969030" cy="3499415"/>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t"/>
          <a:lstStyle/>
          <a:p>
            <a:pPr algn="l">
              <a:spcAft>
                <a:spcPts val="600"/>
              </a:spcAft>
            </a:pPr>
            <a:r>
              <a:rPr lang="en-GB" sz="1050" b="0">
                <a:solidFill>
                  <a:srgbClr val="1F355E"/>
                </a:solidFill>
                <a:latin typeface="Arial Black" panose="020B0A04020102020204" pitchFamily="34" charset="0"/>
                <a:cs typeface="Arial" panose="020B0604020202020204" pitchFamily="34" charset="0"/>
              </a:rPr>
              <a:t>In order to go further faster, SBUHB needs to work together with partners at a national, regional and local level whilst also maintaining a clear view on its own priorities as an organisation. </a:t>
            </a:r>
          </a:p>
        </p:txBody>
      </p:sp>
      <p:sp>
        <p:nvSpPr>
          <p:cNvPr id="2" name="Rectangle 1">
            <a:extLst>
              <a:ext uri="{FF2B5EF4-FFF2-40B4-BE49-F238E27FC236}">
                <a16:creationId xmlns:a16="http://schemas.microsoft.com/office/drawing/2014/main" id="{30FF5DCD-8833-40BE-19A5-635EE7405EA1}"/>
              </a:ext>
            </a:extLst>
          </p:cNvPr>
          <p:cNvSpPr/>
          <p:nvPr/>
        </p:nvSpPr>
        <p:spPr>
          <a:xfrm>
            <a:off x="153315" y="1149080"/>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National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F0E97F46-3F7F-9B3F-86C8-D03E5450633A}"/>
              </a:ext>
            </a:extLst>
          </p:cNvPr>
          <p:cNvSpPr/>
          <p:nvPr/>
        </p:nvSpPr>
        <p:spPr>
          <a:xfrm>
            <a:off x="1220094" y="1149080"/>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SBUHB has historically been a leading partner in supporting NHS Wales digital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with examples of local Swansea Bay innovation that has gone on to be implemented nationally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As part of the Digital Strategy, we want to deepen our engagement with Welsh Government Digital Leads, DHCW and other NHS Wales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enabling us to showcase our ideas and positively steer the digital agenda as a leading digital innovator.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want to work with national partners to explore new ways of working with the private sector to accelerate our digital maturity journey and deliver improved patient outcomes.</a:t>
            </a:r>
          </a:p>
        </p:txBody>
      </p:sp>
      <p:sp>
        <p:nvSpPr>
          <p:cNvPr id="12" name="Rectangle 11">
            <a:extLst>
              <a:ext uri="{FF2B5EF4-FFF2-40B4-BE49-F238E27FC236}">
                <a16:creationId xmlns:a16="http://schemas.microsoft.com/office/drawing/2014/main" id="{7A986780-1877-76F7-4DA3-D34085A2A61A}"/>
              </a:ext>
            </a:extLst>
          </p:cNvPr>
          <p:cNvSpPr/>
          <p:nvPr/>
        </p:nvSpPr>
        <p:spPr>
          <a:xfrm>
            <a:off x="1220094" y="2526568"/>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Strengthening the links between health and social care and working closely with local authorities will be increasingly important for delivering integrated care</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Under the direction of the joint committee between SBUHB and Hywel Dda University Health Board, we will identify opportunities to accelerate digital transformation together across the region.</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We also want to grow our relationships with local higher education </a:t>
            </a:r>
            <a:r>
              <a:rPr lang="en-US" sz="800" b="0" err="1">
                <a:solidFill>
                  <a:srgbClr val="1F355E"/>
                </a:solidFill>
                <a:latin typeface="Arial" panose="020B0604020202020204" pitchFamily="34" charset="0"/>
                <a:ea typeface="+mn-ea"/>
                <a:cs typeface="Arial" panose="020B0604020202020204" pitchFamily="34" charset="0"/>
                <a:sym typeface="Helvetica Neue Medium"/>
              </a:rPr>
              <a:t>centres</a:t>
            </a:r>
            <a:r>
              <a:rPr lang="en-US" sz="800" b="0">
                <a:solidFill>
                  <a:srgbClr val="1F355E"/>
                </a:solidFill>
                <a:latin typeface="Arial" panose="020B0604020202020204" pitchFamily="34" charset="0"/>
                <a:ea typeface="+mn-ea"/>
                <a:cs typeface="Arial" panose="020B0604020202020204" pitchFamily="34" charset="0"/>
                <a:sym typeface="Helvetica Neue Medium"/>
              </a:rPr>
              <a:t>, and research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organisations</a:t>
            </a:r>
            <a:r>
              <a:rPr lang="en-US" sz="800" b="0">
                <a:solidFill>
                  <a:srgbClr val="1F355E"/>
                </a:solidFill>
                <a:latin typeface="Arial" panose="020B0604020202020204" pitchFamily="34" charset="0"/>
                <a:ea typeface="+mn-ea"/>
                <a:cs typeface="Arial" panose="020B0604020202020204" pitchFamily="34" charset="0"/>
                <a:sym typeface="Helvetica Neue Medium"/>
              </a:rPr>
              <a:t> - bringing the benefits of their work to our patients through increased innovation and continuous improvement.</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200672E5-B359-AC73-1E2F-C247829318E3}"/>
              </a:ext>
            </a:extLst>
          </p:cNvPr>
          <p:cNvSpPr/>
          <p:nvPr/>
        </p:nvSpPr>
        <p:spPr>
          <a:xfrm>
            <a:off x="1220094" y="3904056"/>
            <a:ext cx="3907312" cy="486816"/>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GB" sz="800" b="0">
                <a:solidFill>
                  <a:srgbClr val="1F355E"/>
                </a:solidFill>
                <a:latin typeface="Arial" panose="020B0604020202020204" pitchFamily="34" charset="0"/>
                <a:ea typeface="+mn-ea"/>
                <a:cs typeface="Arial" panose="020B0604020202020204" pitchFamily="34" charset="0"/>
                <a:sym typeface="Helvetica Neue Medium"/>
              </a:rPr>
              <a:t>Locally, we want to focus on collaborative approaches and engagement with our clinicians, patients, non-clinical staff and other end-users during the design, development and implementation of  digital solutions and initiatives.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C72D5F1D-F934-5637-36D2-27C290136F97}"/>
              </a:ext>
            </a:extLst>
          </p:cNvPr>
          <p:cNvSpPr/>
          <p:nvPr/>
        </p:nvSpPr>
        <p:spPr>
          <a:xfrm>
            <a:off x="153315" y="3904056"/>
            <a:ext cx="1000691" cy="486816"/>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Local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6E517363-78DE-6BA6-2CCE-46431D95EF91}"/>
              </a:ext>
            </a:extLst>
          </p:cNvPr>
          <p:cNvSpPr/>
          <p:nvPr/>
        </p:nvSpPr>
        <p:spPr>
          <a:xfrm>
            <a:off x="153315" y="2526568"/>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Regional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30" name="Freeform: Shape 29">
            <a:extLst>
              <a:ext uri="{FF2B5EF4-FFF2-40B4-BE49-F238E27FC236}">
                <a16:creationId xmlns:a16="http://schemas.microsoft.com/office/drawing/2014/main" id="{7F8A7366-F754-A817-DC83-EB7030E24B66}"/>
              </a:ext>
            </a:extLst>
          </p:cNvPr>
          <p:cNvSpPr/>
          <p:nvPr/>
        </p:nvSpPr>
        <p:spPr>
          <a:xfrm>
            <a:off x="6203020" y="3276638"/>
            <a:ext cx="436800" cy="545689"/>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Lst>
            <a:ahLst/>
            <a:cxnLst>
              <a:cxn ang="0">
                <a:pos x="connsiteX0" y="connsiteY0"/>
              </a:cxn>
              <a:cxn ang="0">
                <a:pos x="connsiteX1" y="connsiteY1"/>
              </a:cxn>
              <a:cxn ang="0">
                <a:pos x="connsiteX2" y="connsiteY2"/>
              </a:cxn>
            </a:cxnLst>
            <a:rect l="l" t="t" r="r" b="b"/>
            <a:pathLst>
              <a:path w="436800" h="545689">
                <a:moveTo>
                  <a:pt x="0" y="0"/>
                </a:moveTo>
                <a:cubicBezTo>
                  <a:pt x="208936" y="229214"/>
                  <a:pt x="63911" y="185583"/>
                  <a:pt x="140110" y="331838"/>
                </a:cubicBezTo>
                <a:cubicBezTo>
                  <a:pt x="282678" y="470718"/>
                  <a:pt x="455972" y="487925"/>
                  <a:pt x="435078" y="545689"/>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6" name="Freeform: Shape 35">
            <a:extLst>
              <a:ext uri="{FF2B5EF4-FFF2-40B4-BE49-F238E27FC236}">
                <a16:creationId xmlns:a16="http://schemas.microsoft.com/office/drawing/2014/main" id="{D51BA1B8-CB36-6670-AE3C-6943DBC80822}"/>
              </a:ext>
            </a:extLst>
          </p:cNvPr>
          <p:cNvSpPr/>
          <p:nvPr/>
        </p:nvSpPr>
        <p:spPr>
          <a:xfrm>
            <a:off x="7564791" y="1415882"/>
            <a:ext cx="778727" cy="204265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66108"/>
              <a:gd name="connsiteY0" fmla="*/ 0 h 2042650"/>
              <a:gd name="connsiteX1" fmla="*/ 752166 w 766108"/>
              <a:gd name="connsiteY1" fmla="*/ 648928 h 2042650"/>
              <a:gd name="connsiteX2" fmla="*/ 0 w 766108"/>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Lst>
            <a:ahLst/>
            <a:cxnLst>
              <a:cxn ang="0">
                <a:pos x="connsiteX0" y="connsiteY0"/>
              </a:cxn>
              <a:cxn ang="0">
                <a:pos x="connsiteX1" y="connsiteY1"/>
              </a:cxn>
              <a:cxn ang="0">
                <a:pos x="connsiteX2" y="connsiteY2"/>
              </a:cxn>
            </a:cxnLst>
            <a:rect l="l" t="t" r="r" b="b"/>
            <a:pathLst>
              <a:path w="778727" h="2042650">
                <a:moveTo>
                  <a:pt x="560437" y="0"/>
                </a:moveTo>
                <a:cubicBezTo>
                  <a:pt x="769373" y="229214"/>
                  <a:pt x="816077" y="377312"/>
                  <a:pt x="752166" y="648928"/>
                </a:cubicBezTo>
                <a:cubicBezTo>
                  <a:pt x="666134" y="920543"/>
                  <a:pt x="20894" y="1984886"/>
                  <a:pt x="0" y="204265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7" name="Freeform: Shape 36">
            <a:extLst>
              <a:ext uri="{FF2B5EF4-FFF2-40B4-BE49-F238E27FC236}">
                <a16:creationId xmlns:a16="http://schemas.microsoft.com/office/drawing/2014/main" id="{17878769-3200-4694-AAD3-59EA3146F154}"/>
              </a:ext>
            </a:extLst>
          </p:cNvPr>
          <p:cNvSpPr/>
          <p:nvPr/>
        </p:nvSpPr>
        <p:spPr>
          <a:xfrm>
            <a:off x="6252818" y="1445984"/>
            <a:ext cx="385546" cy="21458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23540 w 385546"/>
              <a:gd name="connsiteY0" fmla="*/ 0 h 2145890"/>
              <a:gd name="connsiteX1" fmla="*/ 8791 w 385546"/>
              <a:gd name="connsiteY1" fmla="*/ 1120879 h 2145890"/>
              <a:gd name="connsiteX2" fmla="*/ 384877 w 385546"/>
              <a:gd name="connsiteY2" fmla="*/ 2145890 h 2145890"/>
            </a:gdLst>
            <a:ahLst/>
            <a:cxnLst>
              <a:cxn ang="0">
                <a:pos x="connsiteX0" y="connsiteY0"/>
              </a:cxn>
              <a:cxn ang="0">
                <a:pos x="connsiteX1" y="connsiteY1"/>
              </a:cxn>
              <a:cxn ang="0">
                <a:pos x="connsiteX2" y="connsiteY2"/>
              </a:cxn>
            </a:cxnLst>
            <a:rect l="l" t="t" r="r" b="b"/>
            <a:pathLst>
              <a:path w="385546" h="2145890">
                <a:moveTo>
                  <a:pt x="23540" y="0"/>
                </a:moveTo>
                <a:cubicBezTo>
                  <a:pt x="232476" y="229214"/>
                  <a:pt x="43205" y="871385"/>
                  <a:pt x="8791" y="1120879"/>
                </a:cubicBezTo>
                <a:cubicBezTo>
                  <a:pt x="-69867" y="1399869"/>
                  <a:pt x="405771" y="2088126"/>
                  <a:pt x="384877" y="214589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52" name="Picture 4" descr="NHS Wales">
            <a:extLst>
              <a:ext uri="{FF2B5EF4-FFF2-40B4-BE49-F238E27FC236}">
                <a16:creationId xmlns:a16="http://schemas.microsoft.com/office/drawing/2014/main" id="{69ECC67C-3C76-8ACD-1791-1D1FF1B16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3" t="21209" r="16333" b="23532"/>
          <a:stretch/>
        </p:blipFill>
        <p:spPr bwMode="auto">
          <a:xfrm>
            <a:off x="5872511" y="943517"/>
            <a:ext cx="1260837" cy="683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wansea University logo | Swansea University | Flickr">
            <a:extLst>
              <a:ext uri="{FF2B5EF4-FFF2-40B4-BE49-F238E27FC236}">
                <a16:creationId xmlns:a16="http://schemas.microsoft.com/office/drawing/2014/main" id="{CCF499D7-55B5-F6DA-13F1-24A5EEBC96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980" y="3704328"/>
            <a:ext cx="927190" cy="65879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ome | GOV.WALES">
            <a:extLst>
              <a:ext uri="{FF2B5EF4-FFF2-40B4-BE49-F238E27FC236}">
                <a16:creationId xmlns:a16="http://schemas.microsoft.com/office/drawing/2014/main" id="{F063575A-4065-C1DF-13B9-1A7C24B5BA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4421" y="904171"/>
            <a:ext cx="773474" cy="911728"/>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C0A09CE5-2184-B433-C5DA-87E45A8E159C}"/>
              </a:ext>
            </a:extLst>
          </p:cNvPr>
          <p:cNvSpPr/>
          <p:nvPr/>
        </p:nvSpPr>
        <p:spPr>
          <a:xfrm>
            <a:off x="7660251" y="3500925"/>
            <a:ext cx="811161" cy="184355"/>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Lst>
            <a:ahLst/>
            <a:cxnLst>
              <a:cxn ang="0">
                <a:pos x="connsiteX0" y="connsiteY0"/>
              </a:cxn>
              <a:cxn ang="0">
                <a:pos x="connsiteX1" y="connsiteY1"/>
              </a:cxn>
              <a:cxn ang="0">
                <a:pos x="connsiteX2" y="connsiteY2"/>
              </a:cxn>
            </a:cxnLst>
            <a:rect l="l" t="t" r="r" b="b"/>
            <a:pathLst>
              <a:path w="811161" h="184355">
                <a:moveTo>
                  <a:pt x="811161" y="0"/>
                </a:moveTo>
                <a:cubicBezTo>
                  <a:pt x="644013" y="184969"/>
                  <a:pt x="454741" y="8605"/>
                  <a:pt x="199101" y="110615"/>
                </a:cubicBezTo>
                <a:cubicBezTo>
                  <a:pt x="-56538" y="227373"/>
                  <a:pt x="20894" y="126591"/>
                  <a:pt x="0" y="184355"/>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1" name="Freeform: Shape 40">
            <a:extLst>
              <a:ext uri="{FF2B5EF4-FFF2-40B4-BE49-F238E27FC236}">
                <a16:creationId xmlns:a16="http://schemas.microsoft.com/office/drawing/2014/main" id="{642C1FA4-1DB9-F489-18A8-4E8F55BCBED2}"/>
              </a:ext>
            </a:extLst>
          </p:cNvPr>
          <p:cNvSpPr/>
          <p:nvPr/>
        </p:nvSpPr>
        <p:spPr>
          <a:xfrm>
            <a:off x="7203051" y="4078400"/>
            <a:ext cx="544827" cy="2872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 name="connsiteX0" fmla="*/ 882983 w 882983"/>
              <a:gd name="connsiteY0" fmla="*/ 437723 h 468454"/>
              <a:gd name="connsiteX1" fmla="*/ 199101 w 882983"/>
              <a:gd name="connsiteY1" fmla="*/ 10022 h 468454"/>
              <a:gd name="connsiteX2" fmla="*/ 0 w 882983"/>
              <a:gd name="connsiteY2" fmla="*/ 83762 h 468454"/>
              <a:gd name="connsiteX0" fmla="*/ 1792707 w 1792707"/>
              <a:gd name="connsiteY0" fmla="*/ 437723 h 468454"/>
              <a:gd name="connsiteX1" fmla="*/ 1108825 w 1792707"/>
              <a:gd name="connsiteY1" fmla="*/ 10022 h 468454"/>
              <a:gd name="connsiteX2" fmla="*/ 0 w 1792707"/>
              <a:gd name="connsiteY2" fmla="*/ 260743 h 468454"/>
              <a:gd name="connsiteX0" fmla="*/ 1792707 w 1792707"/>
              <a:gd name="connsiteY0" fmla="*/ 182879 h 253236"/>
              <a:gd name="connsiteX1" fmla="*/ 845483 w 1792707"/>
              <a:gd name="connsiteY1" fmla="*/ 219752 h 253236"/>
              <a:gd name="connsiteX2" fmla="*/ 0 w 1792707"/>
              <a:gd name="connsiteY2" fmla="*/ 5899 h 253236"/>
              <a:gd name="connsiteX0" fmla="*/ 1792707 w 1792707"/>
              <a:gd name="connsiteY0" fmla="*/ 182879 h 282536"/>
              <a:gd name="connsiteX1" fmla="*/ 845483 w 1792707"/>
              <a:gd name="connsiteY1" fmla="*/ 219752 h 282536"/>
              <a:gd name="connsiteX2" fmla="*/ 0 w 1792707"/>
              <a:gd name="connsiteY2" fmla="*/ 5899 h 282536"/>
              <a:gd name="connsiteX0" fmla="*/ 1792707 w 1792707"/>
              <a:gd name="connsiteY0" fmla="*/ 186610 h 286267"/>
              <a:gd name="connsiteX1" fmla="*/ 845483 w 1792707"/>
              <a:gd name="connsiteY1" fmla="*/ 223483 h 286267"/>
              <a:gd name="connsiteX2" fmla="*/ 0 w 1792707"/>
              <a:gd name="connsiteY2" fmla="*/ 9630 h 286267"/>
              <a:gd name="connsiteX0" fmla="*/ 1792707 w 1792707"/>
              <a:gd name="connsiteY0" fmla="*/ 186610 h 300444"/>
              <a:gd name="connsiteX1" fmla="*/ 845483 w 1792707"/>
              <a:gd name="connsiteY1" fmla="*/ 223483 h 300444"/>
              <a:gd name="connsiteX2" fmla="*/ 0 w 1792707"/>
              <a:gd name="connsiteY2" fmla="*/ 9630 h 300444"/>
              <a:gd name="connsiteX0" fmla="*/ 1792707 w 1792707"/>
              <a:gd name="connsiteY0" fmla="*/ 186610 h 283167"/>
              <a:gd name="connsiteX1" fmla="*/ 845483 w 1792707"/>
              <a:gd name="connsiteY1" fmla="*/ 223483 h 283167"/>
              <a:gd name="connsiteX2" fmla="*/ 0 w 1792707"/>
              <a:gd name="connsiteY2" fmla="*/ 9630 h 283167"/>
              <a:gd name="connsiteX0" fmla="*/ 1792707 w 1792707"/>
              <a:gd name="connsiteY0" fmla="*/ 188554 h 266228"/>
              <a:gd name="connsiteX1" fmla="*/ 653964 w 1792707"/>
              <a:gd name="connsiteY1" fmla="*/ 181182 h 266228"/>
              <a:gd name="connsiteX2" fmla="*/ 0 w 1792707"/>
              <a:gd name="connsiteY2" fmla="*/ 11574 h 266228"/>
              <a:gd name="connsiteX0" fmla="*/ 1768767 w 1768767"/>
              <a:gd name="connsiteY0" fmla="*/ 209616 h 287290"/>
              <a:gd name="connsiteX1" fmla="*/ 630024 w 1768767"/>
              <a:gd name="connsiteY1" fmla="*/ 202244 h 287290"/>
              <a:gd name="connsiteX2" fmla="*/ 0 w 1768767"/>
              <a:gd name="connsiteY2" fmla="*/ 10514 h 287290"/>
            </a:gdLst>
            <a:ahLst/>
            <a:cxnLst>
              <a:cxn ang="0">
                <a:pos x="connsiteX0" y="connsiteY0"/>
              </a:cxn>
              <a:cxn ang="0">
                <a:pos x="connsiteX1" y="connsiteY1"/>
              </a:cxn>
              <a:cxn ang="0">
                <a:pos x="connsiteX2" y="connsiteY2"/>
              </a:cxn>
            </a:cxnLst>
            <a:rect l="l" t="t" r="r" b="b"/>
            <a:pathLst>
              <a:path w="1768767" h="287290">
                <a:moveTo>
                  <a:pt x="1768767" y="209616"/>
                </a:moveTo>
                <a:cubicBezTo>
                  <a:pt x="1290396" y="350340"/>
                  <a:pt x="1101123" y="269842"/>
                  <a:pt x="630024" y="202244"/>
                </a:cubicBezTo>
                <a:cubicBezTo>
                  <a:pt x="182864" y="149395"/>
                  <a:pt x="20894" y="-47250"/>
                  <a:pt x="0" y="1051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2" name="Title 1">
            <a:extLst>
              <a:ext uri="{FF2B5EF4-FFF2-40B4-BE49-F238E27FC236}">
                <a16:creationId xmlns:a16="http://schemas.microsoft.com/office/drawing/2014/main" id="{BDBF125F-0E37-76BC-F3F6-396671E737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Working together with our partners	</a:t>
            </a:r>
          </a:p>
        </p:txBody>
      </p:sp>
      <p:sp>
        <p:nvSpPr>
          <p:cNvPr id="3" name="Freeform: Shape 2">
            <a:extLst>
              <a:ext uri="{FF2B5EF4-FFF2-40B4-BE49-F238E27FC236}">
                <a16:creationId xmlns:a16="http://schemas.microsoft.com/office/drawing/2014/main" id="{6C905DF4-8D22-44B3-64B9-840B650AC036}"/>
              </a:ext>
            </a:extLst>
          </p:cNvPr>
          <p:cNvSpPr/>
          <p:nvPr/>
        </p:nvSpPr>
        <p:spPr>
          <a:xfrm>
            <a:off x="7404769" y="832074"/>
            <a:ext cx="342415" cy="2610464"/>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488115 w 529218"/>
              <a:gd name="connsiteY0" fmla="*/ 0 h 2735825"/>
              <a:gd name="connsiteX1" fmla="*/ 8791 w 529218"/>
              <a:gd name="connsiteY1" fmla="*/ 1710814 h 2735825"/>
              <a:gd name="connsiteX2" fmla="*/ 384877 w 529218"/>
              <a:gd name="connsiteY2" fmla="*/ 2735825 h 2735825"/>
              <a:gd name="connsiteX0" fmla="*/ 107347 w 191666"/>
              <a:gd name="connsiteY0" fmla="*/ 0 h 2735825"/>
              <a:gd name="connsiteX1" fmla="*/ 40978 w 191666"/>
              <a:gd name="connsiteY1" fmla="*/ 1143001 h 2735825"/>
              <a:gd name="connsiteX2" fmla="*/ 4109 w 191666"/>
              <a:gd name="connsiteY2" fmla="*/ 2735825 h 2735825"/>
              <a:gd name="connsiteX0" fmla="*/ 250722 w 335041"/>
              <a:gd name="connsiteY0" fmla="*/ 0 h 2529348"/>
              <a:gd name="connsiteX1" fmla="*/ 184353 w 335041"/>
              <a:gd name="connsiteY1" fmla="*/ 1143001 h 2529348"/>
              <a:gd name="connsiteX2" fmla="*/ 0 w 335041"/>
              <a:gd name="connsiteY2" fmla="*/ 2529348 h 2529348"/>
              <a:gd name="connsiteX0" fmla="*/ 258096 w 342415"/>
              <a:gd name="connsiteY0" fmla="*/ 0 h 2610464"/>
              <a:gd name="connsiteX1" fmla="*/ 191727 w 342415"/>
              <a:gd name="connsiteY1" fmla="*/ 1143001 h 2610464"/>
              <a:gd name="connsiteX2" fmla="*/ 0 w 342415"/>
              <a:gd name="connsiteY2" fmla="*/ 2610464 h 2610464"/>
            </a:gdLst>
            <a:ahLst/>
            <a:cxnLst>
              <a:cxn ang="0">
                <a:pos x="connsiteX0" y="connsiteY0"/>
              </a:cxn>
              <a:cxn ang="0">
                <a:pos x="connsiteX1" y="connsiteY1"/>
              </a:cxn>
              <a:cxn ang="0">
                <a:pos x="connsiteX2" y="connsiteY2"/>
              </a:cxn>
            </a:cxnLst>
            <a:rect l="l" t="t" r="r" b="b"/>
            <a:pathLst>
              <a:path w="342415" h="2610464">
                <a:moveTo>
                  <a:pt x="258096" y="0"/>
                </a:moveTo>
                <a:cubicBezTo>
                  <a:pt x="467032" y="229214"/>
                  <a:pt x="226141" y="893507"/>
                  <a:pt x="191727" y="1143001"/>
                </a:cubicBezTo>
                <a:cubicBezTo>
                  <a:pt x="113069" y="1421991"/>
                  <a:pt x="20894" y="2552700"/>
                  <a:pt x="0" y="261046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1026" name="Picture 2" descr="Digital Inclusion Alliance Wales (@DIAWales) / X">
            <a:extLst>
              <a:ext uri="{FF2B5EF4-FFF2-40B4-BE49-F238E27FC236}">
                <a16:creationId xmlns:a16="http://schemas.microsoft.com/office/drawing/2014/main" id="{141C70B2-EB39-6357-AFB4-31D20CDDC5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6728" b="28146"/>
          <a:stretch/>
        </p:blipFill>
        <p:spPr bwMode="auto">
          <a:xfrm>
            <a:off x="6476606" y="234571"/>
            <a:ext cx="1393371" cy="62877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me">
            <a:extLst>
              <a:ext uri="{FF2B5EF4-FFF2-40B4-BE49-F238E27FC236}">
                <a16:creationId xmlns:a16="http://schemas.microsoft.com/office/drawing/2014/main" id="{9B1E7FD2-C6CA-6734-C2D8-97F14C3A54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593" t="25791" r="6734" b="24414"/>
          <a:stretch/>
        </p:blipFill>
        <p:spPr bwMode="auto">
          <a:xfrm>
            <a:off x="6745914" y="2505370"/>
            <a:ext cx="1073403" cy="6388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West Glamorgan Regional Partnership - Swansea Bay University Health  Board">
            <a:extLst>
              <a:ext uri="{FF2B5EF4-FFF2-40B4-BE49-F238E27FC236}">
                <a16:creationId xmlns:a16="http://schemas.microsoft.com/office/drawing/2014/main" id="{BA9AE5CA-09E0-2C4C-A82C-C6CD0BE1A5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3804" y="1795692"/>
            <a:ext cx="2022127" cy="6287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ywel Dda University Health Board">
            <a:extLst>
              <a:ext uri="{FF2B5EF4-FFF2-40B4-BE49-F238E27FC236}">
                <a16:creationId xmlns:a16="http://schemas.microsoft.com/office/drawing/2014/main" id="{50615F9F-1911-30A9-EFB1-458AFB246DB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13907" y="2980788"/>
            <a:ext cx="1480458" cy="376026"/>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F2E89CDD-8E4A-5A04-5652-052B02993814}"/>
              </a:ext>
            </a:extLst>
          </p:cNvPr>
          <p:cNvSpPr/>
          <p:nvPr/>
        </p:nvSpPr>
        <p:spPr>
          <a:xfrm>
            <a:off x="6190320" y="4078400"/>
            <a:ext cx="674776" cy="330177"/>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0 w 601900"/>
              <a:gd name="connsiteY0" fmla="*/ 472951 h 513201"/>
              <a:gd name="connsiteX1" fmla="*/ 305210 w 601900"/>
              <a:gd name="connsiteY1" fmla="*/ 17389 h 513201"/>
              <a:gd name="connsiteX2" fmla="*/ 600178 w 601900"/>
              <a:gd name="connsiteY2" fmla="*/ 231240 h 513201"/>
              <a:gd name="connsiteX0" fmla="*/ 0 w 603335"/>
              <a:gd name="connsiteY0" fmla="*/ 245732 h 414778"/>
              <a:gd name="connsiteX1" fmla="*/ 394110 w 603335"/>
              <a:gd name="connsiteY1" fmla="*/ 393420 h 414778"/>
              <a:gd name="connsiteX2" fmla="*/ 600178 w 603335"/>
              <a:gd name="connsiteY2" fmla="*/ 4021 h 414778"/>
              <a:gd name="connsiteX0" fmla="*/ 0 w 628135"/>
              <a:gd name="connsiteY0" fmla="*/ 88367 h 263979"/>
              <a:gd name="connsiteX1" fmla="*/ 394110 w 628135"/>
              <a:gd name="connsiteY1" fmla="*/ 236055 h 263979"/>
              <a:gd name="connsiteX2" fmla="*/ 625578 w 628135"/>
              <a:gd name="connsiteY2" fmla="*/ 5406 h 263979"/>
              <a:gd name="connsiteX0" fmla="*/ 0 w 628135"/>
              <a:gd name="connsiteY0" fmla="*/ 88367 h 263979"/>
              <a:gd name="connsiteX1" fmla="*/ 394110 w 628135"/>
              <a:gd name="connsiteY1" fmla="*/ 236055 h 263979"/>
              <a:gd name="connsiteX2" fmla="*/ 625578 w 628135"/>
              <a:gd name="connsiteY2" fmla="*/ 5406 h 263979"/>
              <a:gd name="connsiteX0" fmla="*/ 0 w 629091"/>
              <a:gd name="connsiteY0" fmla="*/ 93576 h 257973"/>
              <a:gd name="connsiteX1" fmla="*/ 394110 w 629091"/>
              <a:gd name="connsiteY1" fmla="*/ 241264 h 257973"/>
              <a:gd name="connsiteX2" fmla="*/ 625578 w 629091"/>
              <a:gd name="connsiteY2" fmla="*/ 10615 h 257973"/>
              <a:gd name="connsiteX0" fmla="*/ 0 w 630611"/>
              <a:gd name="connsiteY0" fmla="*/ 91920 h 288870"/>
              <a:gd name="connsiteX1" fmla="*/ 425860 w 630611"/>
              <a:gd name="connsiteY1" fmla="*/ 284058 h 288870"/>
              <a:gd name="connsiteX2" fmla="*/ 625578 w 630611"/>
              <a:gd name="connsiteY2" fmla="*/ 8959 h 288870"/>
              <a:gd name="connsiteX0" fmla="*/ 0 w 630611"/>
              <a:gd name="connsiteY0" fmla="*/ 91920 h 284058"/>
              <a:gd name="connsiteX1" fmla="*/ 425860 w 630611"/>
              <a:gd name="connsiteY1" fmla="*/ 284058 h 284058"/>
              <a:gd name="connsiteX2" fmla="*/ 625578 w 630611"/>
              <a:gd name="connsiteY2" fmla="*/ 8959 h 284058"/>
              <a:gd name="connsiteX0" fmla="*/ 0 w 630243"/>
              <a:gd name="connsiteY0" fmla="*/ 92535 h 284673"/>
              <a:gd name="connsiteX1" fmla="*/ 425860 w 630243"/>
              <a:gd name="connsiteY1" fmla="*/ 284673 h 284673"/>
              <a:gd name="connsiteX2" fmla="*/ 625578 w 630243"/>
              <a:gd name="connsiteY2" fmla="*/ 9574 h 284673"/>
              <a:gd name="connsiteX0" fmla="*/ 0 w 630243"/>
              <a:gd name="connsiteY0" fmla="*/ 92535 h 284673"/>
              <a:gd name="connsiteX1" fmla="*/ 425860 w 630243"/>
              <a:gd name="connsiteY1" fmla="*/ 284673 h 284673"/>
              <a:gd name="connsiteX2" fmla="*/ 625578 w 630243"/>
              <a:gd name="connsiteY2" fmla="*/ 9574 h 284673"/>
            </a:gdLst>
            <a:ahLst/>
            <a:cxnLst>
              <a:cxn ang="0">
                <a:pos x="connsiteX0" y="connsiteY0"/>
              </a:cxn>
              <a:cxn ang="0">
                <a:pos x="connsiteX1" y="connsiteY1"/>
              </a:cxn>
              <a:cxn ang="0">
                <a:pos x="connsiteX2" y="connsiteY2"/>
              </a:cxn>
            </a:cxnLst>
            <a:rect l="l" t="t" r="r" b="b"/>
            <a:pathLst>
              <a:path w="630243" h="284673">
                <a:moveTo>
                  <a:pt x="0" y="92535"/>
                </a:moveTo>
                <a:cubicBezTo>
                  <a:pt x="234336" y="283649"/>
                  <a:pt x="229011" y="271768"/>
                  <a:pt x="425860" y="284673"/>
                </a:cubicBezTo>
                <a:cubicBezTo>
                  <a:pt x="600178" y="169553"/>
                  <a:pt x="646472" y="-48190"/>
                  <a:pt x="625578" y="957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62" name="Picture 14" descr="City and County of Swansea Council - Wikipedia">
            <a:extLst>
              <a:ext uri="{FF2B5EF4-FFF2-40B4-BE49-F238E27FC236}">
                <a16:creationId xmlns:a16="http://schemas.microsoft.com/office/drawing/2014/main" id="{211018ED-E6D6-79C6-895C-20EB39A8C72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75023" y="3540237"/>
            <a:ext cx="776046" cy="914760"/>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a:extLst>
              <a:ext uri="{FF2B5EF4-FFF2-40B4-BE49-F238E27FC236}">
                <a16:creationId xmlns:a16="http://schemas.microsoft.com/office/drawing/2014/main" id="{F57E8557-F2C1-4524-1091-E31561BE1118}"/>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5F97D592-007E-0200-13CE-07FAD9F0B8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8" name="Arrow: Chevron 27">
              <a:extLst>
                <a:ext uri="{FF2B5EF4-FFF2-40B4-BE49-F238E27FC236}">
                  <a16:creationId xmlns:a16="http://schemas.microsoft.com/office/drawing/2014/main" id="{989E75FA-7814-06F9-1F56-26E53DA5B4CD}"/>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CBFDF466-A6F1-924B-0463-A28B1837F34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7E9C18E9-4984-8099-99DC-9BBED15515B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5F304062-AD24-DF5B-C543-B751271902D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pic>
        <p:nvPicPr>
          <p:cNvPr id="14" name="Picture 13">
            <a:extLst>
              <a:ext uri="{FF2B5EF4-FFF2-40B4-BE49-F238E27FC236}">
                <a16:creationId xmlns:a16="http://schemas.microsoft.com/office/drawing/2014/main" id="{3153A021-2750-FA73-11EA-B09B3292E8B0}"/>
              </a:ext>
            </a:extLst>
          </p:cNvPr>
          <p:cNvPicPr>
            <a:picLocks noChangeAspect="1"/>
          </p:cNvPicPr>
          <p:nvPr/>
        </p:nvPicPr>
        <p:blipFill>
          <a:blip r:embed="rId11"/>
          <a:stretch>
            <a:fillRect/>
          </a:stretch>
        </p:blipFill>
        <p:spPr>
          <a:xfrm>
            <a:off x="8065821" y="2909100"/>
            <a:ext cx="744019" cy="591575"/>
          </a:xfrm>
          <a:prstGeom prst="rect">
            <a:avLst/>
          </a:prstGeom>
        </p:spPr>
      </p:pic>
      <p:grpSp>
        <p:nvGrpSpPr>
          <p:cNvPr id="15" name="Group 14">
            <a:extLst>
              <a:ext uri="{FF2B5EF4-FFF2-40B4-BE49-F238E27FC236}">
                <a16:creationId xmlns:a16="http://schemas.microsoft.com/office/drawing/2014/main" id="{2C9DF5F1-54C0-5DC4-0CC3-64490543BA85}"/>
              </a:ext>
            </a:extLst>
          </p:cNvPr>
          <p:cNvGrpSpPr/>
          <p:nvPr/>
        </p:nvGrpSpPr>
        <p:grpSpPr>
          <a:xfrm>
            <a:off x="-1" y="0"/>
            <a:ext cx="9143998" cy="165595"/>
            <a:chOff x="374266" y="2474302"/>
            <a:chExt cx="13719657" cy="820603"/>
          </a:xfrm>
        </p:grpSpPr>
        <p:sp>
          <p:nvSpPr>
            <p:cNvPr id="16" name="Arrow: Pentagon 15">
              <a:extLst>
                <a:ext uri="{FF2B5EF4-FFF2-40B4-BE49-F238E27FC236}">
                  <a16:creationId xmlns:a16="http://schemas.microsoft.com/office/drawing/2014/main" id="{E4CBD39B-DCB5-CD63-CEC4-F2AB0035F3E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C4720EA7-CA65-13EA-C1A7-CD7AB563B4D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B73F661B-6096-3BBA-49E6-0AD927CBCD86}"/>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0" name="Arrow: Chevron 19">
              <a:extLst>
                <a:ext uri="{FF2B5EF4-FFF2-40B4-BE49-F238E27FC236}">
                  <a16:creationId xmlns:a16="http://schemas.microsoft.com/office/drawing/2014/main" id="{6F9C1A51-134B-559C-94F3-66B5396E90D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1" name="Arrow: Chevron 20">
              <a:extLst>
                <a:ext uri="{FF2B5EF4-FFF2-40B4-BE49-F238E27FC236}">
                  <a16:creationId xmlns:a16="http://schemas.microsoft.com/office/drawing/2014/main" id="{2819915C-F1E7-F7CB-BF80-B40F96CFE2E4}"/>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34" name="Arrow: Chevron 33">
              <a:extLst>
                <a:ext uri="{FF2B5EF4-FFF2-40B4-BE49-F238E27FC236}">
                  <a16:creationId xmlns:a16="http://schemas.microsoft.com/office/drawing/2014/main" id="{2F47527F-66EB-518A-350C-3E7595750B7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4" name="TextBox 3">
            <a:extLst>
              <a:ext uri="{FF2B5EF4-FFF2-40B4-BE49-F238E27FC236}">
                <a16:creationId xmlns:a16="http://schemas.microsoft.com/office/drawing/2014/main" id="{3722D73E-FD6E-F75E-B4CD-F0D9762B116F}"/>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19</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05855894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85482" y="-1"/>
            <a:ext cx="3958514" cy="46619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81647" y="-84732"/>
            <a:ext cx="8416734" cy="517164"/>
          </a:xfrm>
        </p:spPr>
        <p:txBody>
          <a:bodyPr>
            <a:normAutofit fontScale="90000"/>
          </a:bodyPr>
          <a:lstStyle/>
          <a:p>
            <a:r>
              <a:rPr lang="en-GB" sz="2400">
                <a:latin typeface="Gill Sans MT"/>
              </a:rPr>
              <a:t>Contents</a:t>
            </a:r>
            <a:r>
              <a:rPr lang="en-GB" sz="3200">
                <a:latin typeface="Gill Sans MT"/>
              </a:rPr>
              <a:t> </a:t>
            </a: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1269434100"/>
              </p:ext>
            </p:extLst>
          </p:nvPr>
        </p:nvGraphicFramePr>
        <p:xfrm>
          <a:off x="145952" y="432433"/>
          <a:ext cx="4987178" cy="4175760"/>
        </p:xfrm>
        <a:graphic>
          <a:graphicData uri="http://schemas.openxmlformats.org/drawingml/2006/table">
            <a:tbl>
              <a:tblPr firstRow="1" bandRow="1">
                <a:tableStyleId>{5940675A-B579-460E-94D1-54222C63F5DA}</a:tableStyleId>
              </a:tblPr>
              <a:tblGrid>
                <a:gridCol w="453902">
                  <a:extLst>
                    <a:ext uri="{9D8B030D-6E8A-4147-A177-3AD203B41FA5}">
                      <a16:colId xmlns:a16="http://schemas.microsoft.com/office/drawing/2014/main" val="2275579043"/>
                    </a:ext>
                  </a:extLst>
                </a:gridCol>
                <a:gridCol w="3669795">
                  <a:extLst>
                    <a:ext uri="{9D8B030D-6E8A-4147-A177-3AD203B41FA5}">
                      <a16:colId xmlns:a16="http://schemas.microsoft.com/office/drawing/2014/main" val="1870967752"/>
                    </a:ext>
                  </a:extLst>
                </a:gridCol>
                <a:gridCol w="863481">
                  <a:extLst>
                    <a:ext uri="{9D8B030D-6E8A-4147-A177-3AD203B41FA5}">
                      <a16:colId xmlns:a16="http://schemas.microsoft.com/office/drawing/2014/main" val="3850148591"/>
                    </a:ext>
                  </a:extLst>
                </a:gridCol>
              </a:tblGrid>
              <a:tr h="438228">
                <a:tc>
                  <a:txBody>
                    <a:bodyPr/>
                    <a:lstStyle/>
                    <a:p>
                      <a:endParaRPr lang="en-GB" sz="800" b="1">
                        <a:solidFill>
                          <a:srgbClr val="1F355E"/>
                        </a:solidFill>
                        <a:latin typeface="Arial Black"/>
                      </a:endParaRPr>
                    </a:p>
                    <a:p>
                      <a:endParaRPr lang="en-GB" sz="800" b="1">
                        <a:solidFill>
                          <a:srgbClr val="1F355E"/>
                        </a:solidFill>
                        <a:latin typeface="Arial Black"/>
                      </a:endParaRPr>
                    </a:p>
                    <a:p>
                      <a:r>
                        <a:rPr lang="en-GB" sz="800" b="1">
                          <a:solidFill>
                            <a:srgbClr val="1F355E"/>
                          </a:solidFill>
                          <a:latin typeface="Arial Black"/>
                        </a:rPr>
                        <a:t>1.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Foreword from the Chief Executive and the Digital Director</a:t>
                      </a:r>
                    </a:p>
                    <a:p>
                      <a:pPr algn="l"/>
                      <a:endParaRPr lang="en-GB" sz="800" b="1">
                        <a:solidFill>
                          <a:srgbClr val="1F355E"/>
                        </a:solidFill>
                        <a:latin typeface="Arial Black"/>
                      </a:endParaRPr>
                    </a:p>
                    <a:p>
                      <a:pPr algn="l"/>
                      <a:r>
                        <a:rPr lang="en-GB" sz="800" b="1">
                          <a:solidFill>
                            <a:srgbClr val="1F355E"/>
                          </a:solidFill>
                          <a:latin typeface="Arial Black"/>
                        </a:rPr>
                        <a:t>Executive Summary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3</a:t>
                      </a:r>
                    </a:p>
                    <a:p>
                      <a:pPr algn="l"/>
                      <a:endParaRPr lang="en-GB" sz="800">
                        <a:solidFill>
                          <a:srgbClr val="1F355E"/>
                        </a:solidFill>
                        <a:latin typeface="Arial Black"/>
                      </a:endParaRPr>
                    </a:p>
                    <a:p>
                      <a:pPr algn="l"/>
                      <a:r>
                        <a:rPr lang="en-GB" sz="800">
                          <a:solidFill>
                            <a:srgbClr val="1F355E"/>
                          </a:solidFill>
                          <a:latin typeface="Arial Black"/>
                        </a:rPr>
                        <a:t>p. 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508812">
                <a:tc>
                  <a:txBody>
                    <a:bodyPr/>
                    <a:lstStyle/>
                    <a:p>
                      <a:r>
                        <a:rPr lang="en-GB" sz="800" b="1">
                          <a:solidFill>
                            <a:srgbClr val="1F355E"/>
                          </a:solidFill>
                          <a:latin typeface="Arial Black"/>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Context</a:t>
                      </a:r>
                    </a:p>
                    <a:p>
                      <a:pPr marL="171450" indent="-171450" algn="l">
                        <a:buFont typeface="Arial" panose="020B0604020202020204" pitchFamily="34" charset="0"/>
                        <a:buChar char="•"/>
                      </a:pPr>
                      <a:r>
                        <a:rPr lang="en-GB" sz="800" b="0">
                          <a:solidFill>
                            <a:srgbClr val="1F355E"/>
                          </a:solidFill>
                          <a:latin typeface="Arial Black"/>
                        </a:rPr>
                        <a:t>Organisational Context</a:t>
                      </a:r>
                    </a:p>
                    <a:p>
                      <a:pPr marL="171450" indent="-171450" algn="l">
                        <a:buFont typeface="Arial" panose="020B0604020202020204" pitchFamily="34" charset="0"/>
                        <a:buChar char="•"/>
                      </a:pPr>
                      <a:r>
                        <a:rPr lang="en-GB" sz="800" b="0">
                          <a:solidFill>
                            <a:srgbClr val="1F355E"/>
                          </a:solidFill>
                          <a:latin typeface="Arial Black"/>
                        </a:rPr>
                        <a:t>Digital Context </a:t>
                      </a:r>
                    </a:p>
                    <a:p>
                      <a:pPr marL="171450" indent="-171450" algn="l">
                        <a:buFont typeface="Arial" panose="020B0604020202020204" pitchFamily="34" charset="0"/>
                        <a:buChar char="•"/>
                      </a:pPr>
                      <a:r>
                        <a:rPr lang="en-GB" sz="800" b="0">
                          <a:solidFill>
                            <a:srgbClr val="1F355E"/>
                          </a:solidFill>
                          <a:latin typeface="Arial Black"/>
                        </a:rPr>
                        <a:t>National Context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393797">
                <a:tc>
                  <a:txBody>
                    <a:bodyPr/>
                    <a:lstStyle/>
                    <a:p>
                      <a:r>
                        <a:rPr lang="en-GB" sz="800" b="1">
                          <a:solidFill>
                            <a:srgbClr val="1F355E"/>
                          </a:solidFill>
                          <a:latin typeface="Arial Black"/>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Developing Our Strategy</a:t>
                      </a:r>
                    </a:p>
                    <a:p>
                      <a:pPr marL="171450" indent="-171450" algn="l">
                        <a:buFont typeface="Arial" panose="020B0604020202020204" pitchFamily="34" charset="0"/>
                        <a:buChar char="•"/>
                      </a:pPr>
                      <a:r>
                        <a:rPr lang="en-GB" sz="800" b="0">
                          <a:solidFill>
                            <a:srgbClr val="1F355E"/>
                          </a:solidFill>
                          <a:latin typeface="Arial Black"/>
                        </a:rPr>
                        <a:t>Engagement </a:t>
                      </a:r>
                    </a:p>
                    <a:p>
                      <a:pPr marL="171450" indent="-171450" algn="l">
                        <a:buFont typeface="Arial" panose="020B0604020202020204" pitchFamily="34" charset="0"/>
                        <a:buChar char="•"/>
                      </a:pPr>
                      <a:r>
                        <a:rPr lang="en-GB" sz="800" b="0">
                          <a:solidFill>
                            <a:srgbClr val="1F355E"/>
                          </a:solidFill>
                          <a:latin typeface="Arial Black"/>
                        </a:rPr>
                        <a:t>Strategy Alignment</a:t>
                      </a:r>
                    </a:p>
                    <a:p>
                      <a:pPr marL="171450" indent="-171450" algn="l">
                        <a:buFont typeface="Arial" panose="020B0604020202020204" pitchFamily="34" charset="0"/>
                        <a:buChar char="•"/>
                      </a:pPr>
                      <a:r>
                        <a:rPr lang="en-GB" sz="800" b="0">
                          <a:solidFill>
                            <a:srgbClr val="1F355E"/>
                          </a:solidFill>
                          <a:latin typeface="Arial Black"/>
                        </a:rPr>
                        <a:t>Partnership Working</a:t>
                      </a:r>
                    </a:p>
                    <a:p>
                      <a:pPr marL="171450" indent="-171450" algn="l">
                        <a:buFont typeface="Arial" panose="020B0604020202020204" pitchFamily="34" charset="0"/>
                        <a:buChar char="•"/>
                      </a:pPr>
                      <a:r>
                        <a:rPr lang="en-GB" sz="800" b="0">
                          <a:solidFill>
                            <a:srgbClr val="1F355E"/>
                          </a:solidFill>
                          <a:latin typeface="Arial Black"/>
                        </a:rPr>
                        <a:t>Digital Inclusion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640836">
                <a:tc>
                  <a:txBody>
                    <a:bodyPr/>
                    <a:lstStyle/>
                    <a:p>
                      <a:r>
                        <a:rPr lang="en-GB" sz="800" b="1">
                          <a:solidFill>
                            <a:srgbClr val="1F355E"/>
                          </a:solidFill>
                          <a:latin typeface="Arial Black"/>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Our Strategy</a:t>
                      </a:r>
                      <a:endParaRPr lang="en-GB" sz="800" b="0" i="0" u="none" strike="noStrike" noProof="0">
                        <a:solidFill>
                          <a:srgbClr val="000000"/>
                        </a:solidFill>
                        <a:latin typeface="Arial Black"/>
                      </a:endParaRPr>
                    </a:p>
                    <a:p>
                      <a:pPr marL="171450" indent="-171450" algn="l">
                        <a:buFont typeface="Arial" panose="020B0604020202020204" pitchFamily="34" charset="0"/>
                        <a:buChar char="•"/>
                      </a:pPr>
                      <a:r>
                        <a:rPr lang="en-GB" sz="800" b="0">
                          <a:solidFill>
                            <a:srgbClr val="1F355E"/>
                          </a:solidFill>
                          <a:latin typeface="Arial Black"/>
                        </a:rPr>
                        <a:t>The Strategy Framework and the </a:t>
                      </a:r>
                      <a:r>
                        <a:rPr lang="en-GB" sz="800" b="0" strike="noStrike">
                          <a:solidFill>
                            <a:srgbClr val="1F355E"/>
                          </a:solidFill>
                          <a:latin typeface="Arial Black"/>
                        </a:rPr>
                        <a:t>Digital</a:t>
                      </a:r>
                      <a:r>
                        <a:rPr lang="en-GB" sz="800" b="0">
                          <a:solidFill>
                            <a:srgbClr val="1F355E"/>
                          </a:solidFill>
                          <a:latin typeface="Arial Black"/>
                        </a:rPr>
                        <a:t> Vision</a:t>
                      </a:r>
                    </a:p>
                    <a:p>
                      <a:pPr marL="171450" indent="-171450" algn="l">
                        <a:buFont typeface="Arial" panose="020B0604020202020204" pitchFamily="34" charset="0"/>
                        <a:buChar char="•"/>
                      </a:pPr>
                      <a:r>
                        <a:rPr lang="en-GB" sz="800" b="0">
                          <a:solidFill>
                            <a:srgbClr val="1F355E"/>
                          </a:solidFill>
                          <a:latin typeface="Arial Black"/>
                        </a:rPr>
                        <a:t>Clinical Programmes as Vehicles for Delivery</a:t>
                      </a:r>
                    </a:p>
                    <a:p>
                      <a:pPr marL="171450" marR="0" lvl="0" indent="-171450" algn="l" defTabSz="309563" eaLnBrk="1" fontAlgn="auto" latinLnBrk="0" hangingPunct="1">
                        <a:lnSpc>
                          <a:spcPct val="100000"/>
                        </a:lnSpc>
                        <a:spcBef>
                          <a:spcPts val="0"/>
                        </a:spcBef>
                        <a:spcAft>
                          <a:spcPts val="0"/>
                        </a:spcAft>
                        <a:buClr>
                          <a:srgbClr val="000000"/>
                        </a:buClr>
                        <a:buSzTx/>
                        <a:buFont typeface="Arial,Sans-Serif"/>
                        <a:buChar char="•"/>
                        <a:tabLst/>
                        <a:defRPr/>
                      </a:pPr>
                      <a:r>
                        <a:rPr lang="en-GB" sz="800" b="0" i="0" u="none" strike="noStrike" noProof="0">
                          <a:solidFill>
                            <a:srgbClr val="1F355E"/>
                          </a:solidFill>
                          <a:latin typeface="Arial Black"/>
                        </a:rPr>
                        <a:t>Workforce and Culture</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Data, Analytics and Artificial Intelligence</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Digital Technology and the Importance of Cyber Security</a:t>
                      </a:r>
                      <a:endParaRPr lang="en-GB" sz="800" b="0" i="0" u="none" strike="noStrike" noProof="0">
                        <a:solidFill>
                          <a:srgbClr val="000000"/>
                        </a:solidFill>
                        <a:latin typeface="Arial Black"/>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p. 21</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r h="508812">
                <a:tc>
                  <a:txBody>
                    <a:bodyPr/>
                    <a:lstStyle/>
                    <a:p>
                      <a:pPr lvl="0">
                        <a:buNone/>
                      </a:pPr>
                      <a:r>
                        <a:rPr lang="en-GB" sz="800" b="1">
                          <a:solidFill>
                            <a:srgbClr val="1F355E"/>
                          </a:solidFill>
                          <a:latin typeface="Arial Black"/>
                        </a:rPr>
                        <a:t>5.</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0" i="0" u="none" strike="noStrike" noProof="0">
                          <a:solidFill>
                            <a:srgbClr val="1F355E"/>
                          </a:solidFill>
                          <a:latin typeface="Arial Black"/>
                        </a:rPr>
                        <a:t>Investment and Benefits</a:t>
                      </a:r>
                      <a:endParaRPr lang="en-GB" sz="800" b="0" i="0" u="none" strike="noStrike" noProof="0">
                        <a:solidFill>
                          <a:srgbClr val="000000"/>
                        </a:solidFill>
                        <a:latin typeface="Arial Black"/>
                      </a:endParaRPr>
                    </a:p>
                    <a:p>
                      <a:pPr marL="171450" indent="-171450" algn="l">
                        <a:buFont typeface="Arial" panose="020B0604020202020204" pitchFamily="34" charset="0"/>
                        <a:buChar char="•"/>
                      </a:pPr>
                      <a:r>
                        <a:rPr lang="en-GB" sz="800" b="0">
                          <a:solidFill>
                            <a:srgbClr val="1F355E"/>
                          </a:solidFill>
                          <a:latin typeface="Arial Black"/>
                        </a:rPr>
                        <a:t>A Sustainable NHS</a:t>
                      </a:r>
                    </a:p>
                    <a:p>
                      <a:pPr marL="171450" indent="-171450" algn="l">
                        <a:buFont typeface="Arial" panose="020B0604020202020204" pitchFamily="34" charset="0"/>
                        <a:buChar char="•"/>
                      </a:pPr>
                      <a:r>
                        <a:rPr lang="en-GB" sz="800" b="0">
                          <a:solidFill>
                            <a:srgbClr val="1F355E"/>
                          </a:solidFill>
                          <a:latin typeface="Arial Black"/>
                        </a:rPr>
                        <a:t>Indicative Investment Requirements</a:t>
                      </a:r>
                    </a:p>
                    <a:p>
                      <a:pPr marL="171450" indent="-171450" algn="l">
                        <a:buFont typeface="Arial" panose="020B0604020202020204" pitchFamily="34" charset="0"/>
                        <a:buChar char="•"/>
                      </a:pPr>
                      <a:r>
                        <a:rPr lang="en-GB" sz="800" b="0">
                          <a:solidFill>
                            <a:srgbClr val="1F355E"/>
                          </a:solidFill>
                          <a:latin typeface="Arial Black"/>
                        </a:rPr>
                        <a:t>Benefits Framework and Delivery</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0" i="0" u="none" strike="noStrike" noProof="0">
                          <a:solidFill>
                            <a:srgbClr val="1F355E"/>
                          </a:solidFill>
                          <a:latin typeface="Arial Black"/>
                        </a:rPr>
                        <a:t>p. 39</a:t>
                      </a: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2539671938"/>
                  </a:ext>
                </a:extLst>
              </a:tr>
              <a:tr h="478998">
                <a:tc>
                  <a:txBody>
                    <a:bodyPr/>
                    <a:lstStyle/>
                    <a:p>
                      <a:pPr lvl="0">
                        <a:buNone/>
                      </a:pPr>
                      <a:r>
                        <a:rPr lang="en-GB" sz="800" b="1">
                          <a:solidFill>
                            <a:srgbClr val="1F355E"/>
                          </a:solidFill>
                          <a:latin typeface="Arial Black"/>
                        </a:rPr>
                        <a:t>6.</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1" i="0" u="none" strike="noStrike" noProof="0">
                          <a:solidFill>
                            <a:srgbClr val="1F355E"/>
                          </a:solidFill>
                          <a:latin typeface="Arial Black"/>
                        </a:rPr>
                        <a:t>The Plan</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Mobilising the Strategy</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Our 3-Year Transformation Plan </a:t>
                      </a:r>
                    </a:p>
                    <a:p>
                      <a:pPr marL="171450" lvl="0" indent="-171450" algn="l">
                        <a:buClr>
                          <a:srgbClr val="000000"/>
                        </a:buClr>
                        <a:buFont typeface="Arial,Sans-Serif"/>
                        <a:buChar char="•"/>
                      </a:pPr>
                      <a:r>
                        <a:rPr lang="en-GB" sz="800" b="0" i="0" u="none" strike="noStrike" noProof="0">
                          <a:solidFill>
                            <a:srgbClr val="1F355E"/>
                          </a:solidFill>
                          <a:latin typeface="Arial Black"/>
                        </a:rPr>
                        <a:t>Early Priorities and IMTP Delivery</a:t>
                      </a:r>
                    </a:p>
                    <a:p>
                      <a:pPr marL="171450" lvl="0" indent="-171450" algn="l">
                        <a:buClr>
                          <a:srgbClr val="000000"/>
                        </a:buClr>
                        <a:buFont typeface="Arial,Sans-Serif"/>
                        <a:buChar char="•"/>
                      </a:pPr>
                      <a:r>
                        <a:rPr lang="en-GB" sz="800" b="0" i="0" u="none" strike="noStrike" noProof="0">
                          <a:solidFill>
                            <a:srgbClr val="1F355E"/>
                          </a:solidFill>
                          <a:latin typeface="Arial Black"/>
                        </a:rPr>
                        <a:t>National Programmes and Initiatives</a:t>
                      </a:r>
                      <a:endParaRPr lang="en-US" sz="800" b="0" i="0" u="none" strike="noStrike" noProof="0">
                        <a:solidFill>
                          <a:srgbClr val="000000"/>
                        </a:solidFill>
                        <a:latin typeface="Arial Black"/>
                      </a:endParaRPr>
                    </a:p>
                  </a:txBody>
                  <a:tcPr>
                    <a:lnL w="0">
                      <a:noFill/>
                    </a:lnL>
                    <a:lnR w="0">
                      <a:noFill/>
                    </a:lnR>
                    <a:lnT w="0">
                      <a:noFill/>
                    </a:lnT>
                    <a:lnB w="0">
                      <a:noFill/>
                    </a:lnB>
                    <a:lnTlToBr w="0">
                      <a:noFill/>
                    </a:lnTlToBr>
                    <a:lnBlToTr w="0">
                      <a:noFill/>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i="0" u="none" strike="noStrike" noProof="0">
                          <a:solidFill>
                            <a:srgbClr val="1F355E"/>
                          </a:solidFill>
                          <a:latin typeface="Arial Black"/>
                        </a:rPr>
                        <a:t>p. 45</a:t>
                      </a:r>
                      <a:endParaRPr lang="en-US" sz="800"/>
                    </a:p>
                    <a:p>
                      <a:pPr lvl="0" algn="l">
                        <a:buNone/>
                      </a:pP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2594636619"/>
                  </a:ext>
                </a:extLst>
              </a:tr>
              <a:tr h="0">
                <a:tc>
                  <a:txBody>
                    <a:bodyPr/>
                    <a:lstStyle/>
                    <a:p>
                      <a:pPr lvl="0">
                        <a:buNone/>
                      </a:pPr>
                      <a:r>
                        <a:rPr lang="en-GB" sz="800" b="1">
                          <a:solidFill>
                            <a:srgbClr val="1F355E"/>
                          </a:solidFill>
                          <a:latin typeface="Arial Black"/>
                        </a:rPr>
                        <a:t>7.</a:t>
                      </a:r>
                    </a:p>
                  </a:txBody>
                  <a:tcPr>
                    <a:lnL w="0">
                      <a:noFill/>
                    </a:lnL>
                    <a:lnR w="0">
                      <a:noFill/>
                    </a:lnR>
                    <a:lnT w="0">
                      <a:noFill/>
                    </a:lnT>
                    <a:lnB w="0">
                      <a:noFill/>
                    </a:lnB>
                    <a:lnTlToBr w="0">
                      <a:noFill/>
                    </a:lnTlToBr>
                    <a:lnBlToTr w="0">
                      <a:noFill/>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1" i="0" u="none" strike="noStrike" cap="none" spc="0" baseline="0">
                          <a:solidFill>
                            <a:srgbClr val="1F355E"/>
                          </a:solidFill>
                          <a:uFillTx/>
                          <a:latin typeface="Arial Black"/>
                          <a:ea typeface="+mn-ea"/>
                          <a:cs typeface="+mn-cs"/>
                          <a:sym typeface="Helvetica Neue Light"/>
                        </a:rPr>
                        <a:t>Additional Resources</a:t>
                      </a:r>
                    </a:p>
                  </a:txBody>
                  <a:tcPr>
                    <a:lnL w="0">
                      <a:noFill/>
                    </a:lnL>
                    <a:lnR w="0">
                      <a:noFill/>
                    </a:lnR>
                    <a:lnT w="0">
                      <a:noFill/>
                    </a:lnT>
                    <a:lnB w="0">
                      <a:noFill/>
                    </a:lnB>
                    <a:lnTlToBr w="0">
                      <a:noFill/>
                    </a:lnTlToBr>
                    <a:lnBlToTr w="0">
                      <a:noFill/>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800" b="0" i="0" u="none" strike="noStrike" noProof="0">
                          <a:solidFill>
                            <a:srgbClr val="1F355E"/>
                          </a:solidFill>
                          <a:latin typeface="Arial Black"/>
                        </a:rPr>
                        <a:t>p. 52</a:t>
                      </a:r>
                      <a:endParaRPr lang="en-US" sz="800"/>
                    </a:p>
                    <a:p>
                      <a:pPr lvl="0" algn="l">
                        <a:buNone/>
                      </a:pP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1124108214"/>
                  </a:ext>
                </a:extLst>
              </a:tr>
            </a:tbl>
          </a:graphicData>
        </a:graphic>
      </p:graphicFrame>
    </p:spTree>
    <p:extLst>
      <p:ext uri="{BB962C8B-B14F-4D97-AF65-F5344CB8AC3E}">
        <p14:creationId xmlns:p14="http://schemas.microsoft.com/office/powerpoint/2010/main" val="413064760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2856CEB-BC76-DAA6-798C-89CF54BD2F3D}"/>
              </a:ext>
            </a:extLst>
          </p:cNvPr>
          <p:cNvSpPr/>
          <p:nvPr/>
        </p:nvSpPr>
        <p:spPr>
          <a:xfrm>
            <a:off x="4572000" y="611195"/>
            <a:ext cx="4448558" cy="2492077"/>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7" name="Oval 16">
            <a:extLst>
              <a:ext uri="{FF2B5EF4-FFF2-40B4-BE49-F238E27FC236}">
                <a16:creationId xmlns:a16="http://schemas.microsoft.com/office/drawing/2014/main" id="{E97798EA-D9E4-ED96-285A-D25476D2F3A7}"/>
              </a:ext>
            </a:extLst>
          </p:cNvPr>
          <p:cNvSpPr/>
          <p:nvPr/>
        </p:nvSpPr>
        <p:spPr>
          <a:xfrm>
            <a:off x="5397419" y="1483424"/>
            <a:ext cx="1593424" cy="1531018"/>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Only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36%</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the &gt;75s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have basic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skills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Oval 14">
            <a:extLst>
              <a:ext uri="{FF2B5EF4-FFF2-40B4-BE49-F238E27FC236}">
                <a16:creationId xmlns:a16="http://schemas.microsoft.com/office/drawing/2014/main" id="{541337B5-DA8F-AC63-5706-6E1CD0C5CF09}"/>
              </a:ext>
            </a:extLst>
          </p:cNvPr>
          <p:cNvSpPr/>
          <p:nvPr/>
        </p:nvSpPr>
        <p:spPr>
          <a:xfrm>
            <a:off x="4514358" y="394086"/>
            <a:ext cx="1593424" cy="1531018"/>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27%</a:t>
            </a:r>
          </a:p>
          <a:p>
            <a:pPr marL="0" marR="0" lvl="0" indent="0" algn="ctr" defTabSz="825500" rtl="0" eaLnBrk="1" fontAlgn="auto" latinLnBrk="0" hangingPunct="0">
              <a:lnSpc>
                <a:spcPct val="100000"/>
              </a:lnSpc>
              <a:spcBef>
                <a:spcPts val="0"/>
              </a:spcBef>
              <a:spcAft>
                <a:spcPts val="0"/>
              </a:spcAft>
              <a:buClrTx/>
              <a:buSzTx/>
              <a:buFontTx/>
              <a:buNone/>
              <a:tabLst/>
              <a:defRPr/>
            </a:pPr>
            <a:r>
              <a:rPr lang="en-US" sz="1050" b="0">
                <a:solidFill>
                  <a:prstClr val="white"/>
                </a:solidFill>
                <a:latin typeface="Arial" panose="020B0604020202020204" pitchFamily="34" charset="0"/>
                <a:ea typeface="+mn-ea"/>
                <a:cs typeface="Arial" panose="020B0604020202020204" pitchFamily="34" charset="0"/>
                <a:sym typeface="Helvetica Neue Medium"/>
              </a:rPr>
              <a:t>of people don’t demonstrate the skills required to complete basic</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digital tasks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 name="Oval 18">
            <a:extLst>
              <a:ext uri="{FF2B5EF4-FFF2-40B4-BE49-F238E27FC236}">
                <a16:creationId xmlns:a16="http://schemas.microsoft.com/office/drawing/2014/main" id="{06A3862A-8FAF-3A81-3ED0-68B112B003AB}"/>
              </a:ext>
            </a:extLst>
          </p:cNvPr>
          <p:cNvSpPr/>
          <p:nvPr/>
        </p:nvSpPr>
        <p:spPr>
          <a:xfrm>
            <a:off x="6234897" y="566990"/>
            <a:ext cx="1593424" cy="1531018"/>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19%</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people with disabilities do not personally use the internet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 name="Oval 19">
            <a:extLst>
              <a:ext uri="{FF2B5EF4-FFF2-40B4-BE49-F238E27FC236}">
                <a16:creationId xmlns:a16="http://schemas.microsoft.com/office/drawing/2014/main" id="{52D97BC8-7386-73D1-A49E-3223E5F67774}"/>
              </a:ext>
            </a:extLst>
          </p:cNvPr>
          <p:cNvSpPr/>
          <p:nvPr/>
        </p:nvSpPr>
        <p:spPr>
          <a:xfrm>
            <a:off x="7453348" y="1496651"/>
            <a:ext cx="1593424" cy="1531018"/>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People with higher </a:t>
            </a:r>
            <a:r>
              <a:rPr lang="en-US" sz="1050" b="0">
                <a:solidFill>
                  <a:prstClr val="white"/>
                </a:solidFill>
                <a:latin typeface="Arial" panose="020B0604020202020204" pitchFamily="34" charset="0"/>
                <a:ea typeface="+mn-ea"/>
                <a:cs typeface="Arial" panose="020B0604020202020204" pitchFamily="34" charset="0"/>
                <a:sym typeface="Helvetica Neue Medium"/>
              </a:rPr>
              <a:t>levels of education are more likely to be digitally included </a:t>
            </a: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2" name="Graphic 21" descr="Remote learning math with solid fill">
            <a:extLst>
              <a:ext uri="{FF2B5EF4-FFF2-40B4-BE49-F238E27FC236}">
                <a16:creationId xmlns:a16="http://schemas.microsoft.com/office/drawing/2014/main" id="{67F4EA18-C32B-634F-4D43-40FEA492A2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39092" y="1666714"/>
            <a:ext cx="392447" cy="392447"/>
          </a:xfrm>
          <a:prstGeom prst="rect">
            <a:avLst/>
          </a:prstGeom>
        </p:spPr>
      </p:pic>
      <p:grpSp>
        <p:nvGrpSpPr>
          <p:cNvPr id="26" name="Group 25">
            <a:extLst>
              <a:ext uri="{FF2B5EF4-FFF2-40B4-BE49-F238E27FC236}">
                <a16:creationId xmlns:a16="http://schemas.microsoft.com/office/drawing/2014/main" id="{388971C4-35AA-C28C-8CE9-738DFBD08AEA}"/>
              </a:ext>
            </a:extLst>
          </p:cNvPr>
          <p:cNvGrpSpPr/>
          <p:nvPr/>
        </p:nvGrpSpPr>
        <p:grpSpPr>
          <a:xfrm>
            <a:off x="4574960" y="1840165"/>
            <a:ext cx="1239325" cy="1230792"/>
            <a:chOff x="4725618" y="901054"/>
            <a:chExt cx="1239325" cy="1230792"/>
          </a:xfrm>
          <a:solidFill>
            <a:schemeClr val="accent6"/>
          </a:solidFill>
        </p:grpSpPr>
        <p:sp>
          <p:nvSpPr>
            <p:cNvPr id="23" name="Oval 22">
              <a:extLst>
                <a:ext uri="{FF2B5EF4-FFF2-40B4-BE49-F238E27FC236}">
                  <a16:creationId xmlns:a16="http://schemas.microsoft.com/office/drawing/2014/main" id="{B3A4FD06-BDB0-19E1-E5E0-0265F586071D}"/>
                </a:ext>
              </a:extLst>
            </p:cNvPr>
            <p:cNvSpPr/>
            <p:nvPr/>
          </p:nvSpPr>
          <p:spPr>
            <a:xfrm>
              <a:off x="4725618" y="901054"/>
              <a:ext cx="1239325" cy="1230792"/>
            </a:xfrm>
            <a:prstGeom prst="ellipse">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There is a higher level of digital literacy among young people</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5" name="Graphic 24" descr="School boy with solid fill">
              <a:extLst>
                <a:ext uri="{FF2B5EF4-FFF2-40B4-BE49-F238E27FC236}">
                  <a16:creationId xmlns:a16="http://schemas.microsoft.com/office/drawing/2014/main" id="{68871D6C-30A7-FE9D-F7E0-006D9BE8E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969" y="923538"/>
              <a:ext cx="244216" cy="244216"/>
            </a:xfrm>
            <a:prstGeom prst="rect">
              <a:avLst/>
            </a:prstGeom>
          </p:spPr>
        </p:pic>
      </p:grpSp>
      <p:sp>
        <p:nvSpPr>
          <p:cNvPr id="28" name="Oval 27">
            <a:extLst>
              <a:ext uri="{FF2B5EF4-FFF2-40B4-BE49-F238E27FC236}">
                <a16:creationId xmlns:a16="http://schemas.microsoft.com/office/drawing/2014/main" id="{5F18761B-4A4E-0A97-52C9-7E0016096BED}"/>
              </a:ext>
            </a:extLst>
          </p:cNvPr>
          <p:cNvSpPr>
            <a:spLocks noChangeAspect="1"/>
          </p:cNvSpPr>
          <p:nvPr/>
        </p:nvSpPr>
        <p:spPr>
          <a:xfrm>
            <a:off x="7642358" y="400362"/>
            <a:ext cx="1318394" cy="1318394"/>
          </a:xfrm>
          <a:prstGeom prst="ellips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Residents in Social Housing</a:t>
            </a:r>
            <a:r>
              <a:rPr lang="en-US" sz="1050" b="0">
                <a:solidFill>
                  <a:prstClr val="white"/>
                </a:solidFill>
                <a:latin typeface="Arial" panose="020B0604020202020204" pitchFamily="34" charset="0"/>
                <a:ea typeface="+mn-ea"/>
                <a:cs typeface="Arial" panose="020B0604020202020204" pitchFamily="34" charset="0"/>
                <a:sym typeface="Helvetica Neue Medium"/>
              </a:rPr>
              <a:t> are</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1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15%</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less likely to have internet access</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0" name="Rectangle 29">
            <a:extLst>
              <a:ext uri="{FF2B5EF4-FFF2-40B4-BE49-F238E27FC236}">
                <a16:creationId xmlns:a16="http://schemas.microsoft.com/office/drawing/2014/main" id="{CB1811CC-32D9-557D-9F8E-4D4C3748212B}"/>
              </a:ext>
            </a:extLst>
          </p:cNvPr>
          <p:cNvSpPr/>
          <p:nvPr/>
        </p:nvSpPr>
        <p:spPr>
          <a:xfrm>
            <a:off x="147484" y="610517"/>
            <a:ext cx="4340660"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A large minority of our population do not have the necessary access, skills, motivation and trust required to be able to utilise digital services. </a:t>
            </a:r>
            <a:endParaRPr kumimoji="0" lang="en-GB"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38">
            <a:extLst>
              <a:ext uri="{FF2B5EF4-FFF2-40B4-BE49-F238E27FC236}">
                <a16:creationId xmlns:a16="http://schemas.microsoft.com/office/drawing/2014/main" id="{7235C2AE-DCE3-CFEE-A1CF-B3730336A5C9}"/>
              </a:ext>
            </a:extLst>
          </p:cNvPr>
          <p:cNvSpPr/>
          <p:nvPr/>
        </p:nvSpPr>
        <p:spPr>
          <a:xfrm>
            <a:off x="4572000" y="3131802"/>
            <a:ext cx="4448559" cy="1361584"/>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Actions to </a:t>
            </a:r>
            <a:r>
              <a:rPr kumimoji="0" lang="en-US" sz="1050" b="1"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Maximise</a:t>
            </a: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Digital Uptake: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Evaluating digital interventions for inclusivity is critical to preventing a two-tier health system emerging, where those with poor digital access are excluded from aspects of the health services.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SBUHB will work together with national and local partners</a:t>
            </a:r>
            <a:r>
              <a:rPr lang="en-US" sz="1050" b="0">
                <a:solidFill>
                  <a:srgbClr val="1F355E"/>
                </a:solidFill>
                <a:latin typeface="Arial" panose="020B0604020202020204" pitchFamily="34" charset="0"/>
                <a:ea typeface="+mn-ea"/>
                <a:cs typeface="Arial" panose="020B0604020202020204" pitchFamily="34" charset="0"/>
                <a:sym typeface="Helvetica Neue Medium"/>
              </a:rPr>
              <a:t>, e.g. Digital Inclusion Alliance Wales, Digital Communities Wales and Local Authorities,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to deliver the Digital Inclusion Charter and improve the digital literacy </a:t>
            </a:r>
            <a:r>
              <a:rPr lang="en-US" sz="1050" b="0">
                <a:solidFill>
                  <a:srgbClr val="1F355E"/>
                </a:solidFill>
                <a:latin typeface="Arial" panose="020B0604020202020204" pitchFamily="34" charset="0"/>
                <a:ea typeface="+mn-ea"/>
                <a:cs typeface="Arial" panose="020B0604020202020204" pitchFamily="34" charset="0"/>
                <a:sym typeface="Helvetica Neue Medium"/>
              </a:rPr>
              <a:t>of</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our citizens and patients.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 name="TextBox 1">
            <a:extLst>
              <a:ext uri="{FF2B5EF4-FFF2-40B4-BE49-F238E27FC236}">
                <a16:creationId xmlns:a16="http://schemas.microsoft.com/office/drawing/2014/main" id="{51521874-8834-001D-21BE-2409024406B9}"/>
              </a:ext>
            </a:extLst>
          </p:cNvPr>
          <p:cNvSpPr txBox="1"/>
          <p:nvPr/>
        </p:nvSpPr>
        <p:spPr>
          <a:xfrm>
            <a:off x="4869022" y="112760"/>
            <a:ext cx="386902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Digital Inclusion and Basic Digital Skills in Wales (2019-2020), Welsh Government, 2020</a:t>
            </a:r>
            <a:r>
              <a:rPr lang="en-GB" sz="800" b="0" i="1">
                <a:solidFill>
                  <a:srgbClr val="1F355E"/>
                </a:solidFill>
                <a:latin typeface="Arial" panose="020B0604020202020204" pitchFamily="34" charset="0"/>
                <a:cs typeface="Arial" panose="020B0604020202020204" pitchFamily="34" charset="0"/>
              </a:rPr>
              <a:t>; Digital inclusion: collaborative opportunities, DHCW, 2023.</a:t>
            </a:r>
            <a:endPar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4" name="Rectangle 13">
            <a:extLst>
              <a:ext uri="{FF2B5EF4-FFF2-40B4-BE49-F238E27FC236}">
                <a16:creationId xmlns:a16="http://schemas.microsoft.com/office/drawing/2014/main" id="{F84A214E-B92A-73FD-132E-A58ABDDA09BF}"/>
              </a:ext>
            </a:extLst>
          </p:cNvPr>
          <p:cNvSpPr/>
          <p:nvPr/>
        </p:nvSpPr>
        <p:spPr>
          <a:xfrm>
            <a:off x="147483" y="1054013"/>
            <a:ext cx="4344289" cy="344618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Who is likely to be digitally excluded:</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Older adults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with disabilities or long-term health conditions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Lower educational attainment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Lower income individuals and families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living in rural areas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Welsh speakers and individuals whose first language is not English</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Socially isolated and lonely people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Homeless people</a:t>
            </a:r>
          </a:p>
          <a:p>
            <a:pPr marR="0" lvl="0" algn="l" defTabSz="825500" rtl="0" eaLnBrk="1" fontAlgn="auto" latinLnBrk="0" hangingPunct="0">
              <a:lnSpc>
                <a:spcPct val="100000"/>
              </a:lnSpc>
              <a:spcBef>
                <a:spcPts val="0"/>
              </a:spcBef>
              <a:spcAft>
                <a:spcPts val="0"/>
              </a:spcAft>
              <a:buClrTx/>
              <a:buSzTx/>
              <a:tabLst/>
              <a:defRPr/>
            </a:pPr>
            <a:r>
              <a:rPr lang="en-US" sz="1050" b="0">
                <a:solidFill>
                  <a:srgbClr val="1F355E"/>
                </a:solidFill>
                <a:latin typeface="Arial" panose="020B0604020202020204" pitchFamily="34" charset="0"/>
                <a:ea typeface="+mn-ea"/>
                <a:cs typeface="Arial" panose="020B0604020202020204" pitchFamily="34" charset="0"/>
              </a:rPr>
              <a:t>Many of these groups are likely to be the heaviest users of health and  care services, so risk being left in the digital health transformation.</a:t>
            </a:r>
          </a:p>
          <a:p>
            <a:pPr marR="0" lvl="0" algn="l" defTabSz="825500" rtl="0" eaLnBrk="1" fontAlgn="auto" latinLnBrk="0" hangingPunct="0">
              <a:lnSpc>
                <a:spcPct val="100000"/>
              </a:lnSpc>
              <a:spcBef>
                <a:spcPts val="0"/>
              </a:spcBef>
              <a:spcAft>
                <a:spcPts val="0"/>
              </a:spcAft>
              <a:buClrTx/>
              <a:buSzTx/>
              <a:tabLst/>
              <a:defRPr/>
            </a:pPr>
            <a:endParaRPr lang="en-US" sz="1050" b="0">
              <a:solidFill>
                <a:srgbClr val="1F355E"/>
              </a:solidFill>
              <a:latin typeface="Arial" panose="020B0604020202020204" pitchFamily="34" charset="0"/>
              <a:ea typeface="+mn-ea"/>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Implications for Swansea Bay Patients: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digital transformation and redesign processes must be conscious never to exclude our patients from healthcare on the basis of digital ability. This means a number of settings will need both digital and non-digital options available to meet patient need.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 designing patient facing digital services, we must ensure the design is as intuitive and accessible as possible (e.g.</a:t>
            </a:r>
            <a:r>
              <a:rPr lang="en-US" sz="1050" b="0">
                <a:solidFill>
                  <a:srgbClr val="1F355E"/>
                </a:solidFill>
                <a:latin typeface="Arial" panose="020B0604020202020204" pitchFamily="34" charset="0"/>
                <a:ea typeface="+mn-ea"/>
                <a:cs typeface="Arial" panose="020B0604020202020204" pitchFamily="34" charset="0"/>
                <a:sym typeface="Helvetica Neue Medium"/>
              </a:rPr>
              <a:t> multi-lingual, device agnostic etc.)</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to </a:t>
            </a:r>
            <a:r>
              <a:rPr kumimoji="0" lang="en-US" sz="105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maximise</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adoption. Patient facing services should be simple to use with no training.</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16" name="Oval 15">
            <a:extLst>
              <a:ext uri="{FF2B5EF4-FFF2-40B4-BE49-F238E27FC236}">
                <a16:creationId xmlns:a16="http://schemas.microsoft.com/office/drawing/2014/main" id="{D4A39495-76CB-7188-2972-FE84985EC0D6}"/>
              </a:ext>
            </a:extLst>
          </p:cNvPr>
          <p:cNvSpPr>
            <a:spLocks noChangeAspect="1"/>
          </p:cNvSpPr>
          <p:nvPr/>
        </p:nvSpPr>
        <p:spPr>
          <a:xfrm>
            <a:off x="6613706" y="2050307"/>
            <a:ext cx="1088330" cy="1045706"/>
          </a:xfrm>
          <a:prstGeom prst="ellips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Exclusion in Wales is higher than the rest of the UK</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Title 1">
            <a:extLst>
              <a:ext uri="{FF2B5EF4-FFF2-40B4-BE49-F238E27FC236}">
                <a16:creationId xmlns:a16="http://schemas.microsoft.com/office/drawing/2014/main" id="{653F098C-45BB-974B-5A87-CCB4C010A73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Digital Inclusion Matters</a:t>
            </a:r>
          </a:p>
        </p:txBody>
      </p:sp>
      <p:grpSp>
        <p:nvGrpSpPr>
          <p:cNvPr id="3" name="Group 2">
            <a:extLst>
              <a:ext uri="{FF2B5EF4-FFF2-40B4-BE49-F238E27FC236}">
                <a16:creationId xmlns:a16="http://schemas.microsoft.com/office/drawing/2014/main" id="{5079FDC5-FB3D-C5FE-CB69-373CE332AAE6}"/>
              </a:ext>
            </a:extLst>
          </p:cNvPr>
          <p:cNvGrpSpPr/>
          <p:nvPr/>
        </p:nvGrpSpPr>
        <p:grpSpPr>
          <a:xfrm>
            <a:off x="-1" y="0"/>
            <a:ext cx="9143998" cy="165595"/>
            <a:chOff x="374266" y="2474302"/>
            <a:chExt cx="13719657" cy="820603"/>
          </a:xfrm>
        </p:grpSpPr>
        <p:sp>
          <p:nvSpPr>
            <p:cNvPr id="4" name="Arrow: Pentagon 3">
              <a:extLst>
                <a:ext uri="{FF2B5EF4-FFF2-40B4-BE49-F238E27FC236}">
                  <a16:creationId xmlns:a16="http://schemas.microsoft.com/office/drawing/2014/main" id="{3FEECB85-DC86-5A69-8CB5-A5DC7638379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DC205C6A-184A-7F6F-2350-BB04176D456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7" name="Arrow: Chevron 6">
              <a:extLst>
                <a:ext uri="{FF2B5EF4-FFF2-40B4-BE49-F238E27FC236}">
                  <a16:creationId xmlns:a16="http://schemas.microsoft.com/office/drawing/2014/main" id="{A4006154-A9C6-F8CE-7AAE-659EB42BB720}"/>
                </a:ext>
              </a:extLst>
            </p:cNvPr>
            <p:cNvSpPr/>
            <p:nvPr/>
          </p:nvSpPr>
          <p:spPr>
            <a:xfrm>
              <a:off x="4851732" y="2474302"/>
              <a:ext cx="2697135" cy="820603"/>
            </a:xfrm>
            <a:prstGeom prst="chevron">
              <a:avLst/>
            </a:prstGeom>
            <a:solidFill>
              <a:srgbClr val="E13717"/>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8" name="Arrow: Chevron 7">
              <a:extLst>
                <a:ext uri="{FF2B5EF4-FFF2-40B4-BE49-F238E27FC236}">
                  <a16:creationId xmlns:a16="http://schemas.microsoft.com/office/drawing/2014/main" id="{FBC4D839-7A93-FF79-C8C3-9665F1A501B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9" name="Arrow: Chevron 8">
              <a:extLst>
                <a:ext uri="{FF2B5EF4-FFF2-40B4-BE49-F238E27FC236}">
                  <a16:creationId xmlns:a16="http://schemas.microsoft.com/office/drawing/2014/main" id="{E75899BB-8CD1-32C9-E5A6-373656AAACC4}"/>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0" name="Arrow: Chevron 9">
              <a:extLst>
                <a:ext uri="{FF2B5EF4-FFF2-40B4-BE49-F238E27FC236}">
                  <a16:creationId xmlns:a16="http://schemas.microsoft.com/office/drawing/2014/main" id="{1F683E4B-5A6E-94F4-0A97-DAFFC122AB35}"/>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1" name="TextBox 10">
            <a:extLst>
              <a:ext uri="{FF2B5EF4-FFF2-40B4-BE49-F238E27FC236}">
                <a16:creationId xmlns:a16="http://schemas.microsoft.com/office/drawing/2014/main" id="{A4E862B4-9FA2-A5F1-1CE6-9BA6E81CB543}"/>
              </a:ext>
            </a:extLst>
          </p:cNvPr>
          <p:cNvSpPr txBox="1"/>
          <p:nvPr/>
        </p:nvSpPr>
        <p:spPr>
          <a:xfrm>
            <a:off x="8578950"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20</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72823807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p:txBody>
          <a:bodyPr>
            <a:normAutofit/>
          </a:bodyPr>
          <a:lstStyle/>
          <a:p>
            <a:r>
              <a:rPr lang="en-GB">
                <a:cs typeface="Arial"/>
              </a:rPr>
              <a:t>4. Our Strategy</a:t>
            </a:r>
            <a:endParaRPr lang="en-GB"/>
          </a:p>
        </p:txBody>
      </p:sp>
      <p:grpSp>
        <p:nvGrpSpPr>
          <p:cNvPr id="4" name="Group 3">
            <a:extLst>
              <a:ext uri="{FF2B5EF4-FFF2-40B4-BE49-F238E27FC236}">
                <a16:creationId xmlns:a16="http://schemas.microsoft.com/office/drawing/2014/main" id="{D8903C3D-EF17-2F0E-1886-97B26BA9E73F}"/>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0F6DECD8-69FE-C672-4BB7-9DBC8B36FE6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64DB4DBF-E836-B0F7-2592-59C320EB8B7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34A60C1C-DF98-DFF1-F2A9-00B45929727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5" name="Arrow: Chevron 14">
              <a:extLst>
                <a:ext uri="{FF2B5EF4-FFF2-40B4-BE49-F238E27FC236}">
                  <a16:creationId xmlns:a16="http://schemas.microsoft.com/office/drawing/2014/main" id="{A2DF429A-C56A-B069-8967-74349F353166}"/>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6" name="Arrow: Chevron 15">
              <a:extLst>
                <a:ext uri="{FF2B5EF4-FFF2-40B4-BE49-F238E27FC236}">
                  <a16:creationId xmlns:a16="http://schemas.microsoft.com/office/drawing/2014/main" id="{A3C7569D-C2CC-7747-4B13-0491C4F8AFA7}"/>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7" name="Arrow: Chevron 16">
              <a:extLst>
                <a:ext uri="{FF2B5EF4-FFF2-40B4-BE49-F238E27FC236}">
                  <a16:creationId xmlns:a16="http://schemas.microsoft.com/office/drawing/2014/main" id="{C60E7FF3-443D-87DB-B57E-8F55F15ED58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05B1F6DA-A9CA-26EC-6991-918E7255F143}"/>
              </a:ext>
            </a:extLst>
          </p:cNvPr>
          <p:cNvSpPr txBox="1"/>
          <p:nvPr/>
        </p:nvSpPr>
        <p:spPr>
          <a:xfrm>
            <a:off x="8556383" y="4870983"/>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21</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12825673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4A58B4C-5A70-8441-9E6E-273608BD5F7A}"/>
              </a:ext>
            </a:extLst>
          </p:cNvPr>
          <p:cNvGrpSpPr/>
          <p:nvPr/>
        </p:nvGrpSpPr>
        <p:grpSpPr>
          <a:xfrm>
            <a:off x="2928764" y="788373"/>
            <a:ext cx="3941663" cy="3566753"/>
            <a:chOff x="1997124" y="847012"/>
            <a:chExt cx="8262987" cy="3566753"/>
          </a:xfrm>
        </p:grpSpPr>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rot="16200000" flipH="1">
              <a:off x="8689210" y="2732830"/>
              <a:ext cx="428899" cy="564388"/>
            </a:xfrm>
            <a:prstGeom prst="bentConnector3">
              <a:avLst>
                <a:gd name="adj1" fmla="val 3807"/>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997124" y="2350558"/>
              <a:ext cx="316106"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8683201" y="3229474"/>
              <a:ext cx="1078824"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1" y="847012"/>
              <a:ext cx="6288258" cy="51944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b="0" kern="1200">
                  <a:solidFill>
                    <a:prstClr val="white"/>
                  </a:solidFill>
                  <a:latin typeface="Arial Black" panose="020B0A04020102020204" pitchFamily="34" charset="0"/>
                  <a:sym typeface="Helvetica Neue Medium"/>
                </a:rPr>
                <a:t>SBUHB’s Digital Vision</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8440401" y="1581332"/>
              <a:ext cx="1819710" cy="0"/>
            </a:xfrm>
            <a:prstGeom prst="line">
              <a:avLst/>
            </a:prstGeom>
            <a:noFill/>
            <a:ln w="28575" cap="flat" cmpd="sng" algn="ctr">
              <a:solidFill>
                <a:schemeClr val="accent6">
                  <a:lumMod val="50000"/>
                </a:schemeClr>
              </a:solidFill>
              <a:prstDash val="solid"/>
              <a:miter lim="800000"/>
            </a:ln>
            <a:effectLst/>
          </p:spPr>
        </p:cxn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grpSp>
        <p:grpSp>
          <p:nvGrpSpPr>
            <p:cNvPr id="30" name="Group 29">
              <a:extLst>
                <a:ext uri="{FF2B5EF4-FFF2-40B4-BE49-F238E27FC236}">
                  <a16:creationId xmlns:a16="http://schemas.microsoft.com/office/drawing/2014/main" id="{0C83A015-8B4E-5223-F744-0353FFF96DE6}"/>
                </a:ext>
              </a:extLst>
            </p:cNvPr>
            <p:cNvGrpSpPr/>
            <p:nvPr/>
          </p:nvGrpSpPr>
          <p:grpSpPr>
            <a:xfrm>
              <a:off x="2234869" y="3097724"/>
              <a:ext cx="6444924" cy="269381"/>
              <a:chOff x="1513729" y="2523452"/>
              <a:chExt cx="7562213" cy="330917"/>
            </a:xfrm>
            <a:solidFill>
              <a:schemeClr val="accent2">
                <a:lumMod val="20000"/>
                <a:lumOff val="80000"/>
              </a:schemeClr>
            </a:solidFill>
          </p:grpSpPr>
          <p:sp>
            <p:nvSpPr>
              <p:cNvPr id="32" name="Rectangle: Rounded Corners 31">
                <a:extLst>
                  <a:ext uri="{FF2B5EF4-FFF2-40B4-BE49-F238E27FC236}">
                    <a16:creationId xmlns:a16="http://schemas.microsoft.com/office/drawing/2014/main" id="{6337055E-1859-F85A-F446-A0A077F6A966}"/>
                  </a:ext>
                </a:extLst>
              </p:cNvPr>
              <p:cNvSpPr/>
              <p:nvPr/>
            </p:nvSpPr>
            <p:spPr>
              <a:xfrm>
                <a:off x="1513729" y="2523452"/>
                <a:ext cx="7562213" cy="330917"/>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050" b="0" kern="1200">
                  <a:solidFill>
                    <a:prstClr val="black"/>
                  </a:solidFill>
                  <a:latin typeface="Helvetica Neue Medium"/>
                </a:endParaRP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3522640" y="2534196"/>
                <a:ext cx="4072361" cy="302204"/>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US" sz="1050" b="0" kern="1200">
                    <a:solidFill>
                      <a:schemeClr val="bg1"/>
                    </a:solidFill>
                    <a:latin typeface="Arial Black" panose="020B0A04020102020204" pitchFamily="34" charset="0"/>
                  </a:rPr>
                  <a:t>Digital Services</a:t>
                </a:r>
                <a:endParaRPr lang="en-GB" sz="1050" b="0" kern="1200">
                  <a:solidFill>
                    <a:schemeClr val="bg1"/>
                  </a:solidFill>
                  <a:latin typeface="Arial Black" panose="020B0A04020102020204" pitchFamily="34" charset="0"/>
                </a:endParaRP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2609468"/>
              <a:ext cx="6448330" cy="3944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srgbClr val="1F355E"/>
                  </a:solidFill>
                  <a:latin typeface="Arial Black" panose="020B0A04020102020204" pitchFamily="34" charset="0"/>
                </a:rPr>
                <a:t>5 clinical programmes</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defTabSz="685800" hangingPunct="1"/>
              <a:r>
                <a:rPr lang="en-GB" sz="1100" b="0" kern="1200">
                  <a:solidFill>
                    <a:prstClr val="white"/>
                  </a:solidFill>
                  <a:latin typeface="Arial Black" panose="020B0A04020102020204" pitchFamily="34" charset="0"/>
                </a:rPr>
                <a:t>Organisational Functions</a:t>
              </a: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749EF62C-C848-0394-64A0-3A3E711CC041}"/>
                </a:ext>
              </a:extLst>
            </p:cNvPr>
            <p:cNvSpPr/>
            <p:nvPr/>
          </p:nvSpPr>
          <p:spPr>
            <a:xfrm>
              <a:off x="2342271" y="1450834"/>
              <a:ext cx="6279194" cy="344536"/>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050" b="0" kern="1200">
                  <a:solidFill>
                    <a:prstClr val="white"/>
                  </a:solidFill>
                  <a:latin typeface="Arial Black" panose="020B0A04020102020204" pitchFamily="34" charset="0"/>
                  <a:sym typeface="Helvetica Neue Medium"/>
                </a:rPr>
                <a:t>Principles</a:t>
              </a:r>
              <a:endParaRPr lang="en-GB" sz="1050" b="0" kern="1200">
                <a:solidFill>
                  <a:prstClr val="white"/>
                </a:solidFill>
                <a:latin typeface="Arial Black" panose="020B0A04020102020204" pitchFamily="34" charset="0"/>
                <a:sym typeface="Helvetica Neue Medium"/>
              </a:endParaRPr>
            </a:p>
          </p:txBody>
        </p:sp>
      </p:grpSp>
      <p:cxnSp>
        <p:nvCxnSpPr>
          <p:cNvPr id="42" name="Straight Connector 41">
            <a:extLst>
              <a:ext uri="{FF2B5EF4-FFF2-40B4-BE49-F238E27FC236}">
                <a16:creationId xmlns:a16="http://schemas.microsoft.com/office/drawing/2014/main" id="{ADEC7160-EEC9-FBFA-EC34-67D413155861}"/>
              </a:ext>
            </a:extLst>
          </p:cNvPr>
          <p:cNvCxnSpPr>
            <a:cxnSpLocks/>
          </p:cNvCxnSpPr>
          <p:nvPr/>
        </p:nvCxnSpPr>
        <p:spPr>
          <a:xfrm>
            <a:off x="2393093" y="3010723"/>
            <a:ext cx="535671" cy="0"/>
          </a:xfrm>
          <a:prstGeom prst="line">
            <a:avLst/>
          </a:prstGeom>
          <a:noFill/>
          <a:ln w="28575" cap="flat" cmpd="sng" algn="ctr">
            <a:solidFill>
              <a:schemeClr val="accent1"/>
            </a:solidFill>
            <a:prstDash val="solid"/>
            <a:miter lim="800000"/>
          </a:ln>
          <a:effectLst/>
        </p:spPr>
      </p:cxnSp>
      <p:sp>
        <p:nvSpPr>
          <p:cNvPr id="52" name="TextBox 51">
            <a:extLst>
              <a:ext uri="{FF2B5EF4-FFF2-40B4-BE49-F238E27FC236}">
                <a16:creationId xmlns:a16="http://schemas.microsoft.com/office/drawing/2014/main" id="{D336B0F2-C651-A4A3-E973-18727B7162BE}"/>
              </a:ext>
            </a:extLst>
          </p:cNvPr>
          <p:cNvSpPr txBox="1"/>
          <p:nvPr/>
        </p:nvSpPr>
        <p:spPr>
          <a:xfrm>
            <a:off x="215633" y="2109963"/>
            <a:ext cx="2162594" cy="235025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The Enablers: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We have identified four key enablers. These are: Data &amp; Analytics, Technology &amp; Digital, Workforce &amp; Culture and Organisational Functions – all of which are intricately aligned with the vision of our Strategy. Organisational Functions encompass the SBUHB activities which are not exclusively digital in nature, yet are essential to the success of digital transformation, for example governance, leadership and finance. Initiatives and solutions targeted at these digital enablers  have a transformative effect on our entire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driving progress across the Health Board. All four enablers are fundamentally interlinked. Therefore, we must </a:t>
            </a:r>
            <a:r>
              <a:rPr lang="en-US" sz="800" b="0" err="1">
                <a:solidFill>
                  <a:srgbClr val="1F355E"/>
                </a:solidFill>
                <a:latin typeface="Arial" panose="020B0604020202020204" pitchFamily="34" charset="0"/>
                <a:cs typeface="Arial" panose="020B0604020202020204" pitchFamily="34" charset="0"/>
              </a:rPr>
              <a:t>prioritise</a:t>
            </a:r>
            <a:r>
              <a:rPr lang="en-US" sz="800" b="0">
                <a:solidFill>
                  <a:srgbClr val="1F355E"/>
                </a:solidFill>
                <a:latin typeface="Arial" panose="020B0604020202020204" pitchFamily="34" charset="0"/>
                <a:cs typeface="Arial" panose="020B0604020202020204" pitchFamily="34" charset="0"/>
              </a:rPr>
              <a:t> all enablers to ensure the success of our strategy. </a:t>
            </a:r>
            <a:endParaRPr kumimoji="0" lang="en-US" sz="12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6" name="Title 1">
            <a:extLst>
              <a:ext uri="{FF2B5EF4-FFF2-40B4-BE49-F238E27FC236}">
                <a16:creationId xmlns:a16="http://schemas.microsoft.com/office/drawing/2014/main" id="{8C937A20-2FF8-CBEB-4EE8-07C7900EFE7E}"/>
              </a:ext>
            </a:extLst>
          </p:cNvPr>
          <p:cNvSpPr txBox="1">
            <a:spLocks/>
          </p:cNvSpPr>
          <p:nvPr/>
        </p:nvSpPr>
        <p:spPr>
          <a:xfrm>
            <a:off x="93600" y="156428"/>
            <a:ext cx="8944228" cy="713234"/>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Introduction to the Digital Strategy Framework</a:t>
            </a:r>
          </a:p>
        </p:txBody>
      </p:sp>
      <p:cxnSp>
        <p:nvCxnSpPr>
          <p:cNvPr id="13" name="Connector: Elbow 12">
            <a:extLst>
              <a:ext uri="{FF2B5EF4-FFF2-40B4-BE49-F238E27FC236}">
                <a16:creationId xmlns:a16="http://schemas.microsoft.com/office/drawing/2014/main" id="{0A62BA06-F8FB-2FF0-862F-BD004CE377E2}"/>
              </a:ext>
            </a:extLst>
          </p:cNvPr>
          <p:cNvCxnSpPr>
            <a:cxnSpLocks/>
          </p:cNvCxnSpPr>
          <p:nvPr/>
        </p:nvCxnSpPr>
        <p:spPr>
          <a:xfrm flipV="1">
            <a:off x="2203291" y="1048093"/>
            <a:ext cx="890117" cy="344102"/>
          </a:xfrm>
          <a:prstGeom prst="bentConnector3">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0" name="TextBox 49">
            <a:extLst>
              <a:ext uri="{FF2B5EF4-FFF2-40B4-BE49-F238E27FC236}">
                <a16:creationId xmlns:a16="http://schemas.microsoft.com/office/drawing/2014/main" id="{4DFF2422-9709-55FD-22F4-34559D9A23E2}"/>
              </a:ext>
            </a:extLst>
          </p:cNvPr>
          <p:cNvSpPr txBox="1"/>
          <p:nvPr/>
        </p:nvSpPr>
        <p:spPr>
          <a:xfrm>
            <a:off x="217657" y="954044"/>
            <a:ext cx="2162594" cy="996033"/>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Vision: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Our vision provides us with a call to action that guides and aligns all our colleagues under one ambitious path. Our vision also sets a high standard that all our patients can expect to receive whenever they interact with our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t>
            </a:r>
            <a:endPar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7" name="TextBox 46">
            <a:extLst>
              <a:ext uri="{FF2B5EF4-FFF2-40B4-BE49-F238E27FC236}">
                <a16:creationId xmlns:a16="http://schemas.microsoft.com/office/drawing/2014/main" id="{D2A9E9D9-F496-1F31-6F30-C3386F7DF78F}"/>
              </a:ext>
            </a:extLst>
          </p:cNvPr>
          <p:cNvSpPr txBox="1"/>
          <p:nvPr/>
        </p:nvSpPr>
        <p:spPr>
          <a:xfrm>
            <a:off x="6815152" y="1059414"/>
            <a:ext cx="2162594" cy="1025922"/>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lang="en-US" sz="1200">
                <a:solidFill>
                  <a:srgbClr val="1F355E"/>
                </a:solidFill>
                <a:latin typeface="Arial Black" panose="020B0A04020102020204" pitchFamily="34" charset="0"/>
                <a:cs typeface="Arial" panose="020B0604020202020204" pitchFamily="34" charset="0"/>
              </a:rPr>
              <a:t>Principles</a:t>
            </a:r>
            <a:r>
              <a:rPr kumimoji="0" lang="en-US" sz="1200" b="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 five principles act as our central guiding themes. They inform our vision for a ‘digital first’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and are the fundamental criteria for evaluating any initiative which is conducted as part of this overarching  strategy.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53" name="TextBox 52">
            <a:extLst>
              <a:ext uri="{FF2B5EF4-FFF2-40B4-BE49-F238E27FC236}">
                <a16:creationId xmlns:a16="http://schemas.microsoft.com/office/drawing/2014/main" id="{DB9F2788-1A14-AB6D-BA10-2E246272C5BD}"/>
              </a:ext>
            </a:extLst>
          </p:cNvPr>
          <p:cNvSpPr txBox="1"/>
          <p:nvPr/>
        </p:nvSpPr>
        <p:spPr>
          <a:xfrm>
            <a:off x="6566409" y="2353683"/>
            <a:ext cx="2411337" cy="1857807"/>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just"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Programmes: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There are five high-level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Digital Services influences and collaborates with each of these. They represent the broad areas where our strategy will be implemented through solutions based on our digital enablers. We believe these represent the substantially different environments of the NHS where digital solutions are likely to show the greatest variety. However, it is crucial to remember that our citizens often use multiple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simultaneously. Our  strategy sees these areas as part of a seamlessly integrated patient journey with digital at the core of our service provision. </a:t>
            </a:r>
            <a:endParaRPr kumimoji="0" lang="en-US"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5" name="Group 4">
            <a:extLst>
              <a:ext uri="{FF2B5EF4-FFF2-40B4-BE49-F238E27FC236}">
                <a16:creationId xmlns:a16="http://schemas.microsoft.com/office/drawing/2014/main" id="{39D119EB-06E0-AE95-DAAC-C1318E47DCEE}"/>
              </a:ext>
            </a:extLst>
          </p:cNvPr>
          <p:cNvGrpSpPr/>
          <p:nvPr/>
        </p:nvGrpSpPr>
        <p:grpSpPr>
          <a:xfrm>
            <a:off x="-1" y="0"/>
            <a:ext cx="9143998" cy="165595"/>
            <a:chOff x="374266" y="2474302"/>
            <a:chExt cx="13719657" cy="820603"/>
          </a:xfrm>
        </p:grpSpPr>
        <p:sp>
          <p:nvSpPr>
            <p:cNvPr id="6" name="Arrow: Pentagon 5">
              <a:extLst>
                <a:ext uri="{FF2B5EF4-FFF2-40B4-BE49-F238E27FC236}">
                  <a16:creationId xmlns:a16="http://schemas.microsoft.com/office/drawing/2014/main" id="{887B25D0-53EF-1A6D-2AE9-E3B82FDE049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EC94E5D1-BEAD-F379-FB92-CEE155AB4C2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C85F1A21-B099-37BD-9634-8206F3DB756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0" name="Arrow: Chevron 9">
              <a:extLst>
                <a:ext uri="{FF2B5EF4-FFF2-40B4-BE49-F238E27FC236}">
                  <a16:creationId xmlns:a16="http://schemas.microsoft.com/office/drawing/2014/main" id="{D2448B36-5506-4477-AF00-507C2A90690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1" name="Arrow: Chevron 10">
              <a:extLst>
                <a:ext uri="{FF2B5EF4-FFF2-40B4-BE49-F238E27FC236}">
                  <a16:creationId xmlns:a16="http://schemas.microsoft.com/office/drawing/2014/main" id="{73749243-AB18-1915-38AA-D937A185993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5" name="Arrow: Chevron 14">
              <a:extLst>
                <a:ext uri="{FF2B5EF4-FFF2-40B4-BE49-F238E27FC236}">
                  <a16:creationId xmlns:a16="http://schemas.microsoft.com/office/drawing/2014/main" id="{31CD86C9-0A4A-B522-7111-387415129AD5}"/>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4" name="TextBox 13">
            <a:extLst>
              <a:ext uri="{FF2B5EF4-FFF2-40B4-BE49-F238E27FC236}">
                <a16:creationId xmlns:a16="http://schemas.microsoft.com/office/drawing/2014/main" id="{8F61B90B-8E58-4461-46C3-49CC29B29C8F}"/>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22</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29482163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B03F82-696C-C635-2414-E50C7F4FDFF5}"/>
              </a:ext>
            </a:extLst>
          </p:cNvPr>
          <p:cNvSpPr/>
          <p:nvPr/>
        </p:nvSpPr>
        <p:spPr>
          <a:xfrm>
            <a:off x="142875" y="633599"/>
            <a:ext cx="8907525" cy="450990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1" name="Title 1">
            <a:extLst>
              <a:ext uri="{FF2B5EF4-FFF2-40B4-BE49-F238E27FC236}">
                <a16:creationId xmlns:a16="http://schemas.microsoft.com/office/drawing/2014/main" id="{626CF3C9-467F-BB44-6C15-F7D4AB48ECE3}"/>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Strategy Framework</a:t>
            </a:r>
          </a:p>
        </p:txBody>
      </p:sp>
      <p:grpSp>
        <p:nvGrpSpPr>
          <p:cNvPr id="12" name="Group 11">
            <a:extLst>
              <a:ext uri="{FF2B5EF4-FFF2-40B4-BE49-F238E27FC236}">
                <a16:creationId xmlns:a16="http://schemas.microsoft.com/office/drawing/2014/main" id="{9696C2C6-333A-B922-2764-4A425C9A1787}"/>
              </a:ext>
            </a:extLst>
          </p:cNvPr>
          <p:cNvGrpSpPr/>
          <p:nvPr/>
        </p:nvGrpSpPr>
        <p:grpSpPr>
          <a:xfrm>
            <a:off x="217656" y="718263"/>
            <a:ext cx="8473116" cy="3748012"/>
            <a:chOff x="217656" y="718263"/>
            <a:chExt cx="8473116" cy="3748012"/>
          </a:xfrm>
        </p:grpSpPr>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670401" y="2350558"/>
              <a:ext cx="671871"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1491950" y="3301130"/>
              <a:ext cx="841257"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2" y="718263"/>
              <a:ext cx="6288258" cy="6912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 </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1501015" y="1017646"/>
              <a:ext cx="841257" cy="0"/>
            </a:xfrm>
            <a:prstGeom prst="line">
              <a:avLst/>
            </a:prstGeom>
            <a:noFill/>
            <a:ln w="28575" cap="flat" cmpd="sng" algn="ctr">
              <a:solidFill>
                <a:schemeClr val="accent6"/>
              </a:solidFill>
              <a:prstDash val="solid"/>
              <a:miter lim="800000"/>
            </a:ln>
            <a:effectLst/>
          </p:spPr>
        </p:cxnSp>
        <p:sp>
          <p:nvSpPr>
            <p:cNvPr id="5" name="TextBox 4">
              <a:extLst>
                <a:ext uri="{FF2B5EF4-FFF2-40B4-BE49-F238E27FC236}">
                  <a16:creationId xmlns:a16="http://schemas.microsoft.com/office/drawing/2014/main" id="{F8DB5CB7-BB45-B13E-BB28-96BE7B0A00DE}"/>
                </a:ext>
              </a:extLst>
            </p:cNvPr>
            <p:cNvSpPr txBox="1"/>
            <p:nvPr/>
          </p:nvSpPr>
          <p:spPr>
            <a:xfrm>
              <a:off x="217658" y="839308"/>
              <a:ext cx="2017214" cy="600164"/>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Vision</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aspirational outline of the future state</a:t>
              </a:r>
            </a:p>
          </p:txBody>
        </p: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2010293"/>
              <a:chOff x="2254817" y="2388821"/>
              <a:chExt cx="7606059" cy="3338486"/>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413650"/>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Data &amp; Analytics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Technology &amp; Digital</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Workforce &amp; Culture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grpSp>
        <p:sp>
          <p:nvSpPr>
            <p:cNvPr id="29" name="TextBox 28">
              <a:extLst>
                <a:ext uri="{FF2B5EF4-FFF2-40B4-BE49-F238E27FC236}">
                  <a16:creationId xmlns:a16="http://schemas.microsoft.com/office/drawing/2014/main" id="{F495A878-A1DD-6485-C9F0-9E22F0A098CF}"/>
                </a:ext>
              </a:extLst>
            </p:cNvPr>
            <p:cNvSpPr txBox="1"/>
            <p:nvPr/>
          </p:nvSpPr>
          <p:spPr>
            <a:xfrm>
              <a:off x="217657" y="2206723"/>
              <a:ext cx="1564305" cy="923330"/>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The Enablers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core pillars of the strategy which will deliver the overall vision</a:t>
              </a:r>
            </a:p>
          </p:txBody>
        </p:sp>
        <p:grpSp>
          <p:nvGrpSpPr>
            <p:cNvPr id="30" name="Group 29">
              <a:extLst>
                <a:ext uri="{FF2B5EF4-FFF2-40B4-BE49-F238E27FC236}">
                  <a16:creationId xmlns:a16="http://schemas.microsoft.com/office/drawing/2014/main" id="{0C83A015-8B4E-5223-F744-0353FFF96DE6}"/>
                </a:ext>
              </a:extLst>
            </p:cNvPr>
            <p:cNvGrpSpPr/>
            <p:nvPr/>
          </p:nvGrpSpPr>
          <p:grpSpPr>
            <a:xfrm>
              <a:off x="2239684" y="2609134"/>
              <a:ext cx="6451088" cy="515194"/>
              <a:chOff x="-10718" y="2568351"/>
              <a:chExt cx="7569448" cy="492732"/>
            </a:xfrm>
            <a:solidFill>
              <a:schemeClr val="accent2">
                <a:lumMod val="20000"/>
                <a:lumOff val="80000"/>
              </a:schemeClr>
            </a:solidFill>
          </p:grpSpPr>
          <p:sp>
            <p:nvSpPr>
              <p:cNvPr id="31"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Primary Care and Care Closer to Home </a:t>
                </a:r>
              </a:p>
            </p:txBody>
          </p:sp>
          <p:sp>
            <p:nvSpPr>
              <p:cNvPr id="32"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Mental Health and Learning Disability</a:t>
                </a: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Planned Care</a:t>
                </a:r>
              </a:p>
            </p:txBody>
          </p:sp>
          <p:sp>
            <p:nvSpPr>
              <p:cNvPr id="34"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50" b="0" kern="1200">
                    <a:solidFill>
                      <a:srgbClr val="1F355E"/>
                    </a:solidFill>
                    <a:latin typeface="Arial" panose="020B0604020202020204" pitchFamily="34" charset="0"/>
                    <a:cs typeface="Arial" panose="020B0604020202020204" pitchFamily="34" charset="0"/>
                  </a:rPr>
                  <a:t>Population Health and  Wellbeing</a:t>
                </a:r>
                <a:endPar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5"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Unscheduled Care</a:t>
                </a: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3178003"/>
              <a:ext cx="6448330" cy="269380"/>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Digital Services</a:t>
              </a:r>
            </a:p>
          </p:txBody>
        </p:sp>
        <p:sp>
          <p:nvSpPr>
            <p:cNvPr id="44" name="TextBox 43">
              <a:extLst>
                <a:ext uri="{FF2B5EF4-FFF2-40B4-BE49-F238E27FC236}">
                  <a16:creationId xmlns:a16="http://schemas.microsoft.com/office/drawing/2014/main" id="{DF42CD1F-2EAE-FE4B-87FF-A65DD6A46100}"/>
                </a:ext>
              </a:extLst>
            </p:cNvPr>
            <p:cNvSpPr txBox="1"/>
            <p:nvPr/>
          </p:nvSpPr>
          <p:spPr>
            <a:xfrm>
              <a:off x="217656" y="3123944"/>
              <a:ext cx="1746773" cy="623248"/>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Programme </a:t>
              </a:r>
              <a:br>
                <a:rPr kumimoji="0" lang="en-GB" sz="1200" b="1" i="0" u="none" strike="noStrike" kern="1200" cap="none" spc="0" normalizeH="0" baseline="0" noProof="0">
                  <a:ln>
                    <a:noFill/>
                  </a:ln>
                  <a:solidFill>
                    <a:srgbClr val="1F355E"/>
                  </a:solidFill>
                  <a:effectLst/>
                  <a:uLnTx/>
                  <a:uFillTx/>
                  <a:latin typeface="Helvetica Neue Medium"/>
                  <a:sym typeface="Helvetica Neue"/>
                </a:rPr>
              </a:br>
              <a:r>
                <a:rPr kumimoji="0" lang="en-GB" sz="1200" b="1" i="0" u="none" strike="noStrike" kern="1200" cap="none" spc="0" normalizeH="0" baseline="0" noProof="0">
                  <a:ln>
                    <a:noFill/>
                  </a:ln>
                  <a:solidFill>
                    <a:srgbClr val="1F355E"/>
                  </a:solidFill>
                  <a:effectLst/>
                  <a:uLnTx/>
                  <a:uFillTx/>
                  <a:latin typeface="Helvetica Neue Medium"/>
                  <a:sym typeface="Helvetica Neue"/>
                </a:rPr>
                <a:t>Areas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Key areas of work </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a:endParaRP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flipV="1">
              <a:off x="1725624" y="2889931"/>
              <a:ext cx="518072" cy="403136"/>
            </a:xfrm>
            <a:prstGeom prst="bentConnector3">
              <a:avLst>
                <a:gd name="adj1" fmla="val 3733"/>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4" name="Straight Connector 63">
              <a:extLst>
                <a:ext uri="{FF2B5EF4-FFF2-40B4-BE49-F238E27FC236}">
                  <a16:creationId xmlns:a16="http://schemas.microsoft.com/office/drawing/2014/main" id="{CF130A16-5BEE-B2D2-EFF9-A4B6EB69F662}"/>
                </a:ext>
              </a:extLst>
            </p:cNvPr>
            <p:cNvCxnSpPr>
              <a:cxnSpLocks/>
            </p:cNvCxnSpPr>
            <p:nvPr/>
          </p:nvCxnSpPr>
          <p:spPr>
            <a:xfrm>
              <a:off x="1501015" y="1581332"/>
              <a:ext cx="841257" cy="0"/>
            </a:xfrm>
            <a:prstGeom prst="line">
              <a:avLst/>
            </a:prstGeom>
            <a:noFill/>
            <a:ln w="28575" cap="flat" cmpd="sng" algn="ctr">
              <a:solidFill>
                <a:schemeClr val="accent6">
                  <a:lumMod val="50000"/>
                </a:schemeClr>
              </a:solidFill>
              <a:prstDash val="solid"/>
              <a:miter lim="800000"/>
            </a:ln>
            <a:effectLst/>
          </p:spPr>
        </p:cxnSp>
        <p:sp>
          <p:nvSpPr>
            <p:cNvPr id="65" name="TextBox 64">
              <a:extLst>
                <a:ext uri="{FF2B5EF4-FFF2-40B4-BE49-F238E27FC236}">
                  <a16:creationId xmlns:a16="http://schemas.microsoft.com/office/drawing/2014/main" id="{25BBF8EF-E901-0659-A36F-29E1A3E7AE91}"/>
                </a:ext>
              </a:extLst>
            </p:cNvPr>
            <p:cNvSpPr txBox="1"/>
            <p:nvPr/>
          </p:nvSpPr>
          <p:spPr>
            <a:xfrm>
              <a:off x="217658" y="1402994"/>
              <a:ext cx="2017214" cy="761747"/>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Principles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foundational values that drive the success of the strategy</a:t>
              </a:r>
            </a:p>
          </p:txBody>
        </p:sp>
        <p:grpSp>
          <p:nvGrpSpPr>
            <p:cNvPr id="6" name="Group 5">
              <a:extLst>
                <a:ext uri="{FF2B5EF4-FFF2-40B4-BE49-F238E27FC236}">
                  <a16:creationId xmlns:a16="http://schemas.microsoft.com/office/drawing/2014/main" id="{CE04141B-E6F8-672F-586F-AA456A8B9F81}"/>
                </a:ext>
              </a:extLst>
            </p:cNvPr>
            <p:cNvGrpSpPr/>
            <p:nvPr/>
          </p:nvGrpSpPr>
          <p:grpSpPr>
            <a:xfrm>
              <a:off x="2342272" y="1450120"/>
              <a:ext cx="6288261" cy="345257"/>
              <a:chOff x="2333206" y="1420404"/>
              <a:chExt cx="8414474" cy="520527"/>
            </a:xfrm>
          </p:grpSpPr>
          <p:sp>
            <p:nvSpPr>
              <p:cNvPr id="7" name="Rectangle 6">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Collaborative</a:t>
                </a:r>
              </a:p>
            </p:txBody>
          </p:sp>
          <p:sp>
            <p:nvSpPr>
              <p:cNvPr id="8" name="Rectangle 7">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Innovative</a:t>
                </a:r>
              </a:p>
            </p:txBody>
          </p:sp>
          <p:sp>
            <p:nvSpPr>
              <p:cNvPr id="9" name="Rectangle 8">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Inclusive</a:t>
                </a:r>
              </a:p>
            </p:txBody>
          </p:sp>
          <p:sp>
            <p:nvSpPr>
              <p:cNvPr id="10" name="Rectangle 9">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Flexible</a:t>
                </a:r>
              </a:p>
            </p:txBody>
          </p:sp>
          <p:sp>
            <p:nvSpPr>
              <p:cNvPr id="11" name="Rectangle 10">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Sustainable</a:t>
                </a:r>
              </a:p>
            </p:txBody>
          </p:sp>
        </p:grpSp>
        <p:sp>
          <p:nvSpPr>
            <p:cNvPr id="20" name="Rectangle: Rounded Corners 19">
              <a:extLst>
                <a:ext uri="{FF2B5EF4-FFF2-40B4-BE49-F238E27FC236}">
                  <a16:creationId xmlns:a16="http://schemas.microsoft.com/office/drawing/2014/main" id="{C264B7DB-ED0E-CF67-6730-67DBC8BF4849}"/>
                </a:ext>
              </a:extLst>
            </p:cNvPr>
            <p:cNvSpPr/>
            <p:nvPr/>
          </p:nvSpPr>
          <p:spPr>
            <a:xfrm>
              <a:off x="4049006" y="3959692"/>
              <a:ext cx="2874789" cy="50658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Organisational</a:t>
              </a:r>
              <a:r>
                <a:rPr kumimoji="0" lang="en-GB" sz="1050" b="0" i="0" u="none" strike="noStrike" kern="1200" cap="none" spc="0" normalizeH="0" baseline="0" noProof="0">
                  <a:ln>
                    <a:noFill/>
                  </a:ln>
                  <a:solidFill>
                    <a:schemeClr val="bg1"/>
                  </a:solidFill>
                  <a:effectLst/>
                  <a:uLnTx/>
                  <a:uFillTx/>
                  <a:latin typeface="Helvetica Neue Medium"/>
                  <a:sym typeface="Helvetica Neue"/>
                </a:rPr>
                <a:t> Functions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e.g. governance, leadership, procurement and finance</a:t>
              </a:r>
            </a:p>
          </p:txBody>
        </p:sp>
      </p:grpSp>
      <p:pic>
        <p:nvPicPr>
          <p:cNvPr id="36" name="Picture 35">
            <a:extLst>
              <a:ext uri="{FF2B5EF4-FFF2-40B4-BE49-F238E27FC236}">
                <a16:creationId xmlns:a16="http://schemas.microsoft.com/office/drawing/2014/main" id="{7566A4D7-92A0-5E4D-9D94-DE2846C2D35F}"/>
              </a:ext>
            </a:extLst>
          </p:cNvPr>
          <p:cNvPicPr>
            <a:picLocks noChangeAspect="1"/>
          </p:cNvPicPr>
          <p:nvPr/>
        </p:nvPicPr>
        <p:blipFill>
          <a:blip r:embed="rId3"/>
          <a:stretch>
            <a:fillRect/>
          </a:stretch>
        </p:blipFill>
        <p:spPr>
          <a:xfrm>
            <a:off x="286351" y="4601328"/>
            <a:ext cx="1214664" cy="375442"/>
          </a:xfrm>
          <a:prstGeom prst="rect">
            <a:avLst/>
          </a:prstGeom>
        </p:spPr>
      </p:pic>
      <p:grpSp>
        <p:nvGrpSpPr>
          <p:cNvPr id="13" name="Group 12">
            <a:extLst>
              <a:ext uri="{FF2B5EF4-FFF2-40B4-BE49-F238E27FC236}">
                <a16:creationId xmlns:a16="http://schemas.microsoft.com/office/drawing/2014/main" id="{5F2B0D3B-C97D-1138-5B01-AE2A9AA9D09D}"/>
              </a:ext>
            </a:extLst>
          </p:cNvPr>
          <p:cNvGrpSpPr/>
          <p:nvPr/>
        </p:nvGrpSpPr>
        <p:grpSpPr>
          <a:xfrm>
            <a:off x="-1" y="0"/>
            <a:ext cx="9143998" cy="165595"/>
            <a:chOff x="374266" y="2474302"/>
            <a:chExt cx="13719657" cy="820603"/>
          </a:xfrm>
        </p:grpSpPr>
        <p:sp>
          <p:nvSpPr>
            <p:cNvPr id="14" name="Arrow: Pentagon 13">
              <a:extLst>
                <a:ext uri="{FF2B5EF4-FFF2-40B4-BE49-F238E27FC236}">
                  <a16:creationId xmlns:a16="http://schemas.microsoft.com/office/drawing/2014/main" id="{D41AAC22-78D5-DEC8-D6B0-4E19D501F9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D5093F27-0C12-EE60-5518-B621E54D2CE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3E37A8C5-D980-D03A-C362-E26E72AB768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7" name="Arrow: Chevron 16">
              <a:extLst>
                <a:ext uri="{FF2B5EF4-FFF2-40B4-BE49-F238E27FC236}">
                  <a16:creationId xmlns:a16="http://schemas.microsoft.com/office/drawing/2014/main" id="{E72D5404-38AE-1F27-7BD9-8372F1DA96B1}"/>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8" name="Arrow: Chevron 17">
              <a:extLst>
                <a:ext uri="{FF2B5EF4-FFF2-40B4-BE49-F238E27FC236}">
                  <a16:creationId xmlns:a16="http://schemas.microsoft.com/office/drawing/2014/main" id="{1AC3A295-5A5F-E965-D6B7-53D3BA1FCC8D}"/>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5" name="Arrow: Chevron 44">
              <a:extLst>
                <a:ext uri="{FF2B5EF4-FFF2-40B4-BE49-F238E27FC236}">
                  <a16:creationId xmlns:a16="http://schemas.microsoft.com/office/drawing/2014/main" id="{D905FF95-844C-7E1C-BE16-905596163E60}"/>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2" name="TextBox 21">
            <a:extLst>
              <a:ext uri="{FF2B5EF4-FFF2-40B4-BE49-F238E27FC236}">
                <a16:creationId xmlns:a16="http://schemas.microsoft.com/office/drawing/2014/main" id="{19728793-A331-483B-07D3-B3834E67FA51}"/>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76293068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4B559302-4955-55F7-4782-B26C3AB5E228}"/>
              </a:ext>
            </a:extLst>
          </p:cNvPr>
          <p:cNvCxnSpPr>
            <a:cxnSpLocks/>
            <a:stCxn id="45" idx="6"/>
            <a:endCxn id="47" idx="2"/>
          </p:cNvCxnSpPr>
          <p:nvPr/>
        </p:nvCxnSpPr>
        <p:spPr>
          <a:xfrm flipV="1">
            <a:off x="3375475"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4" name="Straight Connector 93">
            <a:extLst>
              <a:ext uri="{FF2B5EF4-FFF2-40B4-BE49-F238E27FC236}">
                <a16:creationId xmlns:a16="http://schemas.microsoft.com/office/drawing/2014/main" id="{C3F88B16-B69E-92BD-8A7E-9A82F42415AC}"/>
              </a:ext>
            </a:extLst>
          </p:cNvPr>
          <p:cNvCxnSpPr>
            <a:cxnSpLocks/>
            <a:stCxn id="48" idx="2"/>
            <a:endCxn id="47" idx="6"/>
          </p:cNvCxnSpPr>
          <p:nvPr/>
        </p:nvCxnSpPr>
        <p:spPr>
          <a:xfrm flipH="1" flipV="1">
            <a:off x="4918058"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4938D7E-B346-767A-708F-506827608EE1}"/>
              </a:ext>
            </a:extLst>
          </p:cNvPr>
          <p:cNvCxnSpPr>
            <a:cxnSpLocks/>
            <a:stCxn id="48" idx="6"/>
            <a:endCxn id="50" idx="2"/>
          </p:cNvCxnSpPr>
          <p:nvPr/>
        </p:nvCxnSpPr>
        <p:spPr>
          <a:xfrm flipV="1">
            <a:off x="6460642"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9" name="Straight Connector 88">
            <a:extLst>
              <a:ext uri="{FF2B5EF4-FFF2-40B4-BE49-F238E27FC236}">
                <a16:creationId xmlns:a16="http://schemas.microsoft.com/office/drawing/2014/main" id="{C8CEC9B5-6E57-96FB-C241-CCA265E19B39}"/>
              </a:ext>
            </a:extLst>
          </p:cNvPr>
          <p:cNvCxnSpPr>
            <a:cxnSpLocks/>
            <a:stCxn id="42" idx="6"/>
            <a:endCxn id="45" idx="2"/>
          </p:cNvCxnSpPr>
          <p:nvPr/>
        </p:nvCxnSpPr>
        <p:spPr>
          <a:xfrm>
            <a:off x="1832891"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9" name="Group 68">
            <a:extLst>
              <a:ext uri="{FF2B5EF4-FFF2-40B4-BE49-F238E27FC236}">
                <a16:creationId xmlns:a16="http://schemas.microsoft.com/office/drawing/2014/main" id="{5D3961C8-DDAE-A766-62A1-E34CD5A7AA5D}"/>
              </a:ext>
            </a:extLst>
          </p:cNvPr>
          <p:cNvGrpSpPr/>
          <p:nvPr/>
        </p:nvGrpSpPr>
        <p:grpSpPr>
          <a:xfrm>
            <a:off x="4155652" y="2403686"/>
            <a:ext cx="839014" cy="839014"/>
            <a:chOff x="5530396" y="3128714"/>
            <a:chExt cx="1118685" cy="1118685"/>
          </a:xfrm>
        </p:grpSpPr>
        <p:sp>
          <p:nvSpPr>
            <p:cNvPr id="63" name="Oval 62">
              <a:extLst>
                <a:ext uri="{FF2B5EF4-FFF2-40B4-BE49-F238E27FC236}">
                  <a16:creationId xmlns:a16="http://schemas.microsoft.com/office/drawing/2014/main" id="{012F2452-0A73-DF71-7220-ABE3CB53D293}"/>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7" name="Oval 46">
              <a:extLst>
                <a:ext uri="{FF2B5EF4-FFF2-40B4-BE49-F238E27FC236}">
                  <a16:creationId xmlns:a16="http://schemas.microsoft.com/office/drawing/2014/main" id="{7A04CF54-A592-7143-0C11-93E8A17B83D7}"/>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1" name="Group 70">
            <a:extLst>
              <a:ext uri="{FF2B5EF4-FFF2-40B4-BE49-F238E27FC236}">
                <a16:creationId xmlns:a16="http://schemas.microsoft.com/office/drawing/2014/main" id="{81010ECB-ADBF-94BD-7501-A390F5A35945}"/>
              </a:ext>
            </a:extLst>
          </p:cNvPr>
          <p:cNvGrpSpPr/>
          <p:nvPr/>
        </p:nvGrpSpPr>
        <p:grpSpPr>
          <a:xfrm>
            <a:off x="7240820" y="2403686"/>
            <a:ext cx="839014" cy="839014"/>
            <a:chOff x="9822874" y="3128714"/>
            <a:chExt cx="1118685" cy="1118685"/>
          </a:xfrm>
        </p:grpSpPr>
        <p:sp>
          <p:nvSpPr>
            <p:cNvPr id="66" name="Oval 65">
              <a:extLst>
                <a:ext uri="{FF2B5EF4-FFF2-40B4-BE49-F238E27FC236}">
                  <a16:creationId xmlns:a16="http://schemas.microsoft.com/office/drawing/2014/main" id="{9C4316EF-F7A3-E25F-1056-FD74D6B074D9}"/>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50" name="Oval 49">
              <a:extLst>
                <a:ext uri="{FF2B5EF4-FFF2-40B4-BE49-F238E27FC236}">
                  <a16:creationId xmlns:a16="http://schemas.microsoft.com/office/drawing/2014/main" id="{00979510-8D24-94BD-4BE9-C6790921AE74}"/>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0" name="Group 69">
            <a:extLst>
              <a:ext uri="{FF2B5EF4-FFF2-40B4-BE49-F238E27FC236}">
                <a16:creationId xmlns:a16="http://schemas.microsoft.com/office/drawing/2014/main" id="{5968FF79-C921-C5AC-1DC7-82B358104D06}"/>
              </a:ext>
            </a:extLst>
          </p:cNvPr>
          <p:cNvGrpSpPr/>
          <p:nvPr/>
        </p:nvGrpSpPr>
        <p:grpSpPr>
          <a:xfrm>
            <a:off x="5698236" y="2684587"/>
            <a:ext cx="839014" cy="839014"/>
            <a:chOff x="7679262" y="3508908"/>
            <a:chExt cx="1118685" cy="1118685"/>
          </a:xfrm>
        </p:grpSpPr>
        <p:sp>
          <p:nvSpPr>
            <p:cNvPr id="67" name="Oval 66">
              <a:extLst>
                <a:ext uri="{FF2B5EF4-FFF2-40B4-BE49-F238E27FC236}">
                  <a16:creationId xmlns:a16="http://schemas.microsoft.com/office/drawing/2014/main" id="{E6A16EF9-04E6-6B30-85D0-6EA681D9B31D}"/>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8" name="Oval 47">
              <a:extLst>
                <a:ext uri="{FF2B5EF4-FFF2-40B4-BE49-F238E27FC236}">
                  <a16:creationId xmlns:a16="http://schemas.microsoft.com/office/drawing/2014/main" id="{1A8CA7B5-08D4-B6B7-2A8C-388276D3430A}"/>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2" name="Group 71">
            <a:extLst>
              <a:ext uri="{FF2B5EF4-FFF2-40B4-BE49-F238E27FC236}">
                <a16:creationId xmlns:a16="http://schemas.microsoft.com/office/drawing/2014/main" id="{2492DA38-71D6-1BF5-0EBE-C4E536808FA4}"/>
              </a:ext>
            </a:extLst>
          </p:cNvPr>
          <p:cNvGrpSpPr/>
          <p:nvPr/>
        </p:nvGrpSpPr>
        <p:grpSpPr>
          <a:xfrm>
            <a:off x="2613069" y="2684587"/>
            <a:ext cx="839014" cy="839014"/>
            <a:chOff x="3391745" y="3497590"/>
            <a:chExt cx="1118685" cy="1118685"/>
          </a:xfrm>
        </p:grpSpPr>
        <p:sp>
          <p:nvSpPr>
            <p:cNvPr id="68" name="Oval 67">
              <a:extLst>
                <a:ext uri="{FF2B5EF4-FFF2-40B4-BE49-F238E27FC236}">
                  <a16:creationId xmlns:a16="http://schemas.microsoft.com/office/drawing/2014/main" id="{A2162B75-EB02-5D80-31EF-1D69B441E1C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5" name="Oval 44">
              <a:extLst>
                <a:ext uri="{FF2B5EF4-FFF2-40B4-BE49-F238E27FC236}">
                  <a16:creationId xmlns:a16="http://schemas.microsoft.com/office/drawing/2014/main" id="{5ECD1155-E0FD-93BC-5A88-ABD1D0E12968}"/>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 name="Rectangle 2">
            <a:extLst>
              <a:ext uri="{FF2B5EF4-FFF2-40B4-BE49-F238E27FC236}">
                <a16:creationId xmlns:a16="http://schemas.microsoft.com/office/drawing/2014/main" id="{0212B69D-0400-EF79-C9DF-4E3C79F8A3D1}"/>
              </a:ext>
            </a:extLst>
          </p:cNvPr>
          <p:cNvSpPr/>
          <p:nvPr/>
        </p:nvSpPr>
        <p:spPr>
          <a:xfrm>
            <a:off x="628650" y="909146"/>
            <a:ext cx="8001880" cy="678762"/>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a:t>
            </a:r>
            <a:r>
              <a:rPr lang="en-GB" sz="1050" kern="1200">
                <a:solidFill>
                  <a:prstClr val="white"/>
                </a:solidFill>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F8DB5CB7-BB45-B13E-BB28-96BE7B0A00DE}"/>
              </a:ext>
            </a:extLst>
          </p:cNvPr>
          <p:cNvSpPr txBox="1"/>
          <p:nvPr/>
        </p:nvSpPr>
        <p:spPr>
          <a:xfrm>
            <a:off x="618433" y="678211"/>
            <a:ext cx="807105"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Vision</a:t>
            </a:r>
          </a:p>
        </p:txBody>
      </p:sp>
      <p:sp>
        <p:nvSpPr>
          <p:cNvPr id="7" name="TextBox 6">
            <a:extLst>
              <a:ext uri="{FF2B5EF4-FFF2-40B4-BE49-F238E27FC236}">
                <a16:creationId xmlns:a16="http://schemas.microsoft.com/office/drawing/2014/main" id="{2973D3D3-2ADF-4612-7714-D71296F33EDF}"/>
              </a:ext>
            </a:extLst>
          </p:cNvPr>
          <p:cNvSpPr txBox="1"/>
          <p:nvPr/>
        </p:nvSpPr>
        <p:spPr>
          <a:xfrm>
            <a:off x="618433" y="1577198"/>
            <a:ext cx="921404"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Principles</a:t>
            </a:r>
          </a:p>
        </p:txBody>
      </p:sp>
      <p:sp>
        <p:nvSpPr>
          <p:cNvPr id="11" name="Rectangle 10">
            <a:extLst>
              <a:ext uri="{FF2B5EF4-FFF2-40B4-BE49-F238E27FC236}">
                <a16:creationId xmlns:a16="http://schemas.microsoft.com/office/drawing/2014/main" id="{D2C9BEB3-7494-16EB-03EE-164678143A5C}"/>
              </a:ext>
            </a:extLst>
          </p:cNvPr>
          <p:cNvSpPr/>
          <p:nvPr/>
        </p:nvSpPr>
        <p:spPr>
          <a:xfrm>
            <a:off x="453573" y="3322389"/>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E8DB0BF-E5D2-405E-D173-8C7B578D4C68}"/>
              </a:ext>
            </a:extLst>
          </p:cNvPr>
          <p:cNvSpPr/>
          <p:nvPr/>
        </p:nvSpPr>
        <p:spPr>
          <a:xfrm>
            <a:off x="213157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13" name="Rectangle 12">
            <a:extLst>
              <a:ext uri="{FF2B5EF4-FFF2-40B4-BE49-F238E27FC236}">
                <a16:creationId xmlns:a16="http://schemas.microsoft.com/office/drawing/2014/main" id="{89EE332F-AB2C-D16E-F8E8-15DB03A1823B}"/>
              </a:ext>
            </a:extLst>
          </p:cNvPr>
          <p:cNvSpPr/>
          <p:nvPr/>
        </p:nvSpPr>
        <p:spPr>
          <a:xfrm>
            <a:off x="3608936" y="3322389"/>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5" name="Rectangle 14">
            <a:extLst>
              <a:ext uri="{FF2B5EF4-FFF2-40B4-BE49-F238E27FC236}">
                <a16:creationId xmlns:a16="http://schemas.microsoft.com/office/drawing/2014/main" id="{7B3ED80A-1E37-4319-8EF9-E14853E0B0F3}"/>
              </a:ext>
            </a:extLst>
          </p:cNvPr>
          <p:cNvSpPr/>
          <p:nvPr/>
        </p:nvSpPr>
        <p:spPr>
          <a:xfrm>
            <a:off x="521184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Focussing on crafting fewer, yet improved and adaptable, systems which are agile in their response to national and local circumstances, embracing new opportunities whilst maintaining a best practice service</a:t>
            </a:r>
          </a:p>
        </p:txBody>
      </p:sp>
      <p:sp>
        <p:nvSpPr>
          <p:cNvPr id="16" name="Rectangle 15">
            <a:extLst>
              <a:ext uri="{FF2B5EF4-FFF2-40B4-BE49-F238E27FC236}">
                <a16:creationId xmlns:a16="http://schemas.microsoft.com/office/drawing/2014/main" id="{07812DCF-1426-9B23-66B0-B2951B1A7035}"/>
              </a:ext>
            </a:extLst>
          </p:cNvPr>
          <p:cNvSpPr/>
          <p:nvPr/>
        </p:nvSpPr>
        <p:spPr>
          <a:xfrm>
            <a:off x="6774141" y="3322389"/>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73" name="Group 72">
            <a:extLst>
              <a:ext uri="{FF2B5EF4-FFF2-40B4-BE49-F238E27FC236}">
                <a16:creationId xmlns:a16="http://schemas.microsoft.com/office/drawing/2014/main" id="{973FAF60-22BD-7886-5A1E-E2F4CF51385D}"/>
              </a:ext>
            </a:extLst>
          </p:cNvPr>
          <p:cNvGrpSpPr/>
          <p:nvPr/>
        </p:nvGrpSpPr>
        <p:grpSpPr>
          <a:xfrm>
            <a:off x="1070485" y="2403686"/>
            <a:ext cx="839014" cy="839014"/>
            <a:chOff x="1246833" y="3128714"/>
            <a:chExt cx="1118685" cy="1118685"/>
          </a:xfrm>
        </p:grpSpPr>
        <p:sp>
          <p:nvSpPr>
            <p:cNvPr id="62" name="Oval 61">
              <a:extLst>
                <a:ext uri="{FF2B5EF4-FFF2-40B4-BE49-F238E27FC236}">
                  <a16:creationId xmlns:a16="http://schemas.microsoft.com/office/drawing/2014/main" id="{512B2282-F61E-9DF6-3DC3-FEEE4C63F82B}"/>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2" name="Oval 41">
              <a:extLst>
                <a:ext uri="{FF2B5EF4-FFF2-40B4-BE49-F238E27FC236}">
                  <a16:creationId xmlns:a16="http://schemas.microsoft.com/office/drawing/2014/main" id="{63A92143-D9EC-9FA2-FF60-F62025D2F940}"/>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18" name="Graphic 17" descr="Cheers with solid fill">
            <a:extLst>
              <a:ext uri="{FF2B5EF4-FFF2-40B4-BE49-F238E27FC236}">
                <a16:creationId xmlns:a16="http://schemas.microsoft.com/office/drawing/2014/main" id="{E053BDA6-5708-E4E4-6176-8B1D4BF067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8370" y="2583959"/>
            <a:ext cx="515252" cy="515252"/>
          </a:xfrm>
          <a:prstGeom prst="rect">
            <a:avLst/>
          </a:prstGeom>
        </p:spPr>
      </p:pic>
      <p:pic>
        <p:nvPicPr>
          <p:cNvPr id="20" name="Graphic 19" descr="Lightbulb and pencil with solid fill">
            <a:extLst>
              <a:ext uri="{FF2B5EF4-FFF2-40B4-BE49-F238E27FC236}">
                <a16:creationId xmlns:a16="http://schemas.microsoft.com/office/drawing/2014/main" id="{C143324B-EE13-1741-0C2B-1D436179AA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2766" y="2866685"/>
            <a:ext cx="468411" cy="468411"/>
          </a:xfrm>
          <a:prstGeom prst="rect">
            <a:avLst/>
          </a:prstGeom>
        </p:spPr>
      </p:pic>
      <p:pic>
        <p:nvPicPr>
          <p:cNvPr id="22" name="Graphic 21" descr="Group success with solid fill">
            <a:extLst>
              <a:ext uri="{FF2B5EF4-FFF2-40B4-BE49-F238E27FC236}">
                <a16:creationId xmlns:a16="http://schemas.microsoft.com/office/drawing/2014/main" id="{59BFEE71-E0F4-059B-E650-41193C8604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9679" y="2570339"/>
            <a:ext cx="515252" cy="515252"/>
          </a:xfrm>
          <a:prstGeom prst="rect">
            <a:avLst/>
          </a:prstGeom>
        </p:spPr>
      </p:pic>
      <p:pic>
        <p:nvPicPr>
          <p:cNvPr id="36" name="Graphic 35" descr="Hockey Stick Curve Graph with solid fill">
            <a:extLst>
              <a:ext uri="{FF2B5EF4-FFF2-40B4-BE49-F238E27FC236}">
                <a16:creationId xmlns:a16="http://schemas.microsoft.com/office/drawing/2014/main" id="{C5467536-9C3E-69DE-B029-14158A847A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49891" y="2829718"/>
            <a:ext cx="515252" cy="515252"/>
          </a:xfrm>
          <a:prstGeom prst="rect">
            <a:avLst/>
          </a:prstGeom>
        </p:spPr>
      </p:pic>
      <p:pic>
        <p:nvPicPr>
          <p:cNvPr id="41" name="Graphic 40" descr="Arrow circle with solid fill">
            <a:extLst>
              <a:ext uri="{FF2B5EF4-FFF2-40B4-BE49-F238E27FC236}">
                <a16:creationId xmlns:a16="http://schemas.microsoft.com/office/drawing/2014/main" id="{E766AAC2-62C6-CB2C-3361-772992C5686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29658" y="2528907"/>
            <a:ext cx="623455" cy="623455"/>
          </a:xfrm>
          <a:prstGeom prst="rect">
            <a:avLst/>
          </a:prstGeom>
        </p:spPr>
      </p:pic>
      <p:cxnSp>
        <p:nvCxnSpPr>
          <p:cNvPr id="75" name="Straight Connector 74">
            <a:extLst>
              <a:ext uri="{FF2B5EF4-FFF2-40B4-BE49-F238E27FC236}">
                <a16:creationId xmlns:a16="http://schemas.microsoft.com/office/drawing/2014/main" id="{40A9F17F-F30C-CBD6-CE6B-EBFA766CE3AA}"/>
              </a:ext>
            </a:extLst>
          </p:cNvPr>
          <p:cNvCxnSpPr>
            <a:cxnSpLocks/>
          </p:cNvCxnSpPr>
          <p:nvPr/>
        </p:nvCxnSpPr>
        <p:spPr>
          <a:xfrm flipH="1">
            <a:off x="148596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7" name="Straight Connector 76">
            <a:extLst>
              <a:ext uri="{FF2B5EF4-FFF2-40B4-BE49-F238E27FC236}">
                <a16:creationId xmlns:a16="http://schemas.microsoft.com/office/drawing/2014/main" id="{B1855ED0-3E74-6F8F-A943-75AF908C0BEF}"/>
              </a:ext>
            </a:extLst>
          </p:cNvPr>
          <p:cNvCxnSpPr>
            <a:cxnSpLocks/>
          </p:cNvCxnSpPr>
          <p:nvPr/>
        </p:nvCxnSpPr>
        <p:spPr>
          <a:xfrm>
            <a:off x="4567304"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9" name="Straight Connector 78">
            <a:extLst>
              <a:ext uri="{FF2B5EF4-FFF2-40B4-BE49-F238E27FC236}">
                <a16:creationId xmlns:a16="http://schemas.microsoft.com/office/drawing/2014/main" id="{E229C198-B6E4-15E6-1825-898357CBBC25}"/>
              </a:ext>
            </a:extLst>
          </p:cNvPr>
          <p:cNvCxnSpPr>
            <a:cxnSpLocks/>
          </p:cNvCxnSpPr>
          <p:nvPr/>
        </p:nvCxnSpPr>
        <p:spPr>
          <a:xfrm>
            <a:off x="6114660" y="2524260"/>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43A21091-50A0-3B11-516A-0AC2E4CCFC27}"/>
              </a:ext>
            </a:extLst>
          </p:cNvPr>
          <p:cNvCxnSpPr>
            <a:cxnSpLocks/>
          </p:cNvCxnSpPr>
          <p:nvPr/>
        </p:nvCxnSpPr>
        <p:spPr>
          <a:xfrm>
            <a:off x="3027610" y="252425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BB3F8A4A-9BA6-8DBC-36E1-8512CDCFC731}"/>
              </a:ext>
            </a:extLst>
          </p:cNvPr>
          <p:cNvCxnSpPr>
            <a:cxnSpLocks/>
          </p:cNvCxnSpPr>
          <p:nvPr/>
        </p:nvCxnSpPr>
        <p:spPr>
          <a:xfrm flipH="1">
            <a:off x="766032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2" name="Title 1">
            <a:extLst>
              <a:ext uri="{FF2B5EF4-FFF2-40B4-BE49-F238E27FC236}">
                <a16:creationId xmlns:a16="http://schemas.microsoft.com/office/drawing/2014/main" id="{F0109261-2BB7-7A3F-96B5-4319F0182BE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Strategy Vision &amp; Principles</a:t>
            </a:r>
          </a:p>
        </p:txBody>
      </p:sp>
      <p:grpSp>
        <p:nvGrpSpPr>
          <p:cNvPr id="6" name="Group 5">
            <a:extLst>
              <a:ext uri="{FF2B5EF4-FFF2-40B4-BE49-F238E27FC236}">
                <a16:creationId xmlns:a16="http://schemas.microsoft.com/office/drawing/2014/main" id="{727FAB9D-FF6C-DE29-6A8F-2DDCEF6006F0}"/>
              </a:ext>
            </a:extLst>
          </p:cNvPr>
          <p:cNvGrpSpPr/>
          <p:nvPr/>
        </p:nvGrpSpPr>
        <p:grpSpPr>
          <a:xfrm>
            <a:off x="-1" y="0"/>
            <a:ext cx="9143998" cy="165595"/>
            <a:chOff x="374266" y="2474302"/>
            <a:chExt cx="13719657" cy="820603"/>
          </a:xfrm>
        </p:grpSpPr>
        <p:sp>
          <p:nvSpPr>
            <p:cNvPr id="8" name="Arrow: Pentagon 7">
              <a:extLst>
                <a:ext uri="{FF2B5EF4-FFF2-40B4-BE49-F238E27FC236}">
                  <a16:creationId xmlns:a16="http://schemas.microsoft.com/office/drawing/2014/main" id="{33100C63-54E9-E5DD-2270-CE3CCF4687D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798289A5-AF53-B604-FCBF-59E6C8773A8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0" name="Arrow: Chevron 9">
              <a:extLst>
                <a:ext uri="{FF2B5EF4-FFF2-40B4-BE49-F238E27FC236}">
                  <a16:creationId xmlns:a16="http://schemas.microsoft.com/office/drawing/2014/main" id="{47CE81B6-4BA2-BC12-280B-1440BDEAD21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4" name="Arrow: Chevron 13">
              <a:extLst>
                <a:ext uri="{FF2B5EF4-FFF2-40B4-BE49-F238E27FC236}">
                  <a16:creationId xmlns:a16="http://schemas.microsoft.com/office/drawing/2014/main" id="{0A5F44E8-70C7-9D4B-DF7F-DB4107D275CE}"/>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7" name="Arrow: Chevron 16">
              <a:extLst>
                <a:ext uri="{FF2B5EF4-FFF2-40B4-BE49-F238E27FC236}">
                  <a16:creationId xmlns:a16="http://schemas.microsoft.com/office/drawing/2014/main" id="{0B08441B-880E-6A08-F5FD-4CEC352AE11F}"/>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33F5A607-0D90-A92C-A973-B3ECAC8753E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1" name="TextBox 20">
            <a:extLst>
              <a:ext uri="{FF2B5EF4-FFF2-40B4-BE49-F238E27FC236}">
                <a16:creationId xmlns:a16="http://schemas.microsoft.com/office/drawing/2014/main" id="{C82EE72C-5AF9-E02B-2C7C-9FD4A0265228}"/>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24</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53457788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B3E46-45DE-C716-5F5D-2F8A7A6BF42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799D767-ED13-A15F-3736-BA207939EFC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Clinical Programmes as Vehicles for Delivery </a:t>
            </a:r>
          </a:p>
        </p:txBody>
      </p:sp>
      <p:sp>
        <p:nvSpPr>
          <p:cNvPr id="13" name="Rectangle: Rounded Corners 12">
            <a:extLst>
              <a:ext uri="{FF2B5EF4-FFF2-40B4-BE49-F238E27FC236}">
                <a16:creationId xmlns:a16="http://schemas.microsoft.com/office/drawing/2014/main" id="{E0B0CD0F-031C-DD0C-B4D0-5221C98F5C23}"/>
              </a:ext>
            </a:extLst>
          </p:cNvPr>
          <p:cNvSpPr/>
          <p:nvPr/>
        </p:nvSpPr>
        <p:spPr>
          <a:xfrm>
            <a:off x="142875" y="612229"/>
            <a:ext cx="8858249" cy="557257"/>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panose="020B0604020202020204" pitchFamily="34" charset="0"/>
                <a:ea typeface="+mn-ea"/>
                <a:cs typeface="Arial" panose="020B0604020202020204" pitchFamily="34" charset="0"/>
                <a:sym typeface="Helvetica Neue Medium"/>
              </a:rPr>
              <a:t>Our p</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atients often require a range of clinical services on their care pathway. </a:t>
            </a:r>
            <a:r>
              <a:rPr lang="en-US" sz="1050" b="0">
                <a:solidFill>
                  <a:srgbClr val="1F355E"/>
                </a:solidFill>
                <a:latin typeface="Arial" panose="020B0604020202020204" pitchFamily="34" charset="0"/>
                <a:ea typeface="+mn-ea"/>
                <a:cs typeface="Arial" panose="020B0604020202020204" pitchFamily="34" charset="0"/>
                <a:sym typeface="Helvetica Neue Medium"/>
              </a:rPr>
              <a:t>In practice t</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hese clinical areas are </a:t>
            </a:r>
            <a:r>
              <a:rPr lang="en-US" sz="1050" b="0">
                <a:solidFill>
                  <a:srgbClr val="1F355E"/>
                </a:solidFill>
                <a:latin typeface="Arial" panose="020B0604020202020204" pitchFamily="34" charset="0"/>
                <a:ea typeface="+mn-ea"/>
                <a:cs typeface="Arial" panose="020B0604020202020204" pitchFamily="34" charset="0"/>
                <a:sym typeface="Helvetica Neue Medium"/>
              </a:rPr>
              <a:t>fundamentally </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interconnected, but by using discrete categories we can better coordinate activity, ensure ownership of workstreams, and allo</a:t>
            </a:r>
            <a:r>
              <a:rPr lang="en-US" sz="1050" b="0">
                <a:solidFill>
                  <a:srgbClr val="1F355E"/>
                </a:solidFill>
                <a:latin typeface="Arial" panose="020B0604020202020204" pitchFamily="34" charset="0"/>
                <a:ea typeface="+mn-ea"/>
                <a:cs typeface="Arial" panose="020B0604020202020204" pitchFamily="34" charset="0"/>
                <a:sym typeface="Helvetica Neue Medium"/>
              </a:rPr>
              <a:t>w for more targeted interventions and initiatives. However, it is important to acknowledge that our digital solutions commonly affect multiple clinical </a:t>
            </a:r>
            <a:r>
              <a:rPr lang="en-US" sz="105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1050" b="0">
                <a:solidFill>
                  <a:srgbClr val="1F355E"/>
                </a:solidFill>
                <a:latin typeface="Arial" panose="020B0604020202020204" pitchFamily="34" charset="0"/>
                <a:ea typeface="+mn-ea"/>
                <a:cs typeface="Arial" panose="020B0604020202020204" pitchFamily="34" charset="0"/>
                <a:sym typeface="Helvetica Neue Medium"/>
              </a:rPr>
              <a:t> simultaneously. </a:t>
            </a:r>
            <a:endParaRPr kumimoji="0" lang="en-GB"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 name="Freeform: Shape 1">
            <a:extLst>
              <a:ext uri="{FF2B5EF4-FFF2-40B4-BE49-F238E27FC236}">
                <a16:creationId xmlns:a16="http://schemas.microsoft.com/office/drawing/2014/main" id="{B5D59CAF-72FA-325C-180C-AE53667A3A8F}"/>
              </a:ext>
            </a:extLst>
          </p:cNvPr>
          <p:cNvSpPr/>
          <p:nvPr/>
        </p:nvSpPr>
        <p:spPr>
          <a:xfrm>
            <a:off x="14287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a:solidFill>
                  <a:srgbClr val="1F355E"/>
                </a:solidFill>
                <a:latin typeface="Arial" panose="020B0604020202020204" pitchFamily="34" charset="0"/>
                <a:cs typeface="Arial" panose="020B0604020202020204" pitchFamily="34" charset="0"/>
              </a:rPr>
              <a:t>Population Health &amp; Keeping Well </a:t>
            </a:r>
            <a:endParaRPr lang="en-GB" sz="1050">
              <a:solidFill>
                <a:srgbClr val="1F355E"/>
              </a:solidFill>
              <a:latin typeface="Arial" panose="020B0604020202020204" pitchFamily="34" charset="0"/>
              <a:cs typeface="Arial" panose="020B0604020202020204" pitchFamily="34" charset="0"/>
            </a:endParaRPr>
          </a:p>
        </p:txBody>
      </p:sp>
      <p:sp>
        <p:nvSpPr>
          <p:cNvPr id="4" name="Freeform: Shape 3">
            <a:extLst>
              <a:ext uri="{FF2B5EF4-FFF2-40B4-BE49-F238E27FC236}">
                <a16:creationId xmlns:a16="http://schemas.microsoft.com/office/drawing/2014/main" id="{721563A4-DD83-E41D-1BEF-9649E9F74DA7}"/>
              </a:ext>
            </a:extLst>
          </p:cNvPr>
          <p:cNvSpPr/>
          <p:nvPr/>
        </p:nvSpPr>
        <p:spPr>
          <a:xfrm>
            <a:off x="195913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a:solidFill>
                  <a:srgbClr val="1F355E"/>
                </a:solidFill>
                <a:latin typeface="Arial" panose="020B0604020202020204" pitchFamily="34" charset="0"/>
                <a:cs typeface="Arial" panose="020B0604020202020204" pitchFamily="34" charset="0"/>
              </a:rPr>
              <a:t>Primary Care &amp; Care Closer to Home</a:t>
            </a:r>
            <a:endParaRPr lang="en-GB" sz="1050">
              <a:solidFill>
                <a:srgbClr val="1F355E"/>
              </a:solidFill>
              <a:latin typeface="Arial" panose="020B0604020202020204" pitchFamily="34" charset="0"/>
              <a:cs typeface="Arial" panose="020B0604020202020204" pitchFamily="34" charset="0"/>
            </a:endParaRPr>
          </a:p>
        </p:txBody>
      </p:sp>
      <p:sp>
        <p:nvSpPr>
          <p:cNvPr id="7" name="Freeform: Shape 6">
            <a:extLst>
              <a:ext uri="{FF2B5EF4-FFF2-40B4-BE49-F238E27FC236}">
                <a16:creationId xmlns:a16="http://schemas.microsoft.com/office/drawing/2014/main" id="{82B9A718-6B19-EEA1-BDDB-474344505DEE}"/>
              </a:ext>
            </a:extLst>
          </p:cNvPr>
          <p:cNvSpPr/>
          <p:nvPr/>
        </p:nvSpPr>
        <p:spPr>
          <a:xfrm>
            <a:off x="377539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rgbClr val="00B0F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defTabSz="889000">
              <a:lnSpc>
                <a:spcPct val="90000"/>
              </a:lnSpc>
              <a:spcBef>
                <a:spcPct val="0"/>
              </a:spcBef>
              <a:spcAft>
                <a:spcPct val="35000"/>
              </a:spcAft>
            </a:pPr>
            <a:r>
              <a:rPr lang="en-US" sz="1050">
                <a:solidFill>
                  <a:srgbClr val="1F355E"/>
                </a:solidFill>
                <a:latin typeface="Arial" panose="020B0604020202020204" pitchFamily="34" charset="0"/>
                <a:cs typeface="Arial" panose="020B0604020202020204" pitchFamily="34" charset="0"/>
              </a:rPr>
              <a:t>Mental Health &amp; Learning Disability </a:t>
            </a:r>
            <a:endParaRPr lang="en-GB" sz="1050">
              <a:solidFill>
                <a:srgbClr val="1F355E"/>
              </a:solidFill>
              <a:latin typeface="Arial" panose="020B0604020202020204" pitchFamily="34" charset="0"/>
              <a:cs typeface="Arial" panose="020B0604020202020204" pitchFamily="34" charset="0"/>
            </a:endParaRPr>
          </a:p>
        </p:txBody>
      </p:sp>
      <p:sp>
        <p:nvSpPr>
          <p:cNvPr id="10" name="Freeform: Shape 9">
            <a:extLst>
              <a:ext uri="{FF2B5EF4-FFF2-40B4-BE49-F238E27FC236}">
                <a16:creationId xmlns:a16="http://schemas.microsoft.com/office/drawing/2014/main" id="{AD7D2D5C-BEF7-1FDD-456D-D7797279BEE3}"/>
              </a:ext>
            </a:extLst>
          </p:cNvPr>
          <p:cNvSpPr/>
          <p:nvPr/>
        </p:nvSpPr>
        <p:spPr>
          <a:xfrm>
            <a:off x="5591656"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rgbClr val="FFFF0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lvl="0" defTabSz="889000">
              <a:lnSpc>
                <a:spcPct val="90000"/>
              </a:lnSpc>
              <a:spcBef>
                <a:spcPct val="0"/>
              </a:spcBef>
              <a:spcAft>
                <a:spcPct val="35000"/>
              </a:spcAft>
            </a:pPr>
            <a:r>
              <a:rPr lang="en-US" sz="1050">
                <a:solidFill>
                  <a:srgbClr val="1F355E"/>
                </a:solidFill>
                <a:latin typeface="Arial" panose="020B0604020202020204" pitchFamily="34" charset="0"/>
                <a:cs typeface="Arial" panose="020B0604020202020204" pitchFamily="34" charset="0"/>
              </a:rPr>
              <a:t>Planned Care </a:t>
            </a:r>
            <a:endParaRPr lang="en-GB" sz="1050">
              <a:solidFill>
                <a:srgbClr val="1F355E"/>
              </a:solidFill>
              <a:latin typeface="Arial" panose="020B0604020202020204" pitchFamily="34" charset="0"/>
              <a:cs typeface="Arial" panose="020B0604020202020204" pitchFamily="34" charset="0"/>
            </a:endParaRPr>
          </a:p>
        </p:txBody>
      </p:sp>
      <p:sp>
        <p:nvSpPr>
          <p:cNvPr id="11" name="Freeform: Shape 10">
            <a:extLst>
              <a:ext uri="{FF2B5EF4-FFF2-40B4-BE49-F238E27FC236}">
                <a16:creationId xmlns:a16="http://schemas.microsoft.com/office/drawing/2014/main" id="{EDFF31D2-65C0-1746-85F7-CAD1876C5C93}"/>
              </a:ext>
            </a:extLst>
          </p:cNvPr>
          <p:cNvSpPr/>
          <p:nvPr/>
        </p:nvSpPr>
        <p:spPr>
          <a:xfrm>
            <a:off x="740791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defTabSz="889000">
              <a:lnSpc>
                <a:spcPct val="90000"/>
              </a:lnSpc>
              <a:spcBef>
                <a:spcPct val="0"/>
              </a:spcBef>
              <a:spcAft>
                <a:spcPct val="35000"/>
              </a:spcAft>
            </a:pPr>
            <a:r>
              <a:rPr lang="en-US" sz="1050">
                <a:solidFill>
                  <a:srgbClr val="1F355E"/>
                </a:solidFill>
                <a:latin typeface="Arial" panose="020B0604020202020204" pitchFamily="34" charset="0"/>
                <a:cs typeface="Arial" panose="020B0604020202020204" pitchFamily="34" charset="0"/>
              </a:rPr>
              <a:t>Unscheduled Care </a:t>
            </a:r>
            <a:endParaRPr lang="en-GB" sz="1050">
              <a:solidFill>
                <a:srgbClr val="1F355E"/>
              </a:solidFill>
              <a:latin typeface="Arial" panose="020B0604020202020204" pitchFamily="34" charset="0"/>
              <a:cs typeface="Arial" panose="020B0604020202020204" pitchFamily="34" charset="0"/>
            </a:endParaRPr>
          </a:p>
        </p:txBody>
      </p:sp>
      <p:sp>
        <p:nvSpPr>
          <p:cNvPr id="69" name="Freeform: Shape 68">
            <a:extLst>
              <a:ext uri="{FF2B5EF4-FFF2-40B4-BE49-F238E27FC236}">
                <a16:creationId xmlns:a16="http://schemas.microsoft.com/office/drawing/2014/main" id="{F61007CF-427B-67D2-14BF-C8431CAC14E4}"/>
              </a:ext>
            </a:extLst>
          </p:cNvPr>
          <p:cNvSpPr/>
          <p:nvPr/>
        </p:nvSpPr>
        <p:spPr>
          <a:xfrm>
            <a:off x="294967" y="3950664"/>
            <a:ext cx="8706157" cy="41126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4000" tIns="72000" rIns="72000" bIns="72000" numCol="1" spcCol="1270" anchor="ctr" anchorCtr="0">
            <a:noAutofit/>
          </a:bodyPr>
          <a:lstStyle/>
          <a:p>
            <a:pPr marL="0" lvl="0" indent="0" algn="l" defTabSz="889000">
              <a:lnSpc>
                <a:spcPct val="90000"/>
              </a:lnSpc>
              <a:spcBef>
                <a:spcPct val="0"/>
              </a:spcBef>
              <a:spcAft>
                <a:spcPct val="35000"/>
              </a:spcAft>
              <a:buNone/>
            </a:pPr>
            <a:r>
              <a:rPr lang="en-US" sz="1050" kern="1200">
                <a:latin typeface="Arial Black" panose="020B0A04020102020204" pitchFamily="34" charset="0"/>
              </a:rPr>
              <a:t>Digital Services</a:t>
            </a:r>
            <a:endParaRPr lang="en-GB" sz="1050" kern="1200">
              <a:latin typeface="Arial Black" panose="020B0A04020102020204" pitchFamily="34" charset="0"/>
            </a:endParaRPr>
          </a:p>
        </p:txBody>
      </p:sp>
      <p:sp>
        <p:nvSpPr>
          <p:cNvPr id="74" name="Freeform: Shape 73">
            <a:extLst>
              <a:ext uri="{FF2B5EF4-FFF2-40B4-BE49-F238E27FC236}">
                <a16:creationId xmlns:a16="http://schemas.microsoft.com/office/drawing/2014/main" id="{C59ED5CA-7BA6-0FEF-ADCF-553D6BCF529B}"/>
              </a:ext>
            </a:extLst>
          </p:cNvPr>
          <p:cNvSpPr/>
          <p:nvPr/>
        </p:nvSpPr>
        <p:spPr>
          <a:xfrm>
            <a:off x="14287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4">
              <a:lumMod val="20000"/>
              <a:lumOff val="8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Delivering care with a strong emphasis on well-being, self-care and prevention - supporting our population in maintaining good health.</a:t>
            </a:r>
          </a:p>
          <a:p>
            <a:pPr lvl="1" indent="0" algn="l" defTabSz="889000">
              <a:lnSpc>
                <a:spcPct val="90000"/>
              </a:lnSpc>
              <a:spcBef>
                <a:spcPct val="0"/>
              </a:spcBef>
              <a:spcAft>
                <a:spcPct val="15000"/>
              </a:spcAft>
            </a:pPr>
            <a:endParaRPr lang="en-GB" sz="800" b="0" kern="1200">
              <a:solidFill>
                <a:srgbClr val="1F355E"/>
              </a:solidFill>
              <a:latin typeface="Arial" panose="020B0604020202020204" pitchFamily="34" charset="0"/>
              <a:cs typeface="Arial" panose="020B0604020202020204" pitchFamily="34" charset="0"/>
            </a:endParaRPr>
          </a:p>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We need to deepen our understanding of the health and care needs of our population, reducing inequalities in health and care quality and outcomes, and introducing targeted interventions that improve population outcomes.</a:t>
            </a:r>
          </a:p>
        </p:txBody>
      </p:sp>
      <p:sp>
        <p:nvSpPr>
          <p:cNvPr id="75" name="Freeform: Shape 74">
            <a:extLst>
              <a:ext uri="{FF2B5EF4-FFF2-40B4-BE49-F238E27FC236}">
                <a16:creationId xmlns:a16="http://schemas.microsoft.com/office/drawing/2014/main" id="{84D1647D-5C9D-6408-F537-9A3BA1CAFB1F}"/>
              </a:ext>
            </a:extLst>
          </p:cNvPr>
          <p:cNvSpPr/>
          <p:nvPr/>
        </p:nvSpPr>
        <p:spPr>
          <a:xfrm>
            <a:off x="195913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5">
              <a:lumMod val="20000"/>
              <a:lumOff val="8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care in primary care and community settings and optimising these resourcing models to deliver care that improves patient outcomes.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Working better together as an integrated health board, to transition care out of hospitals and into the community or people’s homes to ensure care is delivered in the best possible setting for each individual.</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6" name="Freeform: Shape 75">
            <a:extLst>
              <a:ext uri="{FF2B5EF4-FFF2-40B4-BE49-F238E27FC236}">
                <a16:creationId xmlns:a16="http://schemas.microsoft.com/office/drawing/2014/main" id="{065BE436-ADE7-F62D-F051-2D80116F2BDB}"/>
              </a:ext>
            </a:extLst>
          </p:cNvPr>
          <p:cNvSpPr/>
          <p:nvPr/>
        </p:nvSpPr>
        <p:spPr>
          <a:xfrm>
            <a:off x="377539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rgbClr val="C8DEF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Improving the emotional and mental wellbeing of our population, through supporting choice and responsibility</a:t>
            </a:r>
            <a:r>
              <a:rPr lang="en-US" sz="800" b="0">
                <a:solidFill>
                  <a:srgbClr val="1F355E"/>
                </a:solidFill>
                <a:latin typeface="Arial" panose="020B0604020202020204" pitchFamily="34" charset="0"/>
                <a:cs typeface="Arial" panose="020B0604020202020204" pitchFamily="34" charset="0"/>
                <a:sym typeface="Helvetica Neue Medium"/>
              </a:rPr>
              <a:t>,</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where hospital-based care is the exception rather than the norm.</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Delivering MH &amp; LD services that </a:t>
            </a:r>
            <a:r>
              <a:rPr kumimoji="0" lang="en-US" sz="80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Medium"/>
              </a:rPr>
              <a:t>minimise</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barriers to good mental and physical health and ensuring we make reasonable adjustments in how we provide health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7" name="Freeform: Shape 76">
            <a:extLst>
              <a:ext uri="{FF2B5EF4-FFF2-40B4-BE49-F238E27FC236}">
                <a16:creationId xmlns:a16="http://schemas.microsoft.com/office/drawing/2014/main" id="{1AAD9088-17DA-347E-B6E6-43606EC8DD6C}"/>
              </a:ext>
            </a:extLst>
          </p:cNvPr>
          <p:cNvSpPr/>
          <p:nvPr/>
        </p:nvSpPr>
        <p:spPr>
          <a:xfrm>
            <a:off x="5591656"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rgbClr val="FFFFCC"/>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scheduled health and care services in such a way that patients are seen at the ‘right time, by the right person, in the right place’ including a focus on ‘my home first’ where possible.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This includes day cases, inpatient care and outpatient services.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8" name="Freeform: Shape 77">
            <a:extLst>
              <a:ext uri="{FF2B5EF4-FFF2-40B4-BE49-F238E27FC236}">
                <a16:creationId xmlns:a16="http://schemas.microsoft.com/office/drawing/2014/main" id="{C3C07F36-E178-F24F-0F10-381968B7746F}"/>
              </a:ext>
            </a:extLst>
          </p:cNvPr>
          <p:cNvSpPr/>
          <p:nvPr/>
        </p:nvSpPr>
        <p:spPr>
          <a:xfrm>
            <a:off x="740791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3">
              <a:lumMod val="40000"/>
              <a:lumOff val="6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Creating ‘one unscheduled care system’ which clearly supports patients and communities in knowing where and when they can get the care they need in an emergency.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All our front-door services are included within unscheduled care, including the Emergency Department, ambulatory, short stay and specialist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9" name="Freeform: Shape 78">
            <a:extLst>
              <a:ext uri="{FF2B5EF4-FFF2-40B4-BE49-F238E27FC236}">
                <a16:creationId xmlns:a16="http://schemas.microsoft.com/office/drawing/2014/main" id="{9634863B-FEBB-A57D-C590-68D14D2B08EB}"/>
              </a:ext>
            </a:extLst>
          </p:cNvPr>
          <p:cNvSpPr/>
          <p:nvPr/>
        </p:nvSpPr>
        <p:spPr>
          <a:xfrm>
            <a:off x="1966508" y="4000409"/>
            <a:ext cx="6991516" cy="30612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lumMod val="20000"/>
              <a:lumOff val="8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algn="l" defTabSz="889000">
              <a:lnSpc>
                <a:spcPct val="90000"/>
              </a:lnSpc>
              <a:spcBef>
                <a:spcPct val="0"/>
              </a:spcBef>
              <a:spcAft>
                <a:spcPct val="35000"/>
              </a:spcAft>
            </a:pPr>
            <a:r>
              <a:rPr lang="en-GB" sz="800" b="0">
                <a:solidFill>
                  <a:srgbClr val="1F355E"/>
                </a:solidFill>
                <a:latin typeface="Arial" panose="020B0604020202020204" pitchFamily="34" charset="0"/>
                <a:cs typeface="Arial" panose="020B0604020202020204" pitchFamily="34" charset="0"/>
                <a:sym typeface="Helvetica Neue Medium"/>
              </a:rPr>
              <a:t>Taking ownership of the overall direction and monitoring of digital delivery on behalf of the Health Board, while working together with clinical programmes and empowering them to own and deliver service-led transformation through digitally enabled solutions. </a:t>
            </a:r>
            <a:endParaRPr lang="en-GB" sz="800" b="0" kern="1200">
              <a:solidFill>
                <a:srgbClr val="1F355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A34F67BA-578E-8B9A-01BE-341C5FC87D0D}"/>
              </a:ext>
            </a:extLst>
          </p:cNvPr>
          <p:cNvSpPr>
            <a:spLocks noChangeAspect="1"/>
          </p:cNvSpPr>
          <p:nvPr/>
        </p:nvSpPr>
        <p:spPr>
          <a:xfrm>
            <a:off x="661761" y="1204000"/>
            <a:ext cx="555436" cy="555436"/>
          </a:xfrm>
          <a:prstGeom prst="ellipse">
            <a:avLst/>
          </a:prstGeom>
          <a:solidFill>
            <a:srgbClr val="FF000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5CE02C2B-EA14-0F17-29B6-DC0D99062E43}"/>
              </a:ext>
            </a:extLst>
          </p:cNvPr>
          <p:cNvSpPr>
            <a:spLocks noChangeAspect="1"/>
          </p:cNvSpPr>
          <p:nvPr/>
        </p:nvSpPr>
        <p:spPr>
          <a:xfrm>
            <a:off x="2478021" y="1204000"/>
            <a:ext cx="555436" cy="555436"/>
          </a:xfrm>
          <a:prstGeom prst="ellipse">
            <a:avLst/>
          </a:prstGeom>
          <a:solidFill>
            <a:schemeClr val="accent5"/>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D4224001-82B8-BEF9-4344-05EBDF1DACAE}"/>
              </a:ext>
            </a:extLst>
          </p:cNvPr>
          <p:cNvSpPr>
            <a:spLocks noChangeAspect="1"/>
          </p:cNvSpPr>
          <p:nvPr/>
        </p:nvSpPr>
        <p:spPr>
          <a:xfrm>
            <a:off x="4302840" y="1204000"/>
            <a:ext cx="555436" cy="555436"/>
          </a:xfrm>
          <a:prstGeom prst="ellipse">
            <a:avLst/>
          </a:prstGeom>
          <a:solidFill>
            <a:srgbClr val="00B0F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35A3B971-14A6-396B-85C5-8220B03E7AE1}"/>
              </a:ext>
            </a:extLst>
          </p:cNvPr>
          <p:cNvSpPr>
            <a:spLocks noChangeAspect="1"/>
          </p:cNvSpPr>
          <p:nvPr/>
        </p:nvSpPr>
        <p:spPr>
          <a:xfrm>
            <a:off x="6110542" y="1204000"/>
            <a:ext cx="555436" cy="555436"/>
          </a:xfrm>
          <a:prstGeom prst="ellipse">
            <a:avLst/>
          </a:prstGeom>
          <a:solidFill>
            <a:srgbClr val="FFFF0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Oval 17">
            <a:extLst>
              <a:ext uri="{FF2B5EF4-FFF2-40B4-BE49-F238E27FC236}">
                <a16:creationId xmlns:a16="http://schemas.microsoft.com/office/drawing/2014/main" id="{2864CF1C-5FAB-E4EE-5DE5-524DDE3F071D}"/>
              </a:ext>
            </a:extLst>
          </p:cNvPr>
          <p:cNvSpPr>
            <a:spLocks noChangeAspect="1"/>
          </p:cNvSpPr>
          <p:nvPr/>
        </p:nvSpPr>
        <p:spPr>
          <a:xfrm>
            <a:off x="7926801" y="1204000"/>
            <a:ext cx="555436" cy="555436"/>
          </a:xfrm>
          <a:prstGeom prst="ellipse">
            <a:avLst/>
          </a:prstGeom>
          <a:solidFill>
            <a:schemeClr val="accent3"/>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Group of people with solid fill">
            <a:extLst>
              <a:ext uri="{FF2B5EF4-FFF2-40B4-BE49-F238E27FC236}">
                <a16:creationId xmlns:a16="http://schemas.microsoft.com/office/drawing/2014/main" id="{EC192CBE-D62C-D126-E917-E63DA6AB06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4862" y="1224979"/>
            <a:ext cx="469233" cy="469233"/>
          </a:xfrm>
          <a:prstGeom prst="rect">
            <a:avLst/>
          </a:prstGeom>
        </p:spPr>
      </p:pic>
      <p:pic>
        <p:nvPicPr>
          <p:cNvPr id="27" name="Graphic 26" descr="Ambulance with solid fill">
            <a:extLst>
              <a:ext uri="{FF2B5EF4-FFF2-40B4-BE49-F238E27FC236}">
                <a16:creationId xmlns:a16="http://schemas.microsoft.com/office/drawing/2014/main" id="{37D5D34E-1FAC-E9A3-C70E-CCDDA5F898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1282" y="1262618"/>
            <a:ext cx="469232" cy="469232"/>
          </a:xfrm>
          <a:prstGeom prst="rect">
            <a:avLst/>
          </a:prstGeom>
        </p:spPr>
      </p:pic>
      <p:pic>
        <p:nvPicPr>
          <p:cNvPr id="30" name="Graphic 29" descr="Heart with pulse with solid fill">
            <a:extLst>
              <a:ext uri="{FF2B5EF4-FFF2-40B4-BE49-F238E27FC236}">
                <a16:creationId xmlns:a16="http://schemas.microsoft.com/office/drawing/2014/main" id="{B4D4DB73-17A3-31E5-C4D1-4D754A03D4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53644" y="1259065"/>
            <a:ext cx="469232" cy="469232"/>
          </a:xfrm>
          <a:prstGeom prst="rect">
            <a:avLst/>
          </a:prstGeom>
        </p:spPr>
      </p:pic>
      <p:pic>
        <p:nvPicPr>
          <p:cNvPr id="66" name="Graphic 65" descr="Care with solid fill">
            <a:extLst>
              <a:ext uri="{FF2B5EF4-FFF2-40B4-BE49-F238E27FC236}">
                <a16:creationId xmlns:a16="http://schemas.microsoft.com/office/drawing/2014/main" id="{D2F12C14-88A8-05EC-F82E-C567EB39243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373438" y="1258574"/>
            <a:ext cx="426575" cy="426575"/>
          </a:xfrm>
          <a:prstGeom prst="rect">
            <a:avLst/>
          </a:prstGeom>
        </p:spPr>
      </p:pic>
      <p:sp>
        <p:nvSpPr>
          <p:cNvPr id="72" name="Oval 71">
            <a:extLst>
              <a:ext uri="{FF2B5EF4-FFF2-40B4-BE49-F238E27FC236}">
                <a16:creationId xmlns:a16="http://schemas.microsoft.com/office/drawing/2014/main" id="{688EC494-5598-E36E-A889-2E10CDD6A430}"/>
              </a:ext>
            </a:extLst>
          </p:cNvPr>
          <p:cNvSpPr>
            <a:spLocks noChangeAspect="1"/>
          </p:cNvSpPr>
          <p:nvPr/>
        </p:nvSpPr>
        <p:spPr>
          <a:xfrm>
            <a:off x="142875" y="3848637"/>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1" name="Graphic 70" descr="Programmer female with solid fill">
            <a:extLst>
              <a:ext uri="{FF2B5EF4-FFF2-40B4-BE49-F238E27FC236}">
                <a16:creationId xmlns:a16="http://schemas.microsoft.com/office/drawing/2014/main" id="{1A6C1D22-5023-C428-7057-850E71517BA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85976" y="3891739"/>
            <a:ext cx="469232" cy="469232"/>
          </a:xfrm>
          <a:prstGeom prst="rect">
            <a:avLst/>
          </a:prstGeom>
        </p:spPr>
      </p:pic>
      <p:cxnSp>
        <p:nvCxnSpPr>
          <p:cNvPr id="84" name="Straight Arrow Connector 83">
            <a:extLst>
              <a:ext uri="{FF2B5EF4-FFF2-40B4-BE49-F238E27FC236}">
                <a16:creationId xmlns:a16="http://schemas.microsoft.com/office/drawing/2014/main" id="{69E37DBD-6555-7FEF-490A-9B2697C30DB6}"/>
              </a:ext>
            </a:extLst>
          </p:cNvPr>
          <p:cNvCxnSpPr/>
          <p:nvPr/>
        </p:nvCxnSpPr>
        <p:spPr>
          <a:xfrm flipV="1">
            <a:off x="927685"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E074A579-A138-2E0C-81CF-CB9E189AECBC}"/>
              </a:ext>
            </a:extLst>
          </p:cNvPr>
          <p:cNvCxnSpPr/>
          <p:nvPr/>
        </p:nvCxnSpPr>
        <p:spPr>
          <a:xfrm flipV="1">
            <a:off x="2763112"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7" name="Straight Arrow Connector 86">
            <a:extLst>
              <a:ext uri="{FF2B5EF4-FFF2-40B4-BE49-F238E27FC236}">
                <a16:creationId xmlns:a16="http://schemas.microsoft.com/office/drawing/2014/main" id="{F2A5F926-B9DE-B75F-0E09-18999F91661D}"/>
              </a:ext>
            </a:extLst>
          </p:cNvPr>
          <p:cNvCxnSpPr/>
          <p:nvPr/>
        </p:nvCxnSpPr>
        <p:spPr>
          <a:xfrm flipV="1">
            <a:off x="457199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8" name="Straight Arrow Connector 87">
            <a:extLst>
              <a:ext uri="{FF2B5EF4-FFF2-40B4-BE49-F238E27FC236}">
                <a16:creationId xmlns:a16="http://schemas.microsoft.com/office/drawing/2014/main" id="{3F1322D7-35CF-BCC8-F30D-088F8E9FDF1A}"/>
              </a:ext>
            </a:extLst>
          </p:cNvPr>
          <p:cNvCxnSpPr/>
          <p:nvPr/>
        </p:nvCxnSpPr>
        <p:spPr>
          <a:xfrm flipV="1">
            <a:off x="6388260"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6AF6F136-72C9-542A-325A-B7178B0CF5FB}"/>
              </a:ext>
            </a:extLst>
          </p:cNvPr>
          <p:cNvCxnSpPr/>
          <p:nvPr/>
        </p:nvCxnSpPr>
        <p:spPr>
          <a:xfrm flipV="1">
            <a:off x="820451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grpSp>
        <p:nvGrpSpPr>
          <p:cNvPr id="6" name="Group 5">
            <a:extLst>
              <a:ext uri="{FF2B5EF4-FFF2-40B4-BE49-F238E27FC236}">
                <a16:creationId xmlns:a16="http://schemas.microsoft.com/office/drawing/2014/main" id="{90074A9E-DC6E-1754-ED0F-2BDC797F7EAA}"/>
              </a:ext>
            </a:extLst>
          </p:cNvPr>
          <p:cNvGrpSpPr/>
          <p:nvPr/>
        </p:nvGrpSpPr>
        <p:grpSpPr>
          <a:xfrm>
            <a:off x="-1" y="0"/>
            <a:ext cx="9143998" cy="165595"/>
            <a:chOff x="374266" y="2474302"/>
            <a:chExt cx="13719657" cy="820603"/>
          </a:xfrm>
        </p:grpSpPr>
        <p:sp>
          <p:nvSpPr>
            <p:cNvPr id="24" name="Arrow: Pentagon 23">
              <a:extLst>
                <a:ext uri="{FF2B5EF4-FFF2-40B4-BE49-F238E27FC236}">
                  <a16:creationId xmlns:a16="http://schemas.microsoft.com/office/drawing/2014/main" id="{524584CC-3A3F-5D6C-AB9C-3272BC83F64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5" name="Arrow: Chevron 24">
              <a:extLst>
                <a:ext uri="{FF2B5EF4-FFF2-40B4-BE49-F238E27FC236}">
                  <a16:creationId xmlns:a16="http://schemas.microsoft.com/office/drawing/2014/main" id="{FADAB5C6-DBDA-32E0-A7B8-B34E25214D8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7B4F7932-57E2-D937-F26C-02A099FEA39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8" name="Arrow: Chevron 27">
              <a:extLst>
                <a:ext uri="{FF2B5EF4-FFF2-40B4-BE49-F238E27FC236}">
                  <a16:creationId xmlns:a16="http://schemas.microsoft.com/office/drawing/2014/main" id="{E721B1FB-C71C-15B5-0C32-0E801ECA3D3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9" name="Arrow: Chevron 28">
              <a:extLst>
                <a:ext uri="{FF2B5EF4-FFF2-40B4-BE49-F238E27FC236}">
                  <a16:creationId xmlns:a16="http://schemas.microsoft.com/office/drawing/2014/main" id="{89CBD996-7798-0755-B1FD-6752467AD8F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31" name="Arrow: Chevron 30">
              <a:extLst>
                <a:ext uri="{FF2B5EF4-FFF2-40B4-BE49-F238E27FC236}">
                  <a16:creationId xmlns:a16="http://schemas.microsoft.com/office/drawing/2014/main" id="{E99BD606-E930-98F3-F34C-611DC4214999}"/>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pic>
        <p:nvPicPr>
          <p:cNvPr id="9" name="Graphic 8" descr="Home with solid fill">
            <a:extLst>
              <a:ext uri="{FF2B5EF4-FFF2-40B4-BE49-F238E27FC236}">
                <a16:creationId xmlns:a16="http://schemas.microsoft.com/office/drawing/2014/main" id="{FA18DED5-24B5-73B7-A6BC-F71F5A4B337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509478" y="1206076"/>
            <a:ext cx="492522" cy="492522"/>
          </a:xfrm>
          <a:prstGeom prst="rect">
            <a:avLst/>
          </a:prstGeom>
        </p:spPr>
      </p:pic>
      <p:sp>
        <p:nvSpPr>
          <p:cNvPr id="8" name="TextBox 7">
            <a:extLst>
              <a:ext uri="{FF2B5EF4-FFF2-40B4-BE49-F238E27FC236}">
                <a16:creationId xmlns:a16="http://schemas.microsoft.com/office/drawing/2014/main" id="{2B7E86FF-3D32-2C7B-49A8-24703AE138D4}"/>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25</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69916652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8F175-A119-067B-1CF1-5DC39C27309D}"/>
            </a:ext>
          </a:extLst>
        </p:cNvPr>
        <p:cNvGrpSpPr/>
        <p:nvPr/>
      </p:nvGrpSpPr>
      <p:grpSpPr>
        <a:xfrm>
          <a:off x="0" y="0"/>
          <a:ext cx="0" cy="0"/>
          <a:chOff x="0" y="0"/>
          <a:chExt cx="0" cy="0"/>
        </a:xfrm>
      </p:grpSpPr>
      <p:sp>
        <p:nvSpPr>
          <p:cNvPr id="281" name="Rectangle 280">
            <a:extLst>
              <a:ext uri="{FF2B5EF4-FFF2-40B4-BE49-F238E27FC236}">
                <a16:creationId xmlns:a16="http://schemas.microsoft.com/office/drawing/2014/main" id="{BEC3FEA3-AB33-0919-8B4F-31F34FEEA471}"/>
              </a:ext>
            </a:extLst>
          </p:cNvPr>
          <p:cNvSpPr/>
          <p:nvPr/>
        </p:nvSpPr>
        <p:spPr>
          <a:xfrm>
            <a:off x="3449595" y="2549238"/>
            <a:ext cx="683112" cy="800875"/>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bg1"/>
              </a:solidFill>
              <a:effectLst/>
              <a:uFillTx/>
              <a:latin typeface="+mn-lt"/>
              <a:ea typeface="+mn-ea"/>
              <a:cs typeface="+mn-cs"/>
              <a:sym typeface="Helvetica Neue Medium"/>
            </a:endParaRPr>
          </a:p>
        </p:txBody>
      </p:sp>
      <p:sp>
        <p:nvSpPr>
          <p:cNvPr id="108" name="Rectangle 107">
            <a:extLst>
              <a:ext uri="{FF2B5EF4-FFF2-40B4-BE49-F238E27FC236}">
                <a16:creationId xmlns:a16="http://schemas.microsoft.com/office/drawing/2014/main" id="{C6452270-E3A0-7096-F61E-DC79140B8440}"/>
              </a:ext>
            </a:extLst>
          </p:cNvPr>
          <p:cNvSpPr/>
          <p:nvPr/>
        </p:nvSpPr>
        <p:spPr>
          <a:xfrm>
            <a:off x="0" y="4304906"/>
            <a:ext cx="9143997" cy="84618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3" name="Rectangle 282">
            <a:extLst>
              <a:ext uri="{FF2B5EF4-FFF2-40B4-BE49-F238E27FC236}">
                <a16:creationId xmlns:a16="http://schemas.microsoft.com/office/drawing/2014/main" id="{F78C214D-51D0-48AE-B1F3-9983C4934A54}"/>
              </a:ext>
            </a:extLst>
          </p:cNvPr>
          <p:cNvSpPr/>
          <p:nvPr/>
        </p:nvSpPr>
        <p:spPr>
          <a:xfrm>
            <a:off x="3442086" y="4269139"/>
            <a:ext cx="683112" cy="800875"/>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2" name="Rectangle 281">
            <a:extLst>
              <a:ext uri="{FF2B5EF4-FFF2-40B4-BE49-F238E27FC236}">
                <a16:creationId xmlns:a16="http://schemas.microsoft.com/office/drawing/2014/main" id="{B8591F97-1EE9-8E06-512E-EB6EC0F6EE9E}"/>
              </a:ext>
            </a:extLst>
          </p:cNvPr>
          <p:cNvSpPr/>
          <p:nvPr/>
        </p:nvSpPr>
        <p:spPr>
          <a:xfrm>
            <a:off x="3446237" y="3409571"/>
            <a:ext cx="683112" cy="800875"/>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0" name="Rectangle 279">
            <a:extLst>
              <a:ext uri="{FF2B5EF4-FFF2-40B4-BE49-F238E27FC236}">
                <a16:creationId xmlns:a16="http://schemas.microsoft.com/office/drawing/2014/main" id="{E00E216C-2E03-74E0-DDE3-BED594375665}"/>
              </a:ext>
            </a:extLst>
          </p:cNvPr>
          <p:cNvSpPr/>
          <p:nvPr/>
        </p:nvSpPr>
        <p:spPr>
          <a:xfrm>
            <a:off x="3456725" y="1665942"/>
            <a:ext cx="683112" cy="800875"/>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8" name="Rectangle 277">
            <a:extLst>
              <a:ext uri="{FF2B5EF4-FFF2-40B4-BE49-F238E27FC236}">
                <a16:creationId xmlns:a16="http://schemas.microsoft.com/office/drawing/2014/main" id="{BB792EAA-2030-F80B-255E-A5F22050EFE4}"/>
              </a:ext>
            </a:extLst>
          </p:cNvPr>
          <p:cNvSpPr/>
          <p:nvPr/>
        </p:nvSpPr>
        <p:spPr>
          <a:xfrm>
            <a:off x="3462186" y="812051"/>
            <a:ext cx="683112" cy="80087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Rounded Corners 6">
            <a:extLst>
              <a:ext uri="{FF2B5EF4-FFF2-40B4-BE49-F238E27FC236}">
                <a16:creationId xmlns:a16="http://schemas.microsoft.com/office/drawing/2014/main" id="{3FBC6CA9-71F9-3F60-9918-4BD68E12118E}"/>
              </a:ext>
            </a:extLst>
          </p:cNvPr>
          <p:cNvSpPr/>
          <p:nvPr/>
        </p:nvSpPr>
        <p:spPr>
          <a:xfrm>
            <a:off x="49781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Current needs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B76A0902-3167-6B53-94F8-03DFB56A807B}"/>
              </a:ext>
            </a:extLst>
          </p:cNvPr>
          <p:cNvSpPr/>
          <p:nvPr/>
        </p:nvSpPr>
        <p:spPr>
          <a:xfrm>
            <a:off x="650064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Future Experience</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1D8F7E44-3EBB-A7E6-9005-311C7C2BA218}"/>
              </a:ext>
            </a:extLst>
          </p:cNvPr>
          <p:cNvSpPr/>
          <p:nvPr/>
        </p:nvSpPr>
        <p:spPr>
          <a:xfrm>
            <a:off x="3189643" y="622846"/>
            <a:ext cx="2640422" cy="15508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Clinical Programmes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grpSp>
        <p:nvGrpSpPr>
          <p:cNvPr id="115" name="Group 114">
            <a:extLst>
              <a:ext uri="{FF2B5EF4-FFF2-40B4-BE49-F238E27FC236}">
                <a16:creationId xmlns:a16="http://schemas.microsoft.com/office/drawing/2014/main" id="{A310A1F3-67D3-6F6A-E140-A785C5BDDEDF}"/>
              </a:ext>
            </a:extLst>
          </p:cNvPr>
          <p:cNvGrpSpPr/>
          <p:nvPr/>
        </p:nvGrpSpPr>
        <p:grpSpPr>
          <a:xfrm>
            <a:off x="5540928" y="901623"/>
            <a:ext cx="301152" cy="657395"/>
            <a:chOff x="112105" y="871050"/>
            <a:chExt cx="210158" cy="465417"/>
          </a:xfrm>
        </p:grpSpPr>
        <p:grpSp>
          <p:nvGrpSpPr>
            <p:cNvPr id="119" name="Group 118">
              <a:extLst>
                <a:ext uri="{FF2B5EF4-FFF2-40B4-BE49-F238E27FC236}">
                  <a16:creationId xmlns:a16="http://schemas.microsoft.com/office/drawing/2014/main" id="{631C00BB-36AA-1981-A097-FC700DCDD80B}"/>
                </a:ext>
              </a:extLst>
            </p:cNvPr>
            <p:cNvGrpSpPr/>
            <p:nvPr/>
          </p:nvGrpSpPr>
          <p:grpSpPr>
            <a:xfrm>
              <a:off x="112105" y="871050"/>
              <a:ext cx="210156" cy="211085"/>
              <a:chOff x="2323897" y="2853786"/>
              <a:chExt cx="367842" cy="366927"/>
            </a:xfrm>
          </p:grpSpPr>
          <p:sp>
            <p:nvSpPr>
              <p:cNvPr id="126" name="Oval 125">
                <a:extLst>
                  <a:ext uri="{FF2B5EF4-FFF2-40B4-BE49-F238E27FC236}">
                    <a16:creationId xmlns:a16="http://schemas.microsoft.com/office/drawing/2014/main" id="{0632A253-0569-8B96-4102-AF8A24D49147}"/>
                  </a:ext>
                </a:extLst>
              </p:cNvPr>
              <p:cNvSpPr/>
              <p:nvPr/>
            </p:nvSpPr>
            <p:spPr>
              <a:xfrm>
                <a:off x="2323897"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7" name="Graphic 126" descr="Man with solid fill">
                <a:extLst>
                  <a:ext uri="{FF2B5EF4-FFF2-40B4-BE49-F238E27FC236}">
                    <a16:creationId xmlns:a16="http://schemas.microsoft.com/office/drawing/2014/main" id="{1965C644-20A5-FDF1-DE73-89DE5B758B3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62992" y="2898436"/>
                <a:ext cx="289646" cy="277627"/>
              </a:xfrm>
              <a:prstGeom prst="rect">
                <a:avLst/>
              </a:prstGeom>
            </p:spPr>
          </p:pic>
        </p:grpSp>
        <p:grpSp>
          <p:nvGrpSpPr>
            <p:cNvPr id="121" name="Group 120">
              <a:extLst>
                <a:ext uri="{FF2B5EF4-FFF2-40B4-BE49-F238E27FC236}">
                  <a16:creationId xmlns:a16="http://schemas.microsoft.com/office/drawing/2014/main" id="{349C8A25-2775-46C4-6E8C-B7DBA8FCAAC7}"/>
                </a:ext>
              </a:extLst>
            </p:cNvPr>
            <p:cNvGrpSpPr/>
            <p:nvPr/>
          </p:nvGrpSpPr>
          <p:grpSpPr>
            <a:xfrm>
              <a:off x="112107" y="1125382"/>
              <a:ext cx="210156" cy="211085"/>
              <a:chOff x="1649610" y="4066608"/>
              <a:chExt cx="367842" cy="366927"/>
            </a:xfrm>
          </p:grpSpPr>
          <p:sp>
            <p:nvSpPr>
              <p:cNvPr id="122" name="Oval 121">
                <a:extLst>
                  <a:ext uri="{FF2B5EF4-FFF2-40B4-BE49-F238E27FC236}">
                    <a16:creationId xmlns:a16="http://schemas.microsoft.com/office/drawing/2014/main" id="{D2AB86A4-F518-AB7F-F091-E972F087DBED}"/>
                  </a:ext>
                </a:extLst>
              </p:cNvPr>
              <p:cNvSpPr/>
              <p:nvPr/>
            </p:nvSpPr>
            <p:spPr>
              <a:xfrm>
                <a:off x="1649610"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3" name="Graphic 122" descr="Doctor male with solid fill">
                <a:extLst>
                  <a:ext uri="{FF2B5EF4-FFF2-40B4-BE49-F238E27FC236}">
                    <a16:creationId xmlns:a16="http://schemas.microsoft.com/office/drawing/2014/main" id="{42DDD43E-9155-FA8B-4319-DBE51C9EEEB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11029" y="4113107"/>
                <a:ext cx="246743" cy="246743"/>
              </a:xfrm>
              <a:prstGeom prst="rect">
                <a:avLst/>
              </a:prstGeom>
            </p:spPr>
          </p:pic>
        </p:grpSp>
      </p:grpSp>
      <p:sp>
        <p:nvSpPr>
          <p:cNvPr id="170" name="Rectangle 169">
            <a:extLst>
              <a:ext uri="{FF2B5EF4-FFF2-40B4-BE49-F238E27FC236}">
                <a16:creationId xmlns:a16="http://schemas.microsoft.com/office/drawing/2014/main" id="{B4FDE1E9-F2DD-AEA2-7097-5891A6CF9049}"/>
              </a:ext>
            </a:extLst>
          </p:cNvPr>
          <p:cNvSpPr/>
          <p:nvPr/>
        </p:nvSpPr>
        <p:spPr>
          <a:xfrm>
            <a:off x="142875" y="816813"/>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1" name="Rectangle 170">
            <a:extLst>
              <a:ext uri="{FF2B5EF4-FFF2-40B4-BE49-F238E27FC236}">
                <a16:creationId xmlns:a16="http://schemas.microsoft.com/office/drawing/2014/main" id="{D46EAEEE-4955-7446-7079-8501CD47728C}"/>
              </a:ext>
            </a:extLst>
          </p:cNvPr>
          <p:cNvSpPr/>
          <p:nvPr/>
        </p:nvSpPr>
        <p:spPr>
          <a:xfrm>
            <a:off x="142875" y="167403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2" name="Rectangle 171">
            <a:extLst>
              <a:ext uri="{FF2B5EF4-FFF2-40B4-BE49-F238E27FC236}">
                <a16:creationId xmlns:a16="http://schemas.microsoft.com/office/drawing/2014/main" id="{107746C6-3991-2278-A2A8-C62353DB2FB7}"/>
              </a:ext>
            </a:extLst>
          </p:cNvPr>
          <p:cNvSpPr/>
          <p:nvPr/>
        </p:nvSpPr>
        <p:spPr>
          <a:xfrm>
            <a:off x="142873" y="254416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3" name="Rectangle 172">
            <a:extLst>
              <a:ext uri="{FF2B5EF4-FFF2-40B4-BE49-F238E27FC236}">
                <a16:creationId xmlns:a16="http://schemas.microsoft.com/office/drawing/2014/main" id="{0EF63B34-9C25-AC96-7DAB-DC63EDEF436A}"/>
              </a:ext>
            </a:extLst>
          </p:cNvPr>
          <p:cNvSpPr/>
          <p:nvPr/>
        </p:nvSpPr>
        <p:spPr>
          <a:xfrm>
            <a:off x="142875" y="3406462"/>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4" name="Rectangle 173">
            <a:extLst>
              <a:ext uri="{FF2B5EF4-FFF2-40B4-BE49-F238E27FC236}">
                <a16:creationId xmlns:a16="http://schemas.microsoft.com/office/drawing/2014/main" id="{6EAE9239-9293-C9A9-2344-74A20484BB68}"/>
              </a:ext>
            </a:extLst>
          </p:cNvPr>
          <p:cNvSpPr/>
          <p:nvPr/>
        </p:nvSpPr>
        <p:spPr>
          <a:xfrm>
            <a:off x="142873" y="4266121"/>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5" name="Rectangle 174">
            <a:extLst>
              <a:ext uri="{FF2B5EF4-FFF2-40B4-BE49-F238E27FC236}">
                <a16:creationId xmlns:a16="http://schemas.microsoft.com/office/drawing/2014/main" id="{F61A12A5-BD29-7914-F72B-35C8C6FC41E2}"/>
              </a:ext>
            </a:extLst>
          </p:cNvPr>
          <p:cNvSpPr/>
          <p:nvPr/>
        </p:nvSpPr>
        <p:spPr>
          <a:xfrm>
            <a:off x="4139838" y="824520"/>
            <a:ext cx="1353795" cy="794278"/>
          </a:xfrm>
          <a:prstGeom prst="rect">
            <a:avLst/>
          </a:prstGeom>
          <a:solidFill>
            <a:schemeClr val="accent4"/>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900" b="0">
                <a:solidFill>
                  <a:srgbClr val="1F355E"/>
                </a:solidFill>
                <a:latin typeface="Arial Black" panose="020B0A04020102020204" pitchFamily="34" charset="0"/>
                <a:cs typeface="Arial" panose="020B0604020202020204" pitchFamily="34" charset="0"/>
                <a:sym typeface="Helvetica Neue Medium"/>
              </a:rPr>
              <a:t>Population</a:t>
            </a:r>
            <a:r>
              <a:rPr lang="en-GB" sz="900" kern="1200">
                <a:solidFill>
                  <a:schemeClr val="bg1"/>
                </a:solidFill>
                <a:latin typeface="Arial Black" panose="020B0A04020102020204" pitchFamily="34" charset="0"/>
                <a:cs typeface="Arial" panose="020B0604020202020204" pitchFamily="34" charset="0"/>
                <a:sym typeface="Helvetica Neue Medium"/>
              </a:rPr>
              <a:t> </a:t>
            </a:r>
            <a:r>
              <a:rPr lang="en-GB" sz="900" b="0">
                <a:solidFill>
                  <a:srgbClr val="1F355E"/>
                </a:solidFill>
                <a:latin typeface="Arial Black" panose="020B0A04020102020204" pitchFamily="34" charset="0"/>
                <a:cs typeface="Arial" panose="020B0604020202020204" pitchFamily="34" charset="0"/>
                <a:sym typeface="Helvetica Neue Medium"/>
              </a:rPr>
              <a:t>Health and Wellbeing</a:t>
            </a:r>
          </a:p>
        </p:txBody>
      </p:sp>
      <p:sp>
        <p:nvSpPr>
          <p:cNvPr id="176" name="Rectangle 175">
            <a:extLst>
              <a:ext uri="{FF2B5EF4-FFF2-40B4-BE49-F238E27FC236}">
                <a16:creationId xmlns:a16="http://schemas.microsoft.com/office/drawing/2014/main" id="{3E7D22A9-B071-70A4-0F68-AD1815DACFF5}"/>
              </a:ext>
            </a:extLst>
          </p:cNvPr>
          <p:cNvSpPr/>
          <p:nvPr/>
        </p:nvSpPr>
        <p:spPr>
          <a:xfrm>
            <a:off x="4139837" y="1678928"/>
            <a:ext cx="1353795" cy="787604"/>
          </a:xfrm>
          <a:prstGeom prst="rect">
            <a:avLst/>
          </a:prstGeom>
          <a:solidFill>
            <a:schemeClr val="accent5"/>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defTabSz="685800" hangingPunct="1">
              <a:defRPr/>
            </a:pPr>
            <a:r>
              <a:rPr lang="en-GB" sz="900" b="0">
                <a:solidFill>
                  <a:srgbClr val="1F355E"/>
                </a:solidFill>
                <a:latin typeface="Arial Black" panose="020B0A04020102020204" pitchFamily="34" charset="0"/>
                <a:cs typeface="Arial" panose="020B0604020202020204" pitchFamily="34" charset="0"/>
              </a:rPr>
              <a:t>Primary Care and Care Closer to Home </a:t>
            </a:r>
          </a:p>
        </p:txBody>
      </p:sp>
      <p:sp>
        <p:nvSpPr>
          <p:cNvPr id="177" name="Rectangle 176">
            <a:extLst>
              <a:ext uri="{FF2B5EF4-FFF2-40B4-BE49-F238E27FC236}">
                <a16:creationId xmlns:a16="http://schemas.microsoft.com/office/drawing/2014/main" id="{4A4852B5-1A57-EC1C-0501-8405DF9CD279}"/>
              </a:ext>
            </a:extLst>
          </p:cNvPr>
          <p:cNvSpPr/>
          <p:nvPr/>
        </p:nvSpPr>
        <p:spPr>
          <a:xfrm>
            <a:off x="4114126" y="2543043"/>
            <a:ext cx="1379506" cy="807610"/>
          </a:xfrm>
          <a:prstGeom prst="rect">
            <a:avLst/>
          </a:prstGeom>
          <a:solidFill>
            <a:srgbClr val="00B0F0"/>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lvl="0" defTabSz="685800" eaLnBrk="1" hangingPunct="1">
              <a:defRPr/>
            </a:pPr>
            <a:r>
              <a:rPr lang="en-GB" sz="900" b="0">
                <a:solidFill>
                  <a:srgbClr val="1F355E"/>
                </a:solidFill>
                <a:latin typeface="Arial Black" panose="020B0A04020102020204" pitchFamily="34" charset="0"/>
                <a:cs typeface="Arial" panose="020B0604020202020204" pitchFamily="34" charset="0"/>
              </a:rPr>
              <a:t>Mental Health and Learning Disability</a:t>
            </a:r>
          </a:p>
        </p:txBody>
      </p:sp>
      <p:sp>
        <p:nvSpPr>
          <p:cNvPr id="178" name="Rectangle 177">
            <a:extLst>
              <a:ext uri="{FF2B5EF4-FFF2-40B4-BE49-F238E27FC236}">
                <a16:creationId xmlns:a16="http://schemas.microsoft.com/office/drawing/2014/main" id="{5403179E-653B-34AD-2D91-E2B424ECA213}"/>
              </a:ext>
            </a:extLst>
          </p:cNvPr>
          <p:cNvSpPr/>
          <p:nvPr/>
        </p:nvSpPr>
        <p:spPr>
          <a:xfrm>
            <a:off x="4114125" y="3412427"/>
            <a:ext cx="1379507" cy="796832"/>
          </a:xfrm>
          <a:prstGeom prst="rect">
            <a:avLst/>
          </a:prstGeom>
          <a:solidFill>
            <a:srgbClr val="FFFF00"/>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900" b="0">
                <a:solidFill>
                  <a:srgbClr val="1F355E"/>
                </a:solidFill>
                <a:latin typeface="Arial Black" panose="020B0A04020102020204" pitchFamily="34" charset="0"/>
                <a:cs typeface="Arial" panose="020B0604020202020204" pitchFamily="34" charset="0"/>
              </a:rPr>
              <a:t>Planned Care</a:t>
            </a:r>
          </a:p>
        </p:txBody>
      </p:sp>
      <p:sp>
        <p:nvSpPr>
          <p:cNvPr id="179" name="Rectangle 178">
            <a:extLst>
              <a:ext uri="{FF2B5EF4-FFF2-40B4-BE49-F238E27FC236}">
                <a16:creationId xmlns:a16="http://schemas.microsoft.com/office/drawing/2014/main" id="{799110B4-334F-16FB-683F-B5C98E0B828B}"/>
              </a:ext>
            </a:extLst>
          </p:cNvPr>
          <p:cNvSpPr/>
          <p:nvPr/>
        </p:nvSpPr>
        <p:spPr>
          <a:xfrm>
            <a:off x="4118770" y="4275482"/>
            <a:ext cx="1379507" cy="787820"/>
          </a:xfrm>
          <a:prstGeom prst="rect">
            <a:avLst/>
          </a:prstGeom>
          <a:solidFill>
            <a:schemeClr val="accent3"/>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defTabSz="685800" hangingPunct="1">
              <a:defRPr/>
            </a:pPr>
            <a:r>
              <a:rPr lang="en-GB" sz="900" b="0">
                <a:solidFill>
                  <a:srgbClr val="1F355E"/>
                </a:solidFill>
                <a:latin typeface="Arial Black" panose="020B0A04020102020204" pitchFamily="34" charset="0"/>
                <a:cs typeface="Arial" panose="020B0604020202020204" pitchFamily="34" charset="0"/>
              </a:rPr>
              <a:t>Unscheduled Care</a:t>
            </a:r>
          </a:p>
        </p:txBody>
      </p:sp>
      <p:sp>
        <p:nvSpPr>
          <p:cNvPr id="182" name="TextBox 181">
            <a:extLst>
              <a:ext uri="{FF2B5EF4-FFF2-40B4-BE49-F238E27FC236}">
                <a16:creationId xmlns:a16="http://schemas.microsoft.com/office/drawing/2014/main" id="{C656F982-47C9-2C63-96E6-99683FE7D027}"/>
              </a:ext>
            </a:extLst>
          </p:cNvPr>
          <p:cNvSpPr txBox="1"/>
          <p:nvPr/>
        </p:nvSpPr>
        <p:spPr>
          <a:xfrm>
            <a:off x="5841461" y="3468587"/>
            <a:ext cx="3159664" cy="3358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 am able to book my own appointments, and communicate with health professionals via digital apps </a:t>
            </a:r>
            <a:r>
              <a:rPr lang="en-GB" sz="758">
                <a:solidFill>
                  <a:srgbClr val="1F355E"/>
                </a:solidFill>
                <a:latin typeface="Arial" panose="020B0604020202020204" pitchFamily="34" charset="0"/>
                <a:cs typeface="Arial" panose="020B0604020202020204" pitchFamily="34" charset="0"/>
              </a:rPr>
              <a:t>regarding my follow up care</a:t>
            </a:r>
            <a:endPar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3" name="TextBox 182">
            <a:extLst>
              <a:ext uri="{FF2B5EF4-FFF2-40B4-BE49-F238E27FC236}">
                <a16:creationId xmlns:a16="http://schemas.microsoft.com/office/drawing/2014/main" id="{CB903095-CE77-E12B-4C4A-473B552FFD44}"/>
              </a:ext>
            </a:extLst>
          </p:cNvPr>
          <p:cNvSpPr txBox="1"/>
          <p:nvPr/>
        </p:nvSpPr>
        <p:spPr>
          <a:xfrm>
            <a:off x="5830065" y="3782931"/>
            <a:ext cx="3112915" cy="452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8">
                <a:solidFill>
                  <a:srgbClr val="1F355E"/>
                </a:solidFill>
                <a:latin typeface="Arial" panose="020B0604020202020204" pitchFamily="34" charset="0"/>
                <a:cs typeface="Arial" panose="020B0604020202020204" pitchFamily="34" charset="0"/>
              </a:rPr>
              <a:t>Remote monitoring and virtual follow ups helps me to monitor patients without the need for hospital visits. AI decision support helps me to identify risks and personalise treatment plans</a:t>
            </a:r>
            <a:endPar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5" name="TextBox 284">
            <a:extLst>
              <a:ext uri="{FF2B5EF4-FFF2-40B4-BE49-F238E27FC236}">
                <a16:creationId xmlns:a16="http://schemas.microsoft.com/office/drawing/2014/main" id="{7AAFFC2E-15C3-FD37-C2B2-177F5C760781}"/>
              </a:ext>
            </a:extLst>
          </p:cNvPr>
          <p:cNvSpPr txBox="1"/>
          <p:nvPr/>
        </p:nvSpPr>
        <p:spPr>
          <a:xfrm>
            <a:off x="476209" y="1212737"/>
            <a:ext cx="3088654"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clinician I need seamless access to accurate, real-time patient data to allow me to make more informed decisions at the point of care</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7" name="TextBox 286">
            <a:extLst>
              <a:ext uri="{FF2B5EF4-FFF2-40B4-BE49-F238E27FC236}">
                <a16:creationId xmlns:a16="http://schemas.microsoft.com/office/drawing/2014/main" id="{FC9FE75C-9993-0927-0D1D-ABD9E2F4FFE1}"/>
              </a:ext>
            </a:extLst>
          </p:cNvPr>
          <p:cNvSpPr txBox="1"/>
          <p:nvPr/>
        </p:nvSpPr>
        <p:spPr>
          <a:xfrm>
            <a:off x="485333" y="784553"/>
            <a:ext cx="3030255"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patient I want healthcare to be more accessible, efficient and personalised to allow me to manage my own health and wellbeing</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8" name="TextBox 287">
            <a:extLst>
              <a:ext uri="{FF2B5EF4-FFF2-40B4-BE49-F238E27FC236}">
                <a16:creationId xmlns:a16="http://schemas.microsoft.com/office/drawing/2014/main" id="{5F7D42F8-F8F5-68BC-9615-10BDA4295FBD}"/>
              </a:ext>
            </a:extLst>
          </p:cNvPr>
          <p:cNvSpPr txBox="1"/>
          <p:nvPr/>
        </p:nvSpPr>
        <p:spPr>
          <a:xfrm>
            <a:off x="465416" y="2919376"/>
            <a:ext cx="3055838"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clinician I would like digital tools to support remote consultations, real-time data sharing and AI-driven insights to help monitor patient progress to allow early intervention</a:t>
            </a:r>
          </a:p>
        </p:txBody>
      </p:sp>
      <p:sp>
        <p:nvSpPr>
          <p:cNvPr id="290" name="TextBox 289">
            <a:extLst>
              <a:ext uri="{FF2B5EF4-FFF2-40B4-BE49-F238E27FC236}">
                <a16:creationId xmlns:a16="http://schemas.microsoft.com/office/drawing/2014/main" id="{78876F92-6530-04F4-26ED-71C387C9FE73}"/>
              </a:ext>
            </a:extLst>
          </p:cNvPr>
          <p:cNvSpPr txBox="1"/>
          <p:nvPr/>
        </p:nvSpPr>
        <p:spPr>
          <a:xfrm>
            <a:off x="474163" y="1658781"/>
            <a:ext cx="3022528"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patient I want care to be more accessible, with technology that allows health professionals to care for me in the community</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1" name="TextBox 290">
            <a:extLst>
              <a:ext uri="{FF2B5EF4-FFF2-40B4-BE49-F238E27FC236}">
                <a16:creationId xmlns:a16="http://schemas.microsoft.com/office/drawing/2014/main" id="{77B67B86-FAC0-7CD8-144F-BB234B6C4B35}"/>
              </a:ext>
            </a:extLst>
          </p:cNvPr>
          <p:cNvSpPr txBox="1"/>
          <p:nvPr/>
        </p:nvSpPr>
        <p:spPr>
          <a:xfrm>
            <a:off x="467930" y="2043880"/>
            <a:ext cx="2860404"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clinician I want digital tools that will support remote monitoring and virtual consultations, allowing me to provide care closer to home</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3" name="TextBox 292">
            <a:extLst>
              <a:ext uri="{FF2B5EF4-FFF2-40B4-BE49-F238E27FC236}">
                <a16:creationId xmlns:a16="http://schemas.microsoft.com/office/drawing/2014/main" id="{870F48E0-696F-B2B9-2510-90D83B7AEFE8}"/>
              </a:ext>
            </a:extLst>
          </p:cNvPr>
          <p:cNvSpPr txBox="1"/>
          <p:nvPr/>
        </p:nvSpPr>
        <p:spPr>
          <a:xfrm>
            <a:off x="474789" y="4241961"/>
            <a:ext cx="2949168" cy="452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8">
                <a:solidFill>
                  <a:srgbClr val="1F355E"/>
                </a:solidFill>
                <a:latin typeface="Arial" panose="020B0604020202020204" pitchFamily="34" charset="0"/>
                <a:cs typeface="Arial" panose="020B0604020202020204" pitchFamily="34" charset="0"/>
              </a:rPr>
              <a:t>As a patient I want faster more efficient emergency care where health professionals have quick access to my medical history</a:t>
            </a:r>
            <a:endPar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4" name="TextBox 293">
            <a:extLst>
              <a:ext uri="{FF2B5EF4-FFF2-40B4-BE49-F238E27FC236}">
                <a16:creationId xmlns:a16="http://schemas.microsoft.com/office/drawing/2014/main" id="{78116A44-9C1E-4525-6455-6C933C7CDE0C}"/>
              </a:ext>
            </a:extLst>
          </p:cNvPr>
          <p:cNvSpPr txBox="1"/>
          <p:nvPr/>
        </p:nvSpPr>
        <p:spPr>
          <a:xfrm>
            <a:off x="493061" y="4694371"/>
            <a:ext cx="2970138" cy="3358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GB" sz="758">
                <a:solidFill>
                  <a:srgbClr val="1F355E"/>
                </a:solidFill>
                <a:latin typeface="Arial" panose="020B0604020202020204" pitchFamily="34" charset="0"/>
                <a:cs typeface="Arial" panose="020B0604020202020204" pitchFamily="34" charset="0"/>
              </a:rPr>
              <a:t>As a clinician I want instant real time access to patient information enabling faster more accurate decision making</a:t>
            </a:r>
          </a:p>
        </p:txBody>
      </p:sp>
      <p:sp>
        <p:nvSpPr>
          <p:cNvPr id="296" name="TextBox 295">
            <a:extLst>
              <a:ext uri="{FF2B5EF4-FFF2-40B4-BE49-F238E27FC236}">
                <a16:creationId xmlns:a16="http://schemas.microsoft.com/office/drawing/2014/main" id="{016DD2E5-45AC-6C49-1EC4-25775229E46B}"/>
              </a:ext>
            </a:extLst>
          </p:cNvPr>
          <p:cNvSpPr txBox="1"/>
          <p:nvPr/>
        </p:nvSpPr>
        <p:spPr>
          <a:xfrm>
            <a:off x="5823381" y="4205243"/>
            <a:ext cx="3192349"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00">
                <a:solidFill>
                  <a:srgbClr val="1F355E"/>
                </a:solidFill>
                <a:latin typeface="Arial" panose="020B0604020202020204" pitchFamily="34" charset="0"/>
                <a:cs typeface="Arial" panose="020B0604020202020204" pitchFamily="34" charset="0"/>
              </a:rPr>
              <a:t>As a patient I can arrive at ED and all of my past medical history is available, I won’t have to wait long to be seen as digital tools have enabled faster, more accurate triage and care. I know the next steps  in my care so, I am reassured and can prepare to go home. </a:t>
            </a:r>
            <a:endParaRPr kumimoji="0" lang="en-GB" sz="7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7" name="TextBox 296">
            <a:extLst>
              <a:ext uri="{FF2B5EF4-FFF2-40B4-BE49-F238E27FC236}">
                <a16:creationId xmlns:a16="http://schemas.microsoft.com/office/drawing/2014/main" id="{2FBA4666-FB30-F208-0845-8E429C4D3449}"/>
              </a:ext>
            </a:extLst>
          </p:cNvPr>
          <p:cNvSpPr txBox="1"/>
          <p:nvPr/>
        </p:nvSpPr>
        <p:spPr>
          <a:xfrm>
            <a:off x="5881048" y="1177909"/>
            <a:ext cx="2816967"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I am able to detect diseases earlier through data-driven interventions which has eased the pressure on frontline services</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9" name="TextBox 298">
            <a:extLst>
              <a:ext uri="{FF2B5EF4-FFF2-40B4-BE49-F238E27FC236}">
                <a16:creationId xmlns:a16="http://schemas.microsoft.com/office/drawing/2014/main" id="{1D9FA946-3A24-F0F9-B765-DFE93A5E0184}"/>
              </a:ext>
            </a:extLst>
          </p:cNvPr>
          <p:cNvSpPr txBox="1"/>
          <p:nvPr/>
        </p:nvSpPr>
        <p:spPr>
          <a:xfrm>
            <a:off x="5881048" y="870223"/>
            <a:ext cx="3027895" cy="3334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 have personalised care </a:t>
            </a:r>
            <a:r>
              <a:rPr lang="en-GB" sz="750">
                <a:solidFill>
                  <a:srgbClr val="1F355E"/>
                </a:solidFill>
                <a:latin typeface="Arial" panose="020B0604020202020204" pitchFamily="34" charset="0"/>
                <a:cs typeface="Arial" panose="020B0604020202020204" pitchFamily="34" charset="0"/>
              </a:rPr>
              <a:t>using i</a:t>
            </a:r>
            <a:r>
              <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ntuitive digital technology which helps me to be proactive in managing my wellbeing</a:t>
            </a:r>
          </a:p>
        </p:txBody>
      </p:sp>
      <p:sp>
        <p:nvSpPr>
          <p:cNvPr id="300" name="TextBox 299">
            <a:extLst>
              <a:ext uri="{FF2B5EF4-FFF2-40B4-BE49-F238E27FC236}">
                <a16:creationId xmlns:a16="http://schemas.microsoft.com/office/drawing/2014/main" id="{D11D9BFD-6266-88FF-5E0A-A39BB52B1D39}"/>
              </a:ext>
            </a:extLst>
          </p:cNvPr>
          <p:cNvSpPr txBox="1"/>
          <p:nvPr/>
        </p:nvSpPr>
        <p:spPr>
          <a:xfrm>
            <a:off x="5860220" y="2910059"/>
            <a:ext cx="3148632" cy="452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 have access to integrated digital records that i</a:t>
            </a:r>
            <a:r>
              <a:rPr lang="en-GB" sz="758">
                <a:solidFill>
                  <a:srgbClr val="1F355E"/>
                </a:solidFill>
                <a:latin typeface="Arial" panose="020B0604020202020204" pitchFamily="34" charset="0"/>
                <a:cs typeface="Arial" panose="020B0604020202020204" pitchFamily="34" charset="0"/>
              </a:rPr>
              <a:t>mprove communication with GP’s, social services and other agencies, with the ability to provide care remotely and flexibly</a:t>
            </a:r>
            <a:endPar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2" name="TextBox 301">
            <a:extLst>
              <a:ext uri="{FF2B5EF4-FFF2-40B4-BE49-F238E27FC236}">
                <a16:creationId xmlns:a16="http://schemas.microsoft.com/office/drawing/2014/main" id="{A62C0242-D37E-827F-381D-399A80FB7516}"/>
              </a:ext>
            </a:extLst>
          </p:cNvPr>
          <p:cNvSpPr txBox="1"/>
          <p:nvPr/>
        </p:nvSpPr>
        <p:spPr>
          <a:xfrm>
            <a:off x="5881048" y="1658457"/>
            <a:ext cx="2964514" cy="3334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My Care is consistent, convenient and close to home.  I have accessible care that is personalised to me</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3" name="TextBox 302">
            <a:extLst>
              <a:ext uri="{FF2B5EF4-FFF2-40B4-BE49-F238E27FC236}">
                <a16:creationId xmlns:a16="http://schemas.microsoft.com/office/drawing/2014/main" id="{B9C77874-93C4-E183-13B2-346F2924CB58}"/>
              </a:ext>
            </a:extLst>
          </p:cNvPr>
          <p:cNvSpPr txBox="1"/>
          <p:nvPr/>
        </p:nvSpPr>
        <p:spPr>
          <a:xfrm>
            <a:off x="5881048" y="1939272"/>
            <a:ext cx="3061932" cy="5691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 can provide patient-centred care closer to home with digital technology that enables AI-driven triage, remote monitoring and seamless integration. I have access to information I need wherever I am.</a:t>
            </a:r>
          </a:p>
        </p:txBody>
      </p:sp>
      <p:sp>
        <p:nvSpPr>
          <p:cNvPr id="305" name="TextBox 304">
            <a:extLst>
              <a:ext uri="{FF2B5EF4-FFF2-40B4-BE49-F238E27FC236}">
                <a16:creationId xmlns:a16="http://schemas.microsoft.com/office/drawing/2014/main" id="{73426FF6-87D7-0E7B-5EBD-FAE80CAAEDB2}"/>
              </a:ext>
            </a:extLst>
          </p:cNvPr>
          <p:cNvSpPr txBox="1"/>
          <p:nvPr/>
        </p:nvSpPr>
        <p:spPr>
          <a:xfrm>
            <a:off x="5841558" y="2526198"/>
            <a:ext cx="3268150" cy="452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758"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 can self refer via online assessments, with more flexible treatment options.  AI powered digital tools will tailor my treatment based on my needs</a:t>
            </a:r>
          </a:p>
        </p:txBody>
      </p:sp>
      <p:sp>
        <p:nvSpPr>
          <p:cNvPr id="306" name="TextBox 305">
            <a:extLst>
              <a:ext uri="{FF2B5EF4-FFF2-40B4-BE49-F238E27FC236}">
                <a16:creationId xmlns:a16="http://schemas.microsoft.com/office/drawing/2014/main" id="{B9D580FB-ABD2-BAF9-5194-E2F961423399}"/>
              </a:ext>
            </a:extLst>
          </p:cNvPr>
          <p:cNvSpPr txBox="1"/>
          <p:nvPr/>
        </p:nvSpPr>
        <p:spPr>
          <a:xfrm>
            <a:off x="5824928" y="4669392"/>
            <a:ext cx="3183924"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 patient’s data is always available, accurate and secure. I am able to provide faster more efficient care, through streamlined processes and digital tools that support clinical workflows  </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8" name="Title 1">
            <a:extLst>
              <a:ext uri="{FF2B5EF4-FFF2-40B4-BE49-F238E27FC236}">
                <a16:creationId xmlns:a16="http://schemas.microsoft.com/office/drawing/2014/main" id="{AB1ACB86-43E9-13E7-4F5D-E2BBE35147DA}"/>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Our Clinical Programmes in Practice</a:t>
            </a:r>
            <a:endParaRPr lang="en-GB" sz="2400">
              <a:solidFill>
                <a:schemeClr val="accent4"/>
              </a:solidFill>
              <a:latin typeface="Arial Black" panose="020B0A040201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0844A407-0311-2D62-A47A-97312BBA32C1}"/>
              </a:ext>
            </a:extLst>
          </p:cNvPr>
          <p:cNvGrpSpPr/>
          <p:nvPr/>
        </p:nvGrpSpPr>
        <p:grpSpPr>
          <a:xfrm>
            <a:off x="-1" y="0"/>
            <a:ext cx="9143998" cy="165595"/>
            <a:chOff x="374266" y="2474302"/>
            <a:chExt cx="13719657" cy="820603"/>
          </a:xfrm>
        </p:grpSpPr>
        <p:sp>
          <p:nvSpPr>
            <p:cNvPr id="3" name="Arrow: Pentagon 2">
              <a:extLst>
                <a:ext uri="{FF2B5EF4-FFF2-40B4-BE49-F238E27FC236}">
                  <a16:creationId xmlns:a16="http://schemas.microsoft.com/office/drawing/2014/main" id="{CCB25447-A30C-5B57-07C1-2ECF02266B6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8250EC99-D5A9-E3F4-7625-7667407E4D9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566011AB-B7B9-F621-8EDC-4A39F90EBE2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2" name="Arrow: Chevron 11">
              <a:extLst>
                <a:ext uri="{FF2B5EF4-FFF2-40B4-BE49-F238E27FC236}">
                  <a16:creationId xmlns:a16="http://schemas.microsoft.com/office/drawing/2014/main" id="{4322CB2A-E4A6-D387-1C44-49578C7BA9E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3" name="Arrow: Chevron 12">
              <a:extLst>
                <a:ext uri="{FF2B5EF4-FFF2-40B4-BE49-F238E27FC236}">
                  <a16:creationId xmlns:a16="http://schemas.microsoft.com/office/drawing/2014/main" id="{E3298EFD-39BC-A20A-3299-F17050F7E94C}"/>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4" name="Arrow: Chevron 13">
              <a:extLst>
                <a:ext uri="{FF2B5EF4-FFF2-40B4-BE49-F238E27FC236}">
                  <a16:creationId xmlns:a16="http://schemas.microsoft.com/office/drawing/2014/main" id="{3A20B703-1F62-4533-01DA-FF0F6E23D05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5" name="Oval 14">
            <a:extLst>
              <a:ext uri="{FF2B5EF4-FFF2-40B4-BE49-F238E27FC236}">
                <a16:creationId xmlns:a16="http://schemas.microsoft.com/office/drawing/2014/main" id="{54F11485-B5C3-DFBB-D074-2D74D826E192}"/>
              </a:ext>
            </a:extLst>
          </p:cNvPr>
          <p:cNvSpPr/>
          <p:nvPr/>
        </p:nvSpPr>
        <p:spPr>
          <a:xfrm>
            <a:off x="3252408" y="1755123"/>
            <a:ext cx="672669" cy="695037"/>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bg1"/>
              </a:solidFill>
              <a:effectLst/>
              <a:uFillTx/>
              <a:latin typeface="+mn-lt"/>
              <a:ea typeface="+mn-ea"/>
              <a:cs typeface="+mn-cs"/>
              <a:sym typeface="Helvetica Neue Medium"/>
            </a:endParaRPr>
          </a:p>
        </p:txBody>
      </p:sp>
      <p:sp>
        <p:nvSpPr>
          <p:cNvPr id="34" name="TextBox 33">
            <a:extLst>
              <a:ext uri="{FF2B5EF4-FFF2-40B4-BE49-F238E27FC236}">
                <a16:creationId xmlns:a16="http://schemas.microsoft.com/office/drawing/2014/main" id="{AE422E24-740B-6050-5898-553985E7A683}"/>
              </a:ext>
            </a:extLst>
          </p:cNvPr>
          <p:cNvSpPr txBox="1"/>
          <p:nvPr/>
        </p:nvSpPr>
        <p:spPr>
          <a:xfrm>
            <a:off x="461052" y="2509579"/>
            <a:ext cx="3127003"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patient I want easier access to support, with easy communication with my care provider. I would like personalised resources to help me feel in control of my care</a:t>
            </a:r>
          </a:p>
        </p:txBody>
      </p:sp>
      <p:sp>
        <p:nvSpPr>
          <p:cNvPr id="36" name="TextBox 35">
            <a:extLst>
              <a:ext uri="{FF2B5EF4-FFF2-40B4-BE49-F238E27FC236}">
                <a16:creationId xmlns:a16="http://schemas.microsoft.com/office/drawing/2014/main" id="{6C859260-6A4B-156F-8B52-F45F379F1C28}"/>
              </a:ext>
            </a:extLst>
          </p:cNvPr>
          <p:cNvSpPr txBox="1"/>
          <p:nvPr/>
        </p:nvSpPr>
        <p:spPr>
          <a:xfrm>
            <a:off x="467930" y="3383789"/>
            <a:ext cx="2995268"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patient I want to be able to book an appointment, receive reminders and have better communication with healthcare professionals to track treatment progress</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0" name="TextBox 39">
            <a:extLst>
              <a:ext uri="{FF2B5EF4-FFF2-40B4-BE49-F238E27FC236}">
                <a16:creationId xmlns:a16="http://schemas.microsoft.com/office/drawing/2014/main" id="{A77F9514-47B9-5667-10FF-E5F1A10A65D1}"/>
              </a:ext>
            </a:extLst>
          </p:cNvPr>
          <p:cNvSpPr txBox="1"/>
          <p:nvPr/>
        </p:nvSpPr>
        <p:spPr>
          <a:xfrm>
            <a:off x="451078" y="3772896"/>
            <a:ext cx="2860404" cy="448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750">
                <a:solidFill>
                  <a:srgbClr val="1F355E"/>
                </a:solidFill>
                <a:latin typeface="Arial" panose="020B0604020202020204" pitchFamily="34" charset="0"/>
                <a:cs typeface="Arial" panose="020B0604020202020204" pitchFamily="34" charset="0"/>
              </a:rPr>
              <a:t>As a clinician I want streamlined clinical workflows that provide real-time access to patient records, to enhance patient care and reduce administrative workload</a:t>
            </a:r>
            <a:endParaRPr kumimoji="0" lang="en-GB" sz="7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5" name="Oval 44">
            <a:extLst>
              <a:ext uri="{FF2B5EF4-FFF2-40B4-BE49-F238E27FC236}">
                <a16:creationId xmlns:a16="http://schemas.microsoft.com/office/drawing/2014/main" id="{DB0F4559-BE1D-B729-337E-2616B47AE031}"/>
              </a:ext>
            </a:extLst>
          </p:cNvPr>
          <p:cNvSpPr>
            <a:spLocks noChangeAspect="1"/>
          </p:cNvSpPr>
          <p:nvPr/>
        </p:nvSpPr>
        <p:spPr>
          <a:xfrm>
            <a:off x="3539112" y="2650524"/>
            <a:ext cx="555436" cy="555436"/>
          </a:xfrm>
          <a:prstGeom prst="ellipse">
            <a:avLst/>
          </a:prstGeom>
          <a:solidFill>
            <a:srgbClr val="00B0F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6" name="Graphic 45" descr="Care with solid fill">
            <a:extLst>
              <a:ext uri="{FF2B5EF4-FFF2-40B4-BE49-F238E27FC236}">
                <a16:creationId xmlns:a16="http://schemas.microsoft.com/office/drawing/2014/main" id="{15139407-7FC9-A9E5-701C-53A45DBB0A8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09710" y="2705098"/>
            <a:ext cx="426575" cy="426575"/>
          </a:xfrm>
          <a:prstGeom prst="rect">
            <a:avLst/>
          </a:prstGeom>
        </p:spPr>
      </p:pic>
      <p:sp>
        <p:nvSpPr>
          <p:cNvPr id="47" name="Oval 46">
            <a:extLst>
              <a:ext uri="{FF2B5EF4-FFF2-40B4-BE49-F238E27FC236}">
                <a16:creationId xmlns:a16="http://schemas.microsoft.com/office/drawing/2014/main" id="{0CEB3F35-1D10-FF73-C40F-9C34EF8B2654}"/>
              </a:ext>
            </a:extLst>
          </p:cNvPr>
          <p:cNvSpPr>
            <a:spLocks noChangeAspect="1"/>
          </p:cNvSpPr>
          <p:nvPr/>
        </p:nvSpPr>
        <p:spPr>
          <a:xfrm>
            <a:off x="3558690" y="901623"/>
            <a:ext cx="555436" cy="555436"/>
          </a:xfrm>
          <a:prstGeom prst="ellipse">
            <a:avLst/>
          </a:prstGeom>
          <a:solidFill>
            <a:srgbClr val="FF000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9" name="Graphic 48" descr="Group of people with solid fill">
            <a:extLst>
              <a:ext uri="{FF2B5EF4-FFF2-40B4-BE49-F238E27FC236}">
                <a16:creationId xmlns:a16="http://schemas.microsoft.com/office/drawing/2014/main" id="{D4221FF1-C43E-3A14-0E7C-E706DDFF13A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601791" y="922602"/>
            <a:ext cx="469233" cy="469233"/>
          </a:xfrm>
          <a:prstGeom prst="rect">
            <a:avLst/>
          </a:prstGeom>
        </p:spPr>
      </p:pic>
      <p:sp>
        <p:nvSpPr>
          <p:cNvPr id="50" name="Oval 49">
            <a:extLst>
              <a:ext uri="{FF2B5EF4-FFF2-40B4-BE49-F238E27FC236}">
                <a16:creationId xmlns:a16="http://schemas.microsoft.com/office/drawing/2014/main" id="{7F8656B2-3E6F-741B-D8BA-E97CC7C32D9F}"/>
              </a:ext>
            </a:extLst>
          </p:cNvPr>
          <p:cNvSpPr>
            <a:spLocks noChangeAspect="1"/>
          </p:cNvSpPr>
          <p:nvPr/>
        </p:nvSpPr>
        <p:spPr>
          <a:xfrm>
            <a:off x="3537721" y="1759443"/>
            <a:ext cx="555436" cy="555436"/>
          </a:xfrm>
          <a:prstGeom prst="ellipse">
            <a:avLst/>
          </a:prstGeom>
          <a:solidFill>
            <a:schemeClr val="accent5"/>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51" name="Graphic 50" descr="Home with solid fill">
            <a:extLst>
              <a:ext uri="{FF2B5EF4-FFF2-40B4-BE49-F238E27FC236}">
                <a16:creationId xmlns:a16="http://schemas.microsoft.com/office/drawing/2014/main" id="{20716042-20A4-9E4E-A41C-6F82BF5262B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569178" y="1761519"/>
            <a:ext cx="492522" cy="492522"/>
          </a:xfrm>
          <a:prstGeom prst="rect">
            <a:avLst/>
          </a:prstGeom>
        </p:spPr>
      </p:pic>
      <p:sp>
        <p:nvSpPr>
          <p:cNvPr id="52" name="Oval 51">
            <a:extLst>
              <a:ext uri="{FF2B5EF4-FFF2-40B4-BE49-F238E27FC236}">
                <a16:creationId xmlns:a16="http://schemas.microsoft.com/office/drawing/2014/main" id="{F4C18E70-98FC-9904-E494-2705730FF866}"/>
              </a:ext>
            </a:extLst>
          </p:cNvPr>
          <p:cNvSpPr>
            <a:spLocks noChangeAspect="1"/>
          </p:cNvSpPr>
          <p:nvPr/>
        </p:nvSpPr>
        <p:spPr>
          <a:xfrm>
            <a:off x="3558690" y="3522274"/>
            <a:ext cx="555436" cy="555436"/>
          </a:xfrm>
          <a:prstGeom prst="ellipse">
            <a:avLst/>
          </a:prstGeom>
          <a:solidFill>
            <a:srgbClr val="FFFF00"/>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53" name="Graphic 52" descr="Heart with pulse with solid fill">
            <a:extLst>
              <a:ext uri="{FF2B5EF4-FFF2-40B4-BE49-F238E27FC236}">
                <a16:creationId xmlns:a16="http://schemas.microsoft.com/office/drawing/2014/main" id="{8439F163-4C2C-CD2F-23B9-2841D56255B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01792" y="3577339"/>
            <a:ext cx="469232" cy="469232"/>
          </a:xfrm>
          <a:prstGeom prst="rect">
            <a:avLst/>
          </a:prstGeom>
        </p:spPr>
      </p:pic>
      <p:sp>
        <p:nvSpPr>
          <p:cNvPr id="54" name="Oval 53">
            <a:extLst>
              <a:ext uri="{FF2B5EF4-FFF2-40B4-BE49-F238E27FC236}">
                <a16:creationId xmlns:a16="http://schemas.microsoft.com/office/drawing/2014/main" id="{B5AB1D89-7BFA-1AA8-41D0-BD2315FFF253}"/>
              </a:ext>
            </a:extLst>
          </p:cNvPr>
          <p:cNvSpPr>
            <a:spLocks noChangeAspect="1"/>
          </p:cNvSpPr>
          <p:nvPr/>
        </p:nvSpPr>
        <p:spPr>
          <a:xfrm>
            <a:off x="3564863" y="4392130"/>
            <a:ext cx="555436" cy="555436"/>
          </a:xfrm>
          <a:prstGeom prst="ellipse">
            <a:avLst/>
          </a:prstGeom>
          <a:solidFill>
            <a:schemeClr val="accent3"/>
          </a:solidFill>
          <a:ln w="1905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55" name="Graphic 54" descr="Ambulance with solid fill">
            <a:extLst>
              <a:ext uri="{FF2B5EF4-FFF2-40B4-BE49-F238E27FC236}">
                <a16:creationId xmlns:a16="http://schemas.microsoft.com/office/drawing/2014/main" id="{29AC4E53-AD27-696E-FC86-FAAF6662245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09344" y="4450748"/>
            <a:ext cx="469232" cy="469232"/>
          </a:xfrm>
          <a:prstGeom prst="rect">
            <a:avLst/>
          </a:prstGeom>
        </p:spPr>
      </p:pic>
      <p:sp>
        <p:nvSpPr>
          <p:cNvPr id="4" name="Oval 3">
            <a:extLst>
              <a:ext uri="{FF2B5EF4-FFF2-40B4-BE49-F238E27FC236}">
                <a16:creationId xmlns:a16="http://schemas.microsoft.com/office/drawing/2014/main" id="{1478A8C5-30F2-1004-AC3D-DD8E39141BD1}"/>
              </a:ext>
            </a:extLst>
          </p:cNvPr>
          <p:cNvSpPr/>
          <p:nvPr/>
        </p:nvSpPr>
        <p:spPr>
          <a:xfrm>
            <a:off x="173639" y="895952"/>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 name="Graphic 4" descr="Man with solid fill">
            <a:extLst>
              <a:ext uri="{FF2B5EF4-FFF2-40B4-BE49-F238E27FC236}">
                <a16:creationId xmlns:a16="http://schemas.microsoft.com/office/drawing/2014/main" id="{286D6318-3534-46F6-A68E-B103B0E2D8A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5648" y="932233"/>
            <a:ext cx="237131" cy="225592"/>
          </a:xfrm>
          <a:prstGeom prst="rect">
            <a:avLst/>
          </a:prstGeom>
        </p:spPr>
      </p:pic>
      <p:sp>
        <p:nvSpPr>
          <p:cNvPr id="6" name="Oval 5">
            <a:extLst>
              <a:ext uri="{FF2B5EF4-FFF2-40B4-BE49-F238E27FC236}">
                <a16:creationId xmlns:a16="http://schemas.microsoft.com/office/drawing/2014/main" id="{AEC2F2F2-0EBE-D9C7-2763-09319AFE60A1}"/>
              </a:ext>
            </a:extLst>
          </p:cNvPr>
          <p:cNvSpPr/>
          <p:nvPr/>
        </p:nvSpPr>
        <p:spPr>
          <a:xfrm>
            <a:off x="173639" y="1255192"/>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 name="Graphic 15" descr="Doctor male with solid fill">
            <a:extLst>
              <a:ext uri="{FF2B5EF4-FFF2-40B4-BE49-F238E27FC236}">
                <a16:creationId xmlns:a16="http://schemas.microsoft.com/office/drawing/2014/main" id="{3DC6AE48-6462-1D61-DE1E-25DC0E523BF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3921" y="1292976"/>
            <a:ext cx="202006" cy="200497"/>
          </a:xfrm>
          <a:prstGeom prst="rect">
            <a:avLst/>
          </a:prstGeom>
        </p:spPr>
      </p:pic>
      <p:sp>
        <p:nvSpPr>
          <p:cNvPr id="17" name="Oval 16">
            <a:extLst>
              <a:ext uri="{FF2B5EF4-FFF2-40B4-BE49-F238E27FC236}">
                <a16:creationId xmlns:a16="http://schemas.microsoft.com/office/drawing/2014/main" id="{1DA3C364-AFC3-5CA3-1B71-DA44623BB14C}"/>
              </a:ext>
            </a:extLst>
          </p:cNvPr>
          <p:cNvSpPr/>
          <p:nvPr/>
        </p:nvSpPr>
        <p:spPr>
          <a:xfrm>
            <a:off x="184185" y="2610090"/>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8" name="Graphic 17" descr="Man with solid fill">
            <a:extLst>
              <a:ext uri="{FF2B5EF4-FFF2-40B4-BE49-F238E27FC236}">
                <a16:creationId xmlns:a16="http://schemas.microsoft.com/office/drawing/2014/main" id="{3B26B552-D283-7EE9-E13F-5D45EEB257D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6194" y="2646371"/>
            <a:ext cx="237131" cy="225592"/>
          </a:xfrm>
          <a:prstGeom prst="rect">
            <a:avLst/>
          </a:prstGeom>
        </p:spPr>
      </p:pic>
      <p:sp>
        <p:nvSpPr>
          <p:cNvPr id="21" name="Oval 20">
            <a:extLst>
              <a:ext uri="{FF2B5EF4-FFF2-40B4-BE49-F238E27FC236}">
                <a16:creationId xmlns:a16="http://schemas.microsoft.com/office/drawing/2014/main" id="{4D27BE77-0DE3-0A42-B5B9-AA99B771C02A}"/>
              </a:ext>
            </a:extLst>
          </p:cNvPr>
          <p:cNvSpPr/>
          <p:nvPr/>
        </p:nvSpPr>
        <p:spPr>
          <a:xfrm>
            <a:off x="184185" y="2969330"/>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2" name="Graphic 21" descr="Doctor male with solid fill">
            <a:extLst>
              <a:ext uri="{FF2B5EF4-FFF2-40B4-BE49-F238E27FC236}">
                <a16:creationId xmlns:a16="http://schemas.microsoft.com/office/drawing/2014/main" id="{B2B3297F-13B2-EF55-0071-930D2E8AF72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4467" y="3007114"/>
            <a:ext cx="202006" cy="200497"/>
          </a:xfrm>
          <a:prstGeom prst="rect">
            <a:avLst/>
          </a:prstGeom>
        </p:spPr>
      </p:pic>
      <p:sp>
        <p:nvSpPr>
          <p:cNvPr id="23" name="Oval 22">
            <a:extLst>
              <a:ext uri="{FF2B5EF4-FFF2-40B4-BE49-F238E27FC236}">
                <a16:creationId xmlns:a16="http://schemas.microsoft.com/office/drawing/2014/main" id="{59746FB9-2162-0551-D57D-206E67ACC2F7}"/>
              </a:ext>
            </a:extLst>
          </p:cNvPr>
          <p:cNvSpPr/>
          <p:nvPr/>
        </p:nvSpPr>
        <p:spPr>
          <a:xfrm>
            <a:off x="184185" y="3489386"/>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 name="Graphic 23" descr="Man with solid fill">
            <a:extLst>
              <a:ext uri="{FF2B5EF4-FFF2-40B4-BE49-F238E27FC236}">
                <a16:creationId xmlns:a16="http://schemas.microsoft.com/office/drawing/2014/main" id="{A628C190-0EAB-9A97-BF91-4ECAA05BE60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6194" y="3525667"/>
            <a:ext cx="237131" cy="225592"/>
          </a:xfrm>
          <a:prstGeom prst="rect">
            <a:avLst/>
          </a:prstGeom>
        </p:spPr>
      </p:pic>
      <p:sp>
        <p:nvSpPr>
          <p:cNvPr id="27" name="Oval 26">
            <a:extLst>
              <a:ext uri="{FF2B5EF4-FFF2-40B4-BE49-F238E27FC236}">
                <a16:creationId xmlns:a16="http://schemas.microsoft.com/office/drawing/2014/main" id="{937D3A12-0DE9-BC73-1B68-1DDAA39EF4A7}"/>
              </a:ext>
            </a:extLst>
          </p:cNvPr>
          <p:cNvSpPr/>
          <p:nvPr/>
        </p:nvSpPr>
        <p:spPr>
          <a:xfrm>
            <a:off x="184185" y="3848626"/>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8" name="Graphic 27" descr="Doctor male with solid fill">
            <a:extLst>
              <a:ext uri="{FF2B5EF4-FFF2-40B4-BE49-F238E27FC236}">
                <a16:creationId xmlns:a16="http://schemas.microsoft.com/office/drawing/2014/main" id="{5E92BD1A-7C87-D305-3D27-5AE37C0D322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4467" y="3886410"/>
            <a:ext cx="202006" cy="200497"/>
          </a:xfrm>
          <a:prstGeom prst="rect">
            <a:avLst/>
          </a:prstGeom>
        </p:spPr>
      </p:pic>
      <p:sp>
        <p:nvSpPr>
          <p:cNvPr id="29" name="Oval 28">
            <a:extLst>
              <a:ext uri="{FF2B5EF4-FFF2-40B4-BE49-F238E27FC236}">
                <a16:creationId xmlns:a16="http://schemas.microsoft.com/office/drawing/2014/main" id="{E2172BB7-5312-67F2-E186-F28B971B3952}"/>
              </a:ext>
            </a:extLst>
          </p:cNvPr>
          <p:cNvSpPr/>
          <p:nvPr/>
        </p:nvSpPr>
        <p:spPr>
          <a:xfrm>
            <a:off x="191912" y="4349930"/>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0" name="Graphic 29" descr="Man with solid fill">
            <a:extLst>
              <a:ext uri="{FF2B5EF4-FFF2-40B4-BE49-F238E27FC236}">
                <a16:creationId xmlns:a16="http://schemas.microsoft.com/office/drawing/2014/main" id="{BF73749E-89FC-29D9-FE93-CA7487124E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3921" y="4386211"/>
            <a:ext cx="237131" cy="225592"/>
          </a:xfrm>
          <a:prstGeom prst="rect">
            <a:avLst/>
          </a:prstGeom>
        </p:spPr>
      </p:pic>
      <p:sp>
        <p:nvSpPr>
          <p:cNvPr id="31" name="Oval 30">
            <a:extLst>
              <a:ext uri="{FF2B5EF4-FFF2-40B4-BE49-F238E27FC236}">
                <a16:creationId xmlns:a16="http://schemas.microsoft.com/office/drawing/2014/main" id="{AB513D1B-86D4-3093-5400-0719E01409B4}"/>
              </a:ext>
            </a:extLst>
          </p:cNvPr>
          <p:cNvSpPr/>
          <p:nvPr/>
        </p:nvSpPr>
        <p:spPr>
          <a:xfrm>
            <a:off x="191912" y="4709170"/>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1" name="Graphic 40" descr="Doctor male with solid fill">
            <a:extLst>
              <a:ext uri="{FF2B5EF4-FFF2-40B4-BE49-F238E27FC236}">
                <a16:creationId xmlns:a16="http://schemas.microsoft.com/office/drawing/2014/main" id="{2D5B92FC-4969-0CE3-4D4E-848862D8CC7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2194" y="4746954"/>
            <a:ext cx="202006" cy="200497"/>
          </a:xfrm>
          <a:prstGeom prst="rect">
            <a:avLst/>
          </a:prstGeom>
        </p:spPr>
      </p:pic>
      <p:sp>
        <p:nvSpPr>
          <p:cNvPr id="42" name="Oval 41">
            <a:extLst>
              <a:ext uri="{FF2B5EF4-FFF2-40B4-BE49-F238E27FC236}">
                <a16:creationId xmlns:a16="http://schemas.microsoft.com/office/drawing/2014/main" id="{EC9F5A5D-60A9-2741-C316-DE2F9E39DD0E}"/>
              </a:ext>
            </a:extLst>
          </p:cNvPr>
          <p:cNvSpPr/>
          <p:nvPr/>
        </p:nvSpPr>
        <p:spPr>
          <a:xfrm>
            <a:off x="184185" y="1733459"/>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43" name="Graphic 42" descr="Man with solid fill">
            <a:extLst>
              <a:ext uri="{FF2B5EF4-FFF2-40B4-BE49-F238E27FC236}">
                <a16:creationId xmlns:a16="http://schemas.microsoft.com/office/drawing/2014/main" id="{550A41D9-6BBD-7C7A-925A-4CB2DB2BE79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6194" y="1769740"/>
            <a:ext cx="237131" cy="225592"/>
          </a:xfrm>
          <a:prstGeom prst="rect">
            <a:avLst/>
          </a:prstGeom>
        </p:spPr>
      </p:pic>
      <p:sp>
        <p:nvSpPr>
          <p:cNvPr id="44" name="Oval 43">
            <a:extLst>
              <a:ext uri="{FF2B5EF4-FFF2-40B4-BE49-F238E27FC236}">
                <a16:creationId xmlns:a16="http://schemas.microsoft.com/office/drawing/2014/main" id="{FF65ABBB-7285-8BCA-910C-7A3D3FE7C7A2}"/>
              </a:ext>
            </a:extLst>
          </p:cNvPr>
          <p:cNvSpPr/>
          <p:nvPr/>
        </p:nvSpPr>
        <p:spPr>
          <a:xfrm>
            <a:off x="184185" y="2092699"/>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6" name="Graphic 55" descr="Doctor male with solid fill">
            <a:extLst>
              <a:ext uri="{FF2B5EF4-FFF2-40B4-BE49-F238E27FC236}">
                <a16:creationId xmlns:a16="http://schemas.microsoft.com/office/drawing/2014/main" id="{5C8B5E8D-0BFD-D458-5F61-1D3FE9FD6E9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4467" y="2130483"/>
            <a:ext cx="202006" cy="200497"/>
          </a:xfrm>
          <a:prstGeom prst="rect">
            <a:avLst/>
          </a:prstGeom>
        </p:spPr>
      </p:pic>
      <p:sp>
        <p:nvSpPr>
          <p:cNvPr id="57" name="Oval 56">
            <a:extLst>
              <a:ext uri="{FF2B5EF4-FFF2-40B4-BE49-F238E27FC236}">
                <a16:creationId xmlns:a16="http://schemas.microsoft.com/office/drawing/2014/main" id="{6D4E7CAD-BCF7-BAF4-5EE4-BB37F8116EBA}"/>
              </a:ext>
            </a:extLst>
          </p:cNvPr>
          <p:cNvSpPr/>
          <p:nvPr/>
        </p:nvSpPr>
        <p:spPr>
          <a:xfrm>
            <a:off x="5540312" y="1736667"/>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58" name="Graphic 57" descr="Man with solid fill">
            <a:extLst>
              <a:ext uri="{FF2B5EF4-FFF2-40B4-BE49-F238E27FC236}">
                <a16:creationId xmlns:a16="http://schemas.microsoft.com/office/drawing/2014/main" id="{EAE96B4B-A8BA-EA0D-3F99-0397884C2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72321" y="1772948"/>
            <a:ext cx="237131" cy="225592"/>
          </a:xfrm>
          <a:prstGeom prst="rect">
            <a:avLst/>
          </a:prstGeom>
        </p:spPr>
      </p:pic>
      <p:sp>
        <p:nvSpPr>
          <p:cNvPr id="59" name="Oval 58">
            <a:extLst>
              <a:ext uri="{FF2B5EF4-FFF2-40B4-BE49-F238E27FC236}">
                <a16:creationId xmlns:a16="http://schemas.microsoft.com/office/drawing/2014/main" id="{CF7B05BE-3EDD-9BBA-1197-7EB48610CB7B}"/>
              </a:ext>
            </a:extLst>
          </p:cNvPr>
          <p:cNvSpPr/>
          <p:nvPr/>
        </p:nvSpPr>
        <p:spPr>
          <a:xfrm>
            <a:off x="5540312" y="2095907"/>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0" name="Graphic 59" descr="Doctor male with solid fill">
            <a:extLst>
              <a:ext uri="{FF2B5EF4-FFF2-40B4-BE49-F238E27FC236}">
                <a16:creationId xmlns:a16="http://schemas.microsoft.com/office/drawing/2014/main" id="{1AE168DD-B72F-F3D5-FBA5-B25EDBEDA62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90594" y="2133691"/>
            <a:ext cx="202006" cy="200497"/>
          </a:xfrm>
          <a:prstGeom prst="rect">
            <a:avLst/>
          </a:prstGeom>
        </p:spPr>
      </p:pic>
      <p:sp>
        <p:nvSpPr>
          <p:cNvPr id="61" name="Oval 60">
            <a:extLst>
              <a:ext uri="{FF2B5EF4-FFF2-40B4-BE49-F238E27FC236}">
                <a16:creationId xmlns:a16="http://schemas.microsoft.com/office/drawing/2014/main" id="{0C07F604-73EF-2B4E-FB8A-444705B64B60}"/>
              </a:ext>
            </a:extLst>
          </p:cNvPr>
          <p:cNvSpPr/>
          <p:nvPr/>
        </p:nvSpPr>
        <p:spPr>
          <a:xfrm>
            <a:off x="5529348" y="2615531"/>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2" name="Graphic 61" descr="Man with solid fill">
            <a:extLst>
              <a:ext uri="{FF2B5EF4-FFF2-40B4-BE49-F238E27FC236}">
                <a16:creationId xmlns:a16="http://schemas.microsoft.com/office/drawing/2014/main" id="{99348C53-0E25-CFBC-EE90-A8AB3CB8115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61357" y="2651812"/>
            <a:ext cx="237131" cy="225592"/>
          </a:xfrm>
          <a:prstGeom prst="rect">
            <a:avLst/>
          </a:prstGeom>
        </p:spPr>
      </p:pic>
      <p:sp>
        <p:nvSpPr>
          <p:cNvPr id="63" name="Oval 62">
            <a:extLst>
              <a:ext uri="{FF2B5EF4-FFF2-40B4-BE49-F238E27FC236}">
                <a16:creationId xmlns:a16="http://schemas.microsoft.com/office/drawing/2014/main" id="{22C21997-044A-FBBE-D267-9D3EF186A4A1}"/>
              </a:ext>
            </a:extLst>
          </p:cNvPr>
          <p:cNvSpPr/>
          <p:nvPr/>
        </p:nvSpPr>
        <p:spPr>
          <a:xfrm>
            <a:off x="5529348" y="2974771"/>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4" name="Graphic 63" descr="Doctor male with solid fill">
            <a:extLst>
              <a:ext uri="{FF2B5EF4-FFF2-40B4-BE49-F238E27FC236}">
                <a16:creationId xmlns:a16="http://schemas.microsoft.com/office/drawing/2014/main" id="{5823B8EF-0768-5F2E-BD16-3939ACCDA18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79630" y="3012555"/>
            <a:ext cx="202006" cy="200497"/>
          </a:xfrm>
          <a:prstGeom prst="rect">
            <a:avLst/>
          </a:prstGeom>
        </p:spPr>
      </p:pic>
      <p:sp>
        <p:nvSpPr>
          <p:cNvPr id="65" name="Oval 64">
            <a:extLst>
              <a:ext uri="{FF2B5EF4-FFF2-40B4-BE49-F238E27FC236}">
                <a16:creationId xmlns:a16="http://schemas.microsoft.com/office/drawing/2014/main" id="{F9A23A50-23D7-2597-2674-EBE3169D75C1}"/>
              </a:ext>
            </a:extLst>
          </p:cNvPr>
          <p:cNvSpPr/>
          <p:nvPr/>
        </p:nvSpPr>
        <p:spPr>
          <a:xfrm>
            <a:off x="5535162" y="3499367"/>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6" name="Graphic 65" descr="Man with solid fill">
            <a:extLst>
              <a:ext uri="{FF2B5EF4-FFF2-40B4-BE49-F238E27FC236}">
                <a16:creationId xmlns:a16="http://schemas.microsoft.com/office/drawing/2014/main" id="{1607DA46-95F9-8354-4E4D-6D8230C7610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67171" y="3535648"/>
            <a:ext cx="237131" cy="225592"/>
          </a:xfrm>
          <a:prstGeom prst="rect">
            <a:avLst/>
          </a:prstGeom>
        </p:spPr>
      </p:pic>
      <p:sp>
        <p:nvSpPr>
          <p:cNvPr id="67" name="Oval 66">
            <a:extLst>
              <a:ext uri="{FF2B5EF4-FFF2-40B4-BE49-F238E27FC236}">
                <a16:creationId xmlns:a16="http://schemas.microsoft.com/office/drawing/2014/main" id="{BE1FD91D-76A6-A4E6-AAE0-514B113F9518}"/>
              </a:ext>
            </a:extLst>
          </p:cNvPr>
          <p:cNvSpPr/>
          <p:nvPr/>
        </p:nvSpPr>
        <p:spPr>
          <a:xfrm>
            <a:off x="5535162" y="3858607"/>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68" name="Graphic 67" descr="Doctor male with solid fill">
            <a:extLst>
              <a:ext uri="{FF2B5EF4-FFF2-40B4-BE49-F238E27FC236}">
                <a16:creationId xmlns:a16="http://schemas.microsoft.com/office/drawing/2014/main" id="{6FF61BCE-73CA-2C39-1142-97462B5747A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80087" y="3922420"/>
            <a:ext cx="202006" cy="200497"/>
          </a:xfrm>
          <a:prstGeom prst="rect">
            <a:avLst/>
          </a:prstGeom>
        </p:spPr>
      </p:pic>
      <p:sp>
        <p:nvSpPr>
          <p:cNvPr id="69" name="Oval 68">
            <a:extLst>
              <a:ext uri="{FF2B5EF4-FFF2-40B4-BE49-F238E27FC236}">
                <a16:creationId xmlns:a16="http://schemas.microsoft.com/office/drawing/2014/main" id="{51457330-AE88-26D8-B3F2-0C0B5AB008FF}"/>
              </a:ext>
            </a:extLst>
          </p:cNvPr>
          <p:cNvSpPr/>
          <p:nvPr/>
        </p:nvSpPr>
        <p:spPr>
          <a:xfrm>
            <a:off x="5533138" y="4346488"/>
            <a:ext cx="301149" cy="298155"/>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70" name="Graphic 69" descr="Man with solid fill">
            <a:extLst>
              <a:ext uri="{FF2B5EF4-FFF2-40B4-BE49-F238E27FC236}">
                <a16:creationId xmlns:a16="http://schemas.microsoft.com/office/drawing/2014/main" id="{48C647BC-8223-038C-C57C-C58120E318E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65147" y="4382769"/>
            <a:ext cx="237131" cy="225592"/>
          </a:xfrm>
          <a:prstGeom prst="rect">
            <a:avLst/>
          </a:prstGeom>
        </p:spPr>
      </p:pic>
      <p:sp>
        <p:nvSpPr>
          <p:cNvPr id="71" name="Oval 70">
            <a:extLst>
              <a:ext uri="{FF2B5EF4-FFF2-40B4-BE49-F238E27FC236}">
                <a16:creationId xmlns:a16="http://schemas.microsoft.com/office/drawing/2014/main" id="{7E64EC66-2787-5DB2-417C-98A0313E0FA5}"/>
              </a:ext>
            </a:extLst>
          </p:cNvPr>
          <p:cNvSpPr/>
          <p:nvPr/>
        </p:nvSpPr>
        <p:spPr>
          <a:xfrm>
            <a:off x="5533138" y="4705728"/>
            <a:ext cx="301149" cy="298155"/>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72" name="Graphic 71" descr="Doctor male with solid fill">
            <a:extLst>
              <a:ext uri="{FF2B5EF4-FFF2-40B4-BE49-F238E27FC236}">
                <a16:creationId xmlns:a16="http://schemas.microsoft.com/office/drawing/2014/main" id="{1A85E181-2756-A910-8246-2C9FC60EF48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83420" y="4743512"/>
            <a:ext cx="202006" cy="200497"/>
          </a:xfrm>
          <a:prstGeom prst="rect">
            <a:avLst/>
          </a:prstGeom>
        </p:spPr>
      </p:pic>
    </p:spTree>
    <p:extLst>
      <p:ext uri="{BB962C8B-B14F-4D97-AF65-F5344CB8AC3E}">
        <p14:creationId xmlns:p14="http://schemas.microsoft.com/office/powerpoint/2010/main" val="92866037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Left-Right 25">
            <a:extLst>
              <a:ext uri="{FF2B5EF4-FFF2-40B4-BE49-F238E27FC236}">
                <a16:creationId xmlns:a16="http://schemas.microsoft.com/office/drawing/2014/main" id="{667312BE-6E64-DDDD-A1FC-F8447BA3B920}"/>
              </a:ext>
            </a:extLst>
          </p:cNvPr>
          <p:cNvSpPr/>
          <p:nvPr/>
        </p:nvSpPr>
        <p:spPr>
          <a:xfrm>
            <a:off x="312126" y="3454748"/>
            <a:ext cx="8519746" cy="294620"/>
          </a:xfrm>
          <a:prstGeom prst="leftRightArrow">
            <a:avLst/>
          </a:prstGeom>
          <a:solidFill>
            <a:srgbClr val="195CAA"/>
          </a:solidFill>
          <a:ln>
            <a:solidFill>
              <a:srgbClr val="195CAA"/>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sp>
        <p:nvSpPr>
          <p:cNvPr id="28" name="Rectangle: Rounded Corners 27">
            <a:extLst>
              <a:ext uri="{FF2B5EF4-FFF2-40B4-BE49-F238E27FC236}">
                <a16:creationId xmlns:a16="http://schemas.microsoft.com/office/drawing/2014/main" id="{89C57736-5345-7AE6-BAF4-55D04085FD8A}"/>
              </a:ext>
            </a:extLst>
          </p:cNvPr>
          <p:cNvSpPr/>
          <p:nvPr/>
        </p:nvSpPr>
        <p:spPr>
          <a:xfrm>
            <a:off x="3777327" y="3405115"/>
            <a:ext cx="1589343" cy="423548"/>
          </a:xfrm>
          <a:prstGeom prst="roundRect">
            <a:avLst/>
          </a:prstGeom>
          <a:solidFill>
            <a:srgbClr val="195CAA"/>
          </a:solidFill>
          <a:ln>
            <a:solidFill>
              <a:srgbClr val="195CAA"/>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solidFill>
                  <a:schemeClr val="bg1"/>
                </a:solidFill>
                <a:effectLst/>
                <a:uLnTx/>
                <a:uFillTx/>
                <a:latin typeface="Arial" panose="020B0604020202020204" pitchFamily="34" charset="0"/>
                <a:cs typeface="Arial" panose="020B0604020202020204" pitchFamily="34" charset="0"/>
                <a:sym typeface="Helvetica Neue"/>
              </a:rPr>
              <a:t>Organisational functions</a:t>
            </a:r>
          </a:p>
        </p:txBody>
      </p:sp>
      <p:grpSp>
        <p:nvGrpSpPr>
          <p:cNvPr id="40" name="Group 39">
            <a:extLst>
              <a:ext uri="{FF2B5EF4-FFF2-40B4-BE49-F238E27FC236}">
                <a16:creationId xmlns:a16="http://schemas.microsoft.com/office/drawing/2014/main" id="{D3988DE2-292D-B10B-7AD6-73E1077D3E42}"/>
              </a:ext>
            </a:extLst>
          </p:cNvPr>
          <p:cNvGrpSpPr/>
          <p:nvPr/>
        </p:nvGrpSpPr>
        <p:grpSpPr>
          <a:xfrm>
            <a:off x="403488" y="980618"/>
            <a:ext cx="8249873" cy="2787734"/>
            <a:chOff x="459615" y="1042135"/>
            <a:chExt cx="8249873" cy="2787734"/>
          </a:xfrm>
        </p:grpSpPr>
        <p:grpSp>
          <p:nvGrpSpPr>
            <p:cNvPr id="35" name="Group 34">
              <a:extLst>
                <a:ext uri="{FF2B5EF4-FFF2-40B4-BE49-F238E27FC236}">
                  <a16:creationId xmlns:a16="http://schemas.microsoft.com/office/drawing/2014/main" id="{93EE31A4-2238-30F3-D177-B68681D1196E}"/>
                </a:ext>
              </a:extLst>
            </p:cNvPr>
            <p:cNvGrpSpPr/>
            <p:nvPr/>
          </p:nvGrpSpPr>
          <p:grpSpPr>
            <a:xfrm>
              <a:off x="6441488" y="1042135"/>
              <a:ext cx="2268000" cy="1844625"/>
              <a:chOff x="6441488" y="1042135"/>
              <a:chExt cx="2268000" cy="1844625"/>
            </a:xfrm>
          </p:grpSpPr>
          <p:grpSp>
            <p:nvGrpSpPr>
              <p:cNvPr id="32" name="Group 31">
                <a:extLst>
                  <a:ext uri="{FF2B5EF4-FFF2-40B4-BE49-F238E27FC236}">
                    <a16:creationId xmlns:a16="http://schemas.microsoft.com/office/drawing/2014/main" id="{39D356D1-D79B-9F67-E170-BA787E35561E}"/>
                  </a:ext>
                </a:extLst>
              </p:cNvPr>
              <p:cNvGrpSpPr/>
              <p:nvPr/>
            </p:nvGrpSpPr>
            <p:grpSpPr>
              <a:xfrm>
                <a:off x="6618556" y="1042135"/>
                <a:ext cx="1809000" cy="1135838"/>
                <a:chOff x="6746817" y="1073422"/>
                <a:chExt cx="1809000" cy="1135838"/>
              </a:xfrm>
            </p:grpSpPr>
            <p:sp>
              <p:nvSpPr>
                <p:cNvPr id="6" name="TextBox 5">
                  <a:extLst>
                    <a:ext uri="{FF2B5EF4-FFF2-40B4-BE49-F238E27FC236}">
                      <a16:creationId xmlns:a16="http://schemas.microsoft.com/office/drawing/2014/main" id="{DD4D7FC3-E206-7FEC-6F7D-2555D6265114}"/>
                    </a:ext>
                  </a:extLst>
                </p:cNvPr>
                <p:cNvSpPr txBox="1"/>
                <p:nvPr/>
              </p:nvSpPr>
              <p:spPr>
                <a:xfrm>
                  <a:off x="6746817" y="107342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Data &amp; Analytics</a:t>
                  </a:r>
                </a:p>
              </p:txBody>
            </p:sp>
            <p:sp>
              <p:nvSpPr>
                <p:cNvPr id="5" name="Flowchart: Connector 4">
                  <a:extLst>
                    <a:ext uri="{FF2B5EF4-FFF2-40B4-BE49-F238E27FC236}">
                      <a16:creationId xmlns:a16="http://schemas.microsoft.com/office/drawing/2014/main" id="{714CBB75-4E32-3644-D1A5-5C56D6F07BE5}"/>
                    </a:ext>
                  </a:extLst>
                </p:cNvPr>
                <p:cNvSpPr/>
                <p:nvPr/>
              </p:nvSpPr>
              <p:spPr>
                <a:xfrm>
                  <a:off x="7205817" y="1318260"/>
                  <a:ext cx="891000" cy="891000"/>
                </a:xfrm>
                <a:prstGeom prst="flowChartConnector">
                  <a:avLst/>
                </a:prstGeom>
                <a:solidFill>
                  <a:srgbClr val="FFE588"/>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3" name="Graphic 22" descr="Server with solid fill">
                  <a:extLst>
                    <a:ext uri="{FF2B5EF4-FFF2-40B4-BE49-F238E27FC236}">
                      <a16:creationId xmlns:a16="http://schemas.microsoft.com/office/drawing/2014/main" id="{26F23123-9080-8145-4671-CAFE34F44F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67432" y="1460289"/>
                  <a:ext cx="567771" cy="567771"/>
                </a:xfrm>
                <a:prstGeom prst="rect">
                  <a:avLst/>
                </a:prstGeom>
              </p:spPr>
            </p:pic>
          </p:grpSp>
          <p:sp>
            <p:nvSpPr>
              <p:cNvPr id="30" name="Rectangle 29">
                <a:extLst>
                  <a:ext uri="{FF2B5EF4-FFF2-40B4-BE49-F238E27FC236}">
                    <a16:creationId xmlns:a16="http://schemas.microsoft.com/office/drawing/2014/main" id="{162BF574-6128-64F9-06AF-33C8F6CFFD30}"/>
                  </a:ext>
                </a:extLst>
              </p:cNvPr>
              <p:cNvSpPr/>
              <p:nvPr/>
            </p:nvSpPr>
            <p:spPr>
              <a:xfrm>
                <a:off x="6441488" y="2240429"/>
                <a:ext cx="22680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exchange and sharing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Intelligence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collection and storage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grpSp>
        <p:grpSp>
          <p:nvGrpSpPr>
            <p:cNvPr id="36" name="Group 35">
              <a:extLst>
                <a:ext uri="{FF2B5EF4-FFF2-40B4-BE49-F238E27FC236}">
                  <a16:creationId xmlns:a16="http://schemas.microsoft.com/office/drawing/2014/main" id="{E749DCA8-9005-6A59-C840-C4A495BBFF29}"/>
                </a:ext>
              </a:extLst>
            </p:cNvPr>
            <p:cNvGrpSpPr/>
            <p:nvPr/>
          </p:nvGrpSpPr>
          <p:grpSpPr>
            <a:xfrm>
              <a:off x="3259333" y="1042135"/>
              <a:ext cx="2859445" cy="2298130"/>
              <a:chOff x="3259333" y="1042135"/>
              <a:chExt cx="2859445" cy="2298130"/>
            </a:xfrm>
          </p:grpSpPr>
          <p:grpSp>
            <p:nvGrpSpPr>
              <p:cNvPr id="31" name="Group 30">
                <a:extLst>
                  <a:ext uri="{FF2B5EF4-FFF2-40B4-BE49-F238E27FC236}">
                    <a16:creationId xmlns:a16="http://schemas.microsoft.com/office/drawing/2014/main" id="{4DCA4449-CE9D-80BD-8EA1-4BCE861A0CA3}"/>
                  </a:ext>
                </a:extLst>
              </p:cNvPr>
              <p:cNvGrpSpPr/>
              <p:nvPr/>
            </p:nvGrpSpPr>
            <p:grpSpPr>
              <a:xfrm>
                <a:off x="3681395" y="1042135"/>
                <a:ext cx="1809000" cy="1135838"/>
                <a:chOff x="3622211" y="1042135"/>
                <a:chExt cx="1809000" cy="1135838"/>
              </a:xfrm>
            </p:grpSpPr>
            <p:sp>
              <p:nvSpPr>
                <p:cNvPr id="21" name="TextBox 20">
                  <a:extLst>
                    <a:ext uri="{FF2B5EF4-FFF2-40B4-BE49-F238E27FC236}">
                      <a16:creationId xmlns:a16="http://schemas.microsoft.com/office/drawing/2014/main" id="{E452C4A7-2B28-7B21-4750-D1A3C7DF33C3}"/>
                    </a:ext>
                  </a:extLst>
                </p:cNvPr>
                <p:cNvSpPr txBox="1"/>
                <p:nvPr/>
              </p:nvSpPr>
              <p:spPr>
                <a:xfrm>
                  <a:off x="3622211" y="1042135"/>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Tech &amp; Digital</a:t>
                  </a:r>
                </a:p>
              </p:txBody>
            </p:sp>
            <p:sp>
              <p:nvSpPr>
                <p:cNvPr id="7" name="Flowchart: Connector 6">
                  <a:extLst>
                    <a:ext uri="{FF2B5EF4-FFF2-40B4-BE49-F238E27FC236}">
                      <a16:creationId xmlns:a16="http://schemas.microsoft.com/office/drawing/2014/main" id="{8FCF7565-8E54-B4AE-E2CD-0A52A50F8CB1}"/>
                    </a:ext>
                  </a:extLst>
                </p:cNvPr>
                <p:cNvSpPr/>
                <p:nvPr/>
              </p:nvSpPr>
              <p:spPr>
                <a:xfrm>
                  <a:off x="4081211" y="1286973"/>
                  <a:ext cx="891000" cy="891000"/>
                </a:xfrm>
                <a:prstGeom prst="flowChartConnec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4" name="Graphic 23" descr="Double Tap Gesture with solid fill">
                  <a:extLst>
                    <a:ext uri="{FF2B5EF4-FFF2-40B4-BE49-F238E27FC236}">
                      <a16:creationId xmlns:a16="http://schemas.microsoft.com/office/drawing/2014/main" id="{AD767427-4C64-76A5-CB7F-61EAAD2C83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48042" y="1466379"/>
                  <a:ext cx="557339" cy="557339"/>
                </a:xfrm>
                <a:prstGeom prst="rect">
                  <a:avLst/>
                </a:prstGeom>
              </p:spPr>
            </p:pic>
          </p:grpSp>
          <p:sp>
            <p:nvSpPr>
              <p:cNvPr id="34" name="Rectangle 33">
                <a:extLst>
                  <a:ext uri="{FF2B5EF4-FFF2-40B4-BE49-F238E27FC236}">
                    <a16:creationId xmlns:a16="http://schemas.microsoft.com/office/drawing/2014/main" id="{0134CA88-BE07-2F23-F296-E2E872AADA96}"/>
                  </a:ext>
                </a:extLst>
              </p:cNvPr>
              <p:cNvSpPr/>
              <p:nvPr/>
            </p:nvSpPr>
            <p:spPr>
              <a:xfrm>
                <a:off x="3259333" y="2209186"/>
                <a:ext cx="2859445"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and equipment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 software and platforms</a:t>
                </a:r>
              </a:p>
              <a:p>
                <a:pPr marL="171450" indent="-171450" algn="l" defTabSz="825500">
                  <a:buFont typeface="Arial" panose="020B0604020202020204" pitchFamily="34" charset="0"/>
                  <a:buChar char="•"/>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Enterprise Architecture and Design Authority</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facing digital services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Cybersecurity and resilience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Workforce and administrative software </a:t>
                </a:r>
              </a:p>
            </p:txBody>
          </p:sp>
        </p:grpSp>
        <p:grpSp>
          <p:nvGrpSpPr>
            <p:cNvPr id="38" name="Group 37">
              <a:extLst>
                <a:ext uri="{FF2B5EF4-FFF2-40B4-BE49-F238E27FC236}">
                  <a16:creationId xmlns:a16="http://schemas.microsoft.com/office/drawing/2014/main" id="{80B491E6-61F3-F274-D6ED-8014927E8EEB}"/>
                </a:ext>
              </a:extLst>
            </p:cNvPr>
            <p:cNvGrpSpPr/>
            <p:nvPr/>
          </p:nvGrpSpPr>
          <p:grpSpPr>
            <a:xfrm>
              <a:off x="459615" y="1050383"/>
              <a:ext cx="2580259" cy="2779486"/>
              <a:chOff x="459615" y="1050383"/>
              <a:chExt cx="2580259" cy="2779486"/>
            </a:xfrm>
          </p:grpSpPr>
          <p:grpSp>
            <p:nvGrpSpPr>
              <p:cNvPr id="33" name="Group 32">
                <a:extLst>
                  <a:ext uri="{FF2B5EF4-FFF2-40B4-BE49-F238E27FC236}">
                    <a16:creationId xmlns:a16="http://schemas.microsoft.com/office/drawing/2014/main" id="{C1E0CBFE-CEF1-1A27-781B-6494C3FD7812}"/>
                  </a:ext>
                </a:extLst>
              </p:cNvPr>
              <p:cNvGrpSpPr/>
              <p:nvPr/>
            </p:nvGrpSpPr>
            <p:grpSpPr>
              <a:xfrm>
                <a:off x="459615" y="1050383"/>
                <a:ext cx="2541880" cy="1135838"/>
                <a:chOff x="117051" y="1050383"/>
                <a:chExt cx="2541880" cy="1135838"/>
              </a:xfrm>
            </p:grpSpPr>
            <p:sp>
              <p:nvSpPr>
                <p:cNvPr id="10" name="TextBox 9">
                  <a:extLst>
                    <a:ext uri="{FF2B5EF4-FFF2-40B4-BE49-F238E27FC236}">
                      <a16:creationId xmlns:a16="http://schemas.microsoft.com/office/drawing/2014/main" id="{ECE3CA08-317A-DF48-EAB1-E44666D51A78}"/>
                    </a:ext>
                  </a:extLst>
                </p:cNvPr>
                <p:cNvSpPr txBox="1"/>
                <p:nvPr/>
              </p:nvSpPr>
              <p:spPr>
                <a:xfrm>
                  <a:off x="117051" y="1050383"/>
                  <a:ext cx="254188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Workforce &amp; Culture</a:t>
                  </a:r>
                </a:p>
              </p:txBody>
            </p:sp>
            <p:sp>
              <p:nvSpPr>
                <p:cNvPr id="9" name="Flowchart: Connector 8">
                  <a:extLst>
                    <a:ext uri="{FF2B5EF4-FFF2-40B4-BE49-F238E27FC236}">
                      <a16:creationId xmlns:a16="http://schemas.microsoft.com/office/drawing/2014/main" id="{F0113A85-9A3E-12D3-CF5D-B31BA855ED0F}"/>
                    </a:ext>
                  </a:extLst>
                </p:cNvPr>
                <p:cNvSpPr/>
                <p:nvPr/>
              </p:nvSpPr>
              <p:spPr>
                <a:xfrm>
                  <a:off x="937452" y="1295221"/>
                  <a:ext cx="891000" cy="891000"/>
                </a:xfrm>
                <a:prstGeom prst="flowChartConnector">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19" name="Graphic 18" descr="Group of people with solid fill">
                  <a:extLst>
                    <a:ext uri="{FF2B5EF4-FFF2-40B4-BE49-F238E27FC236}">
                      <a16:creationId xmlns:a16="http://schemas.microsoft.com/office/drawing/2014/main" id="{23141DD8-FAB6-CECD-261E-F0E111D3AE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0678" y="1429307"/>
                  <a:ext cx="624548" cy="624548"/>
                </a:xfrm>
                <a:prstGeom prst="rect">
                  <a:avLst/>
                </a:prstGeom>
              </p:spPr>
            </p:pic>
          </p:grpSp>
          <p:sp>
            <p:nvSpPr>
              <p:cNvPr id="37" name="Rectangle 36">
                <a:extLst>
                  <a:ext uri="{FF2B5EF4-FFF2-40B4-BE49-F238E27FC236}">
                    <a16:creationId xmlns:a16="http://schemas.microsoft.com/office/drawing/2014/main" id="{43EBDB6E-A366-0C51-6B6A-A303531E31D5}"/>
                  </a:ext>
                </a:extLst>
              </p:cNvPr>
              <p:cNvSpPr/>
              <p:nvPr/>
            </p:nvSpPr>
            <p:spPr>
              <a:xfrm>
                <a:off x="497994" y="2052459"/>
                <a:ext cx="2541880" cy="17774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indent="-171450" algn="l" defTabSz="825500">
                  <a:buFont typeface="Arial" panose="020B0604020202020204" pitchFamily="34" charset="0"/>
                  <a:buChar char="•"/>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Becoming a digital first organisation</a:t>
                </a:r>
              </a:p>
              <a:p>
                <a:pPr marL="171450" indent="-171450" algn="l" defTabSz="825500">
                  <a:buFont typeface="Arial" panose="020B0604020202020204" pitchFamily="34" charset="0"/>
                  <a:buChar char="•"/>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Clinically led digital transformation</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Workforce’s digital skills, awareness and confidence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clinical collaboration</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Digital culture and ways of working</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data teams' development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 of digital staff</a:t>
                </a: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grpSp>
      </p:grpSp>
      <p:grpSp>
        <p:nvGrpSpPr>
          <p:cNvPr id="43" name="Group 42">
            <a:extLst>
              <a:ext uri="{FF2B5EF4-FFF2-40B4-BE49-F238E27FC236}">
                <a16:creationId xmlns:a16="http://schemas.microsoft.com/office/drawing/2014/main" id="{7BA8F881-8737-35A5-7D5F-86FD198E04BD}"/>
              </a:ext>
            </a:extLst>
          </p:cNvPr>
          <p:cNvGrpSpPr/>
          <p:nvPr/>
        </p:nvGrpSpPr>
        <p:grpSpPr>
          <a:xfrm>
            <a:off x="1624637" y="3707482"/>
            <a:ext cx="5894724" cy="969496"/>
            <a:chOff x="2029321" y="3606124"/>
            <a:chExt cx="5072794" cy="969496"/>
          </a:xfrm>
        </p:grpSpPr>
        <p:sp>
          <p:nvSpPr>
            <p:cNvPr id="39" name="Rectangle 38">
              <a:extLst>
                <a:ext uri="{FF2B5EF4-FFF2-40B4-BE49-F238E27FC236}">
                  <a16:creationId xmlns:a16="http://schemas.microsoft.com/office/drawing/2014/main" id="{C335D6EF-1094-736C-38B1-D28415FBE8EB}"/>
                </a:ext>
              </a:extLst>
            </p:cNvPr>
            <p:cNvSpPr/>
            <p:nvPr/>
          </p:nvSpPr>
          <p:spPr>
            <a:xfrm>
              <a:off x="2029321" y="3606124"/>
              <a:ext cx="2536397" cy="969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cases, funding, procurement and contract management</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Partnering with national programmes and regional partnerships </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2" name="Rectangle 41">
              <a:extLst>
                <a:ext uri="{FF2B5EF4-FFF2-40B4-BE49-F238E27FC236}">
                  <a16:creationId xmlns:a16="http://schemas.microsoft.com/office/drawing/2014/main" id="{9AC60F7C-242C-6688-8202-EE1CCE5B2213}"/>
                </a:ext>
              </a:extLst>
            </p:cNvPr>
            <p:cNvSpPr/>
            <p:nvPr/>
          </p:nvSpPr>
          <p:spPr>
            <a:xfrm>
              <a:off x="4565718" y="3606124"/>
              <a:ext cx="2536397"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Programme evaluation, benefits realisation, governance and information governance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Strategy, leadership, communication and change management</a:t>
              </a:r>
            </a:p>
          </p:txBody>
        </p:sp>
      </p:grpSp>
      <p:sp>
        <p:nvSpPr>
          <p:cNvPr id="4" name="Rectangle 3">
            <a:extLst>
              <a:ext uri="{FF2B5EF4-FFF2-40B4-BE49-F238E27FC236}">
                <a16:creationId xmlns:a16="http://schemas.microsoft.com/office/drawing/2014/main" id="{F09FA3F7-323E-BC84-0875-3B0D7D068171}"/>
              </a:ext>
            </a:extLst>
          </p:cNvPr>
          <p:cNvSpPr/>
          <p:nvPr/>
        </p:nvSpPr>
        <p:spPr>
          <a:xfrm>
            <a:off x="142117" y="534235"/>
            <a:ext cx="8124338" cy="345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Based on engagement, we created a framework for digital enablers to assess SBUHB and the constituent programmes. </a:t>
            </a:r>
          </a:p>
        </p:txBody>
      </p:sp>
      <p:sp>
        <p:nvSpPr>
          <p:cNvPr id="29" name="Title 1">
            <a:extLst>
              <a:ext uri="{FF2B5EF4-FFF2-40B4-BE49-F238E27FC236}">
                <a16:creationId xmlns:a16="http://schemas.microsoft.com/office/drawing/2014/main" id="{B2D6FFFB-C7E3-CCB1-EB92-3157A2A2137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Enablers</a:t>
            </a:r>
          </a:p>
        </p:txBody>
      </p:sp>
      <p:grpSp>
        <p:nvGrpSpPr>
          <p:cNvPr id="2" name="Group 1">
            <a:extLst>
              <a:ext uri="{FF2B5EF4-FFF2-40B4-BE49-F238E27FC236}">
                <a16:creationId xmlns:a16="http://schemas.microsoft.com/office/drawing/2014/main" id="{0DA4E45C-6758-BC54-CBEA-07583800703A}"/>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4F59AEF1-834E-09A7-075C-CCC72B69F99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F947A3B4-1A71-DA3C-D7BB-28892632B4E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3" name="Arrow: Chevron 12">
              <a:extLst>
                <a:ext uri="{FF2B5EF4-FFF2-40B4-BE49-F238E27FC236}">
                  <a16:creationId xmlns:a16="http://schemas.microsoft.com/office/drawing/2014/main" id="{419FBABA-C727-F119-40A8-1DACD0797A7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5" name="Arrow: Chevron 14">
              <a:extLst>
                <a:ext uri="{FF2B5EF4-FFF2-40B4-BE49-F238E27FC236}">
                  <a16:creationId xmlns:a16="http://schemas.microsoft.com/office/drawing/2014/main" id="{27039AE1-B6EE-DF45-1B49-677BA99266B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6" name="Arrow: Chevron 15">
              <a:extLst>
                <a:ext uri="{FF2B5EF4-FFF2-40B4-BE49-F238E27FC236}">
                  <a16:creationId xmlns:a16="http://schemas.microsoft.com/office/drawing/2014/main" id="{408E7517-D0E6-0718-9D72-8E1556D734F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7" name="Arrow: Chevron 16">
              <a:extLst>
                <a:ext uri="{FF2B5EF4-FFF2-40B4-BE49-F238E27FC236}">
                  <a16:creationId xmlns:a16="http://schemas.microsoft.com/office/drawing/2014/main" id="{4C8A2967-4CE1-FBFF-4CED-9351BAF1744F}"/>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 name="TextBox 2">
            <a:extLst>
              <a:ext uri="{FF2B5EF4-FFF2-40B4-BE49-F238E27FC236}">
                <a16:creationId xmlns:a16="http://schemas.microsoft.com/office/drawing/2014/main" id="{3A03A00B-E8F0-8D1B-EB91-65338D6A7066}"/>
              </a:ext>
            </a:extLst>
          </p:cNvPr>
          <p:cNvSpPr txBox="1"/>
          <p:nvPr/>
        </p:nvSpPr>
        <p:spPr>
          <a:xfrm>
            <a:off x="8555486" y="4846254"/>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27</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56159866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28C82A9E-D832-B9E7-777B-E95B3E632D27}"/>
              </a:ext>
            </a:extLst>
          </p:cNvPr>
          <p:cNvSpPr txBox="1"/>
          <p:nvPr/>
        </p:nvSpPr>
        <p:spPr>
          <a:xfrm>
            <a:off x="6386185" y="512958"/>
            <a:ext cx="2664215" cy="44653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US" sz="1050">
                <a:solidFill>
                  <a:srgbClr val="1F355E"/>
                </a:solidFill>
              </a:rPr>
              <a:t>Organisational Functions: </a:t>
            </a:r>
            <a:r>
              <a:rPr lang="en-GB" sz="1050" b="0">
                <a:solidFill>
                  <a:srgbClr val="1F355E"/>
                </a:solidFill>
              </a:rPr>
              <a:t>Successful delivery of service-led transformation will be dependent on organisational functions working efficiently to support progress. This means that clear governance routes, robust business case practices and tight financial oversight, supported by effective change management is critical to ensure a clear view of performance and benefits as well as successful engagement and collaboration with national programmes</a:t>
            </a:r>
          </a:p>
          <a:p>
            <a:pPr algn="l" defTabSz="825500"/>
            <a:endParaRPr lang="en-US" sz="1050">
              <a:solidFill>
                <a:srgbClr val="1F355E"/>
              </a:solidFill>
              <a:latin typeface="Arial" panose="020B0604020202020204" pitchFamily="34" charset="0"/>
              <a:cs typeface="Arial" panose="020B0604020202020204" pitchFamily="34" charset="0"/>
            </a:endParaRPr>
          </a:p>
          <a:p>
            <a:pPr algn="l" defTabSz="825500"/>
            <a:r>
              <a:rPr lang="en-US" sz="1050">
                <a:solidFill>
                  <a:srgbClr val="1F355E"/>
                </a:solidFill>
                <a:latin typeface="Arial" panose="020B0604020202020204" pitchFamily="34" charset="0"/>
                <a:cs typeface="Arial" panose="020B0604020202020204" pitchFamily="34" charset="0"/>
              </a:rPr>
              <a:t>Data &amp; Analytics: </a:t>
            </a:r>
            <a:r>
              <a:rPr lang="en-US" sz="1050" b="0">
                <a:solidFill>
                  <a:srgbClr val="1F355E"/>
                </a:solidFill>
                <a:latin typeface="Arial" panose="020B0604020202020204" pitchFamily="34" charset="0"/>
                <a:cs typeface="Arial" panose="020B0604020202020204" pitchFamily="34" charset="0"/>
              </a:rPr>
              <a:t>Our </a:t>
            </a:r>
            <a:r>
              <a:rPr lang="en-US" sz="1050" b="0" err="1">
                <a:solidFill>
                  <a:srgbClr val="1F355E"/>
                </a:solidFill>
                <a:latin typeface="Arial" panose="020B0604020202020204" pitchFamily="34" charset="0"/>
                <a:cs typeface="Arial" panose="020B0604020202020204" pitchFamily="34" charset="0"/>
              </a:rPr>
              <a:t>organisation</a:t>
            </a:r>
            <a:r>
              <a:rPr lang="en-US" sz="1050" b="0">
                <a:solidFill>
                  <a:srgbClr val="1F355E"/>
                </a:solidFill>
                <a:latin typeface="Arial" panose="020B0604020202020204" pitchFamily="34" charset="0"/>
                <a:cs typeface="Arial" panose="020B0604020202020204" pitchFamily="34" charset="0"/>
              </a:rPr>
              <a:t> will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tangible benefits from using data to generate insights that will increase the health of our citizens whilst relieving pressures on our staff. This requires a greater collaboration in which our clinical colleagues feed-forward into the design and iteration of our digital environment. The ability of our clinical systems to deliver improved patient outcomes hinges on the quality and availability of data and analytics.</a:t>
            </a:r>
            <a:endParaRPr kumimoji="0" lang="en-GB"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a:p>
            <a:pPr marL="0" marR="0" indent="0" algn="l" defTabSz="825500" rtl="0" fontAlgn="auto" latinLnBrk="0" hangingPunct="0">
              <a:lnSpc>
                <a:spcPct val="100000"/>
              </a:lnSpc>
              <a:spcBef>
                <a:spcPts val="0"/>
              </a:spcBef>
              <a:spcAft>
                <a:spcPts val="0"/>
              </a:spcAft>
              <a:buClrTx/>
              <a:buSzTx/>
              <a:buFontTx/>
              <a:buNone/>
              <a:tabLst/>
            </a:pPr>
            <a:endParaRPr lang="en-US" sz="1050">
              <a:solidFill>
                <a:srgbClr val="1F355E"/>
              </a:solidFill>
              <a:latin typeface="Arial" panose="020B0604020202020204" pitchFamily="34" charset="0"/>
              <a:cs typeface="Arial" panose="020B0604020202020204" pitchFamily="34" charset="0"/>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105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41" name="TextBox 40">
            <a:extLst>
              <a:ext uri="{FF2B5EF4-FFF2-40B4-BE49-F238E27FC236}">
                <a16:creationId xmlns:a16="http://schemas.microsoft.com/office/drawing/2014/main" id="{56440391-CD52-8259-8837-44D857FB628E}"/>
              </a:ext>
            </a:extLst>
          </p:cNvPr>
          <p:cNvSpPr txBox="1"/>
          <p:nvPr/>
        </p:nvSpPr>
        <p:spPr>
          <a:xfrm>
            <a:off x="142875" y="616894"/>
            <a:ext cx="2677251" cy="41421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1050">
                <a:solidFill>
                  <a:srgbClr val="1F355E"/>
                </a:solidFill>
                <a:latin typeface="Arial" panose="020B0604020202020204" pitchFamily="34" charset="0"/>
                <a:cs typeface="Arial" panose="020B0604020202020204" pitchFamily="34" charset="0"/>
              </a:rPr>
              <a:t>Workforce &amp; Culture: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The pre-requisite of an excellent digital </a:t>
            </a:r>
            <a:r>
              <a:rPr kumimoji="0" lang="en-US" sz="105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a:rPr>
              <a:t>organisation</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is a confident and supported workforce. In order for</a:t>
            </a:r>
            <a:r>
              <a:rPr lang="en-US" sz="1050" b="0">
                <a:solidFill>
                  <a:srgbClr val="1F355E"/>
                </a:solidFill>
                <a:latin typeface="Arial" panose="020B0604020202020204" pitchFamily="34" charset="0"/>
                <a:cs typeface="Arial" panose="020B0604020202020204" pitchFamily="34" charset="0"/>
              </a:rPr>
              <a:t> innovations in data, analytics or time- saving technology systems to be effective, we need our staff to feel certain that they have the skills and training needed to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these exciting outcomes for staff and patients. </a:t>
            </a:r>
          </a:p>
          <a:p>
            <a:pPr algn="l"/>
            <a:endParaRPr lang="en-US" sz="1050" b="0">
              <a:solidFill>
                <a:srgbClr val="1F355E"/>
              </a:solidFill>
              <a:latin typeface="Arial" panose="020B0604020202020204" pitchFamily="34" charset="0"/>
              <a:cs typeface="Arial" panose="020B0604020202020204" pitchFamily="34" charset="0"/>
            </a:endParaRPr>
          </a:p>
          <a:p>
            <a:pPr algn="l"/>
            <a:r>
              <a:rPr kumimoji="0" lang="en-US" sz="1050" i="0" u="none" strike="noStrike" cap="none" spc="0" normalizeH="0" baseline="0">
                <a:ln>
                  <a:noFill/>
                </a:ln>
                <a:solidFill>
                  <a:srgbClr val="1F355E"/>
                </a:solidFill>
                <a:effectLst/>
                <a:uFillTx/>
                <a:latin typeface="Helvetica Neue"/>
                <a:ea typeface="Helvetica Neue"/>
                <a:cs typeface="Helvetica Neue"/>
                <a:sym typeface="Helvetica Neue"/>
              </a:rPr>
              <a:t>Technology &amp; Digital: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The engines of our strategy are powerful, streamlined digital systems and technology, of increasing maturity and complexity, which will benefit both patients and colleagues. We will operate in innovative new ways, taking full advantage of cloud-based infrastructure</a:t>
            </a:r>
            <a:r>
              <a:rPr lang="en-US" sz="1050" b="0">
                <a:solidFill>
                  <a:srgbClr val="1F355E"/>
                </a:solidFill>
              </a:rPr>
              <a:t> improving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resilience, security and functionality requiring more complex financial management. </a:t>
            </a:r>
            <a:r>
              <a:rPr lang="en-US" sz="1050" b="0">
                <a:solidFill>
                  <a:srgbClr val="1F355E"/>
                </a:solidFill>
              </a:rPr>
              <a:t>However, having f</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ewer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streamlined</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 systems </a:t>
            </a:r>
            <a:r>
              <a:rPr lang="en-US" sz="1050" b="0">
                <a:solidFill>
                  <a:srgbClr val="1F355E"/>
                </a:solidFill>
              </a:rPr>
              <a:t>will reduce the complexity of the contracts we engage, making the most efficient use of resources</a:t>
            </a:r>
          </a:p>
          <a:p>
            <a:pPr algn="l" defTabSz="825500"/>
            <a:endParaRPr lang="en-US" sz="1050">
              <a:solidFill>
                <a:srgbClr val="1F355E"/>
              </a:solidFill>
            </a:endParaRPr>
          </a:p>
          <a:p>
            <a:pPr marL="0" marR="0" indent="0" algn="l" defTabSz="825500" rtl="0" fontAlgn="auto" latinLnBrk="0" hangingPunct="0">
              <a:lnSpc>
                <a:spcPct val="100000"/>
              </a:lnSpc>
              <a:spcBef>
                <a:spcPts val="0"/>
              </a:spcBef>
              <a:spcAft>
                <a:spcPts val="0"/>
              </a:spcAft>
              <a:buClrTx/>
              <a:buSzTx/>
              <a:buFontTx/>
              <a:buNone/>
              <a:tabLst/>
            </a:pPr>
            <a:endParaRPr lang="en-US" sz="1050" b="0"/>
          </a:p>
        </p:txBody>
      </p:sp>
      <p:sp>
        <p:nvSpPr>
          <p:cNvPr id="2" name="Title 1">
            <a:extLst>
              <a:ext uri="{FF2B5EF4-FFF2-40B4-BE49-F238E27FC236}">
                <a16:creationId xmlns:a16="http://schemas.microsoft.com/office/drawing/2014/main" id="{45EEEE3A-B876-C1DD-EE4E-95026A265C2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Enablers: A Whole System Approach</a:t>
            </a:r>
          </a:p>
        </p:txBody>
      </p:sp>
      <p:grpSp>
        <p:nvGrpSpPr>
          <p:cNvPr id="45" name="Group 44">
            <a:extLst>
              <a:ext uri="{FF2B5EF4-FFF2-40B4-BE49-F238E27FC236}">
                <a16:creationId xmlns:a16="http://schemas.microsoft.com/office/drawing/2014/main" id="{34010A86-A170-1432-E7E5-948FCFEE65C8}"/>
              </a:ext>
            </a:extLst>
          </p:cNvPr>
          <p:cNvGrpSpPr/>
          <p:nvPr/>
        </p:nvGrpSpPr>
        <p:grpSpPr>
          <a:xfrm>
            <a:off x="-1" y="0"/>
            <a:ext cx="9143998" cy="165595"/>
            <a:chOff x="374266" y="2474302"/>
            <a:chExt cx="13719657" cy="820603"/>
          </a:xfrm>
        </p:grpSpPr>
        <p:sp>
          <p:nvSpPr>
            <p:cNvPr id="46" name="Arrow: Pentagon 45">
              <a:extLst>
                <a:ext uri="{FF2B5EF4-FFF2-40B4-BE49-F238E27FC236}">
                  <a16:creationId xmlns:a16="http://schemas.microsoft.com/office/drawing/2014/main" id="{B55F6DAE-A9DA-6B3A-575A-65A629B3EB8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47" name="Arrow: Chevron 46">
              <a:extLst>
                <a:ext uri="{FF2B5EF4-FFF2-40B4-BE49-F238E27FC236}">
                  <a16:creationId xmlns:a16="http://schemas.microsoft.com/office/drawing/2014/main" id="{B09356A5-EA99-6E5C-666E-D7CA52A6124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8" name="Arrow: Chevron 47">
              <a:extLst>
                <a:ext uri="{FF2B5EF4-FFF2-40B4-BE49-F238E27FC236}">
                  <a16:creationId xmlns:a16="http://schemas.microsoft.com/office/drawing/2014/main" id="{B457615B-E4B4-2E3B-366D-84E4B01FE7B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49" name="Arrow: Chevron 48">
              <a:extLst>
                <a:ext uri="{FF2B5EF4-FFF2-40B4-BE49-F238E27FC236}">
                  <a16:creationId xmlns:a16="http://schemas.microsoft.com/office/drawing/2014/main" id="{2BE49E66-3495-4EBC-9380-8B106E65EBC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50" name="Arrow: Chevron 49">
              <a:extLst>
                <a:ext uri="{FF2B5EF4-FFF2-40B4-BE49-F238E27FC236}">
                  <a16:creationId xmlns:a16="http://schemas.microsoft.com/office/drawing/2014/main" id="{7112C478-ED59-EB71-5E4F-9075757739A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51" name="Arrow: Chevron 50">
              <a:extLst>
                <a:ext uri="{FF2B5EF4-FFF2-40B4-BE49-F238E27FC236}">
                  <a16:creationId xmlns:a16="http://schemas.microsoft.com/office/drawing/2014/main" id="{7924300F-CADE-488F-61AD-5BF09BDEB9C0}"/>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pic>
        <p:nvPicPr>
          <p:cNvPr id="4" name="Picture 3">
            <a:extLst>
              <a:ext uri="{FF2B5EF4-FFF2-40B4-BE49-F238E27FC236}">
                <a16:creationId xmlns:a16="http://schemas.microsoft.com/office/drawing/2014/main" id="{60B424B6-166B-D3D2-FB16-E9BC4C61CE60}"/>
              </a:ext>
            </a:extLst>
          </p:cNvPr>
          <p:cNvPicPr>
            <a:picLocks noChangeAspect="1"/>
          </p:cNvPicPr>
          <p:nvPr/>
        </p:nvPicPr>
        <p:blipFill>
          <a:blip r:embed="rId2"/>
          <a:srcRect l="1985" r="-1"/>
          <a:stretch/>
        </p:blipFill>
        <p:spPr>
          <a:xfrm>
            <a:off x="2713861" y="801440"/>
            <a:ext cx="3717059" cy="2922308"/>
          </a:xfrm>
          <a:prstGeom prst="rect">
            <a:avLst/>
          </a:prstGeom>
        </p:spPr>
      </p:pic>
      <p:sp>
        <p:nvSpPr>
          <p:cNvPr id="3" name="TextBox 2">
            <a:extLst>
              <a:ext uri="{FF2B5EF4-FFF2-40B4-BE49-F238E27FC236}">
                <a16:creationId xmlns:a16="http://schemas.microsoft.com/office/drawing/2014/main" id="{84F6AF50-55AA-4ABC-3051-AC94E46C5F45}"/>
              </a:ext>
            </a:extLst>
          </p:cNvPr>
          <p:cNvSpPr txBox="1"/>
          <p:nvPr/>
        </p:nvSpPr>
        <p:spPr>
          <a:xfrm>
            <a:off x="8574737" y="4858796"/>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28</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63797650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5D10DD-BFE3-A043-60D9-80988E7E0036}"/>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556664CF-2EC6-BFF6-110F-9B8B3DC77D43}"/>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EFA7AF51-3E99-3253-CB35-9DFDCC2F0020}"/>
              </a:ext>
            </a:extLst>
          </p:cNvPr>
          <p:cNvSpPr/>
          <p:nvPr/>
        </p:nvSpPr>
        <p:spPr>
          <a:xfrm>
            <a:off x="93600" y="771873"/>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We will cultivate a digitally inclusive culture, where</a:t>
            </a:r>
            <a:r>
              <a:rPr lang="en-US" sz="800" i="1">
                <a:solidFill>
                  <a:srgbClr val="1F355E"/>
                </a:solidFill>
                <a:latin typeface="Arial" panose="020B0604020202020204" pitchFamily="34" charset="0"/>
                <a:cs typeface="Arial" panose="020B0604020202020204" pitchFamily="34" charset="0"/>
              </a:rPr>
              <a:t> we work collaboratively with patients, clinicians and non-clinical colleagues to </a:t>
            </a: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create effective and efficient services.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Inconsistent levels of digital and data literacy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Attraction and retention of digital expertise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Resource constraints and limited technical support coupled with limited training capacity can cause delays in the implementation</a:t>
            </a:r>
            <a:r>
              <a:rPr lang="en-GB" sz="800">
                <a:solidFill>
                  <a:srgbClr val="1F355E"/>
                </a:solidFill>
                <a:latin typeface="Arial" panose="020B0604020202020204" pitchFamily="34" charset="0"/>
                <a:cs typeface="Arial" panose="020B0604020202020204" pitchFamily="34" charset="0"/>
              </a:rPr>
              <a:t> and adoption</a:t>
            </a:r>
            <a:endPar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Change management is hard and requires incentivised adoption of new practices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and clinical teams often work in parallel rather than in an integrated way</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37458F09-7C42-CD9B-97D0-46EC202EC347}"/>
              </a:ext>
            </a:extLst>
          </p:cNvPr>
          <p:cNvSpPr/>
          <p:nvPr/>
        </p:nvSpPr>
        <p:spPr>
          <a:xfrm>
            <a:off x="93600" y="576583"/>
            <a:ext cx="2832678" cy="369313"/>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23" name="Rectangle 22">
            <a:extLst>
              <a:ext uri="{FF2B5EF4-FFF2-40B4-BE49-F238E27FC236}">
                <a16:creationId xmlns:a16="http://schemas.microsoft.com/office/drawing/2014/main" id="{DF0B21DD-C081-7151-7914-E060542347F3}"/>
              </a:ext>
            </a:extLst>
          </p:cNvPr>
          <p:cNvSpPr/>
          <p:nvPr/>
        </p:nvSpPr>
        <p:spPr>
          <a:xfrm>
            <a:off x="196771" y="3082413"/>
            <a:ext cx="2781041" cy="113336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have increased confidence and feel supported to adopt a digital </a:t>
            </a:r>
            <a:r>
              <a:rPr kumimoji="0" lang="en-GB" sz="800" b="0" i="0" u="none" strike="noStrike" kern="1200" cap="none" spc="0" normalizeH="0" baseline="0" noProof="0">
                <a:ln>
                  <a:noFill/>
                </a:ln>
                <a:solidFill>
                  <a:srgbClr val="1F355E"/>
                </a:solidFill>
                <a:effectLst/>
                <a:uLnTx/>
                <a:uFillTx/>
                <a:latin typeface="Helvetica Neue Medium"/>
                <a:ea typeface="+mn-lt"/>
                <a:cs typeface="+mn-lt"/>
                <a:sym typeface="Helvetica Neue"/>
              </a:rPr>
              <a:t>first</a:t>
            </a: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 mindset</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sym typeface="Helvetica Neue"/>
              </a:rPr>
              <a:t>All staff have the right amount of digital and tech support, in the right place and at the right time</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are empowered to deliver service-led transformation enabled and supported by digital and clinical teams have joint ownership of digital solutions at every process stage </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C07A68A8-2D43-D370-CEFC-DF2CAD73AF84}"/>
              </a:ext>
            </a:extLst>
          </p:cNvPr>
          <p:cNvSpPr/>
          <p:nvPr/>
        </p:nvSpPr>
        <p:spPr>
          <a:xfrm>
            <a:off x="3205243" y="1955842"/>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3C9D8FDE-5B8E-08C3-A324-733DFC3C047B}"/>
              </a:ext>
            </a:extLst>
          </p:cNvPr>
          <p:cNvSpPr/>
          <p:nvPr/>
        </p:nvSpPr>
        <p:spPr>
          <a:xfrm>
            <a:off x="3205243" y="587216"/>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64CF4E72-3CB3-F929-6481-1693803B0154}"/>
              </a:ext>
            </a:extLst>
          </p:cNvPr>
          <p:cNvSpPr/>
          <p:nvPr/>
        </p:nvSpPr>
        <p:spPr>
          <a:xfrm>
            <a:off x="3205243"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SBUHB a desirable place to work and progress one's career</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A6C60DB1-6259-BBFD-8054-69DDF047FF26}"/>
              </a:ext>
            </a:extLst>
          </p:cNvPr>
          <p:cNvSpPr/>
          <p:nvPr/>
        </p:nvSpPr>
        <p:spPr>
          <a:xfrm>
            <a:off x="6006151"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Enhance the showcase of benefits of data and digital, communicating positive outcomes for both patients and staff to encourage adoption of digital solutions</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70FFCAE6-BDC6-5E2F-3BC8-00CC3B1B643B}"/>
              </a:ext>
            </a:extLst>
          </p:cNvPr>
          <p:cNvSpPr/>
          <p:nvPr/>
        </p:nvSpPr>
        <p:spPr>
          <a:xfrm>
            <a:off x="3205243"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Focus on improving ways of working between clinical-facing and digital teams creating a joint ownership of digital systems throughout the health board</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28F382C8-69A2-6627-A031-025F4385B2BA}"/>
              </a:ext>
            </a:extLst>
          </p:cNvPr>
          <p:cNvSpPr/>
          <p:nvPr/>
        </p:nvSpPr>
        <p:spPr>
          <a:xfrm>
            <a:off x="6006151"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Grow staff confidence and capability in data and digital through enhanced training and development programs that maximise impact and improve retention, while addressing the need for 24/7 support</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pic>
        <p:nvPicPr>
          <p:cNvPr id="5" name="Graphic 4" descr="Group of people with solid fill">
            <a:extLst>
              <a:ext uri="{FF2B5EF4-FFF2-40B4-BE49-F238E27FC236}">
                <a16:creationId xmlns:a16="http://schemas.microsoft.com/office/drawing/2014/main" id="{AD01E2FC-7B07-349F-64FB-D12A1F2E251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586831"/>
            <a:ext cx="352541" cy="352541"/>
          </a:xfrm>
          <a:prstGeom prst="rect">
            <a:avLst/>
          </a:prstGeom>
        </p:spPr>
      </p:pic>
      <p:sp>
        <p:nvSpPr>
          <p:cNvPr id="4" name="Rectangle 3">
            <a:extLst>
              <a:ext uri="{FF2B5EF4-FFF2-40B4-BE49-F238E27FC236}">
                <a16:creationId xmlns:a16="http://schemas.microsoft.com/office/drawing/2014/main" id="{514B69FB-1485-F5DE-6101-D0BCEB38B279}"/>
              </a:ext>
            </a:extLst>
          </p:cNvPr>
          <p:cNvSpPr/>
          <p:nvPr/>
        </p:nvSpPr>
        <p:spPr>
          <a:xfrm>
            <a:off x="3205243" y="2190538"/>
            <a:ext cx="275885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SBUHB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92887088-24DB-E004-6BFA-9FB11B3F3A67}"/>
              </a:ext>
            </a:extLst>
          </p:cNvPr>
          <p:cNvSpPr/>
          <p:nvPr/>
        </p:nvSpPr>
        <p:spPr>
          <a:xfrm>
            <a:off x="6006151" y="3665552"/>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BAF7923-3831-439B-A542-8F98D542DE35}"/>
              </a:ext>
            </a:extLst>
          </p:cNvPr>
          <p:cNvSpPr/>
          <p:nvPr/>
        </p:nvSpPr>
        <p:spPr>
          <a:xfrm>
            <a:off x="6006150" y="2190536"/>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a:t>
            </a:r>
            <a:r>
              <a:rPr lang="en-GB" sz="800" b="0">
                <a:solidFill>
                  <a:srgbClr val="1F355E"/>
                </a:solidFill>
                <a:latin typeface="Arial" panose="020B0604020202020204" pitchFamily="34" charset="0"/>
                <a:cs typeface="Arial" panose="020B0604020202020204" pitchFamily="34" charset="0"/>
              </a:rPr>
              <a:t>our</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digital skills</a:t>
            </a:r>
            <a:r>
              <a:rPr lang="en-GB" sz="800" b="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A9E59B80-CBC6-7A18-9848-69317C7C91A4}"/>
              </a:ext>
            </a:extLst>
          </p:cNvPr>
          <p:cNvSpPr/>
          <p:nvPr/>
        </p:nvSpPr>
        <p:spPr>
          <a:xfrm>
            <a:off x="3205242" y="3665552"/>
            <a:ext cx="2758849"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9FB317D6-81AF-B540-2CEF-52E3A5AB98F4}"/>
              </a:ext>
            </a:extLst>
          </p:cNvPr>
          <p:cNvSpPr/>
          <p:nvPr/>
        </p:nvSpPr>
        <p:spPr>
          <a:xfrm>
            <a:off x="93600" y="4273041"/>
            <a:ext cx="296310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CB2C7334-558A-E983-812E-245DE4CE6C6F}"/>
              </a:ext>
            </a:extLst>
          </p:cNvPr>
          <p:cNvSpPr/>
          <p:nvPr/>
        </p:nvSpPr>
        <p:spPr>
          <a:xfrm>
            <a:off x="232263"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096F1BAC-6A03-C189-6D43-A5496BA85724}"/>
              </a:ext>
            </a:extLst>
          </p:cNvPr>
          <p:cNvSpPr/>
          <p:nvPr/>
        </p:nvSpPr>
        <p:spPr>
          <a:xfrm>
            <a:off x="2068367"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CDD25271-D9E0-7785-8B46-64B1938B4E58}"/>
              </a:ext>
            </a:extLst>
          </p:cNvPr>
          <p:cNvSpPr/>
          <p:nvPr/>
        </p:nvSpPr>
        <p:spPr>
          <a:xfrm>
            <a:off x="1150315" y="463621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40" name="Title 1">
            <a:extLst>
              <a:ext uri="{FF2B5EF4-FFF2-40B4-BE49-F238E27FC236}">
                <a16:creationId xmlns:a16="http://schemas.microsoft.com/office/drawing/2014/main" id="{3171D488-669A-EFD6-8F6E-FE3B8C3CABE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Workforce &amp; Culture: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C4C481C2-D14E-CEDC-39C5-1A03D45552AC}"/>
              </a:ext>
            </a:extLst>
          </p:cNvPr>
          <p:cNvSpPr/>
          <p:nvPr/>
        </p:nvSpPr>
        <p:spPr>
          <a:xfrm>
            <a:off x="93600" y="1540721"/>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D2D1776-AF16-22E4-5262-B9D396826CD1}"/>
              </a:ext>
            </a:extLst>
          </p:cNvPr>
          <p:cNvSpPr/>
          <p:nvPr/>
        </p:nvSpPr>
        <p:spPr>
          <a:xfrm>
            <a:off x="93600" y="2963089"/>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11" name="Group 10">
            <a:extLst>
              <a:ext uri="{FF2B5EF4-FFF2-40B4-BE49-F238E27FC236}">
                <a16:creationId xmlns:a16="http://schemas.microsoft.com/office/drawing/2014/main" id="{55F99618-1836-75FF-2CE9-3E4E9CD4E434}"/>
              </a:ext>
            </a:extLst>
          </p:cNvPr>
          <p:cNvGrpSpPr/>
          <p:nvPr/>
        </p:nvGrpSpPr>
        <p:grpSpPr>
          <a:xfrm>
            <a:off x="-1" y="0"/>
            <a:ext cx="9143998" cy="165595"/>
            <a:chOff x="374266" y="2474302"/>
            <a:chExt cx="13719657" cy="820603"/>
          </a:xfrm>
        </p:grpSpPr>
        <p:sp>
          <p:nvSpPr>
            <p:cNvPr id="34" name="Arrow: Pentagon 33">
              <a:extLst>
                <a:ext uri="{FF2B5EF4-FFF2-40B4-BE49-F238E27FC236}">
                  <a16:creationId xmlns:a16="http://schemas.microsoft.com/office/drawing/2014/main" id="{3029B5C0-9BCA-B541-1C33-9A33C71846D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41" name="Arrow: Chevron 40">
              <a:extLst>
                <a:ext uri="{FF2B5EF4-FFF2-40B4-BE49-F238E27FC236}">
                  <a16:creationId xmlns:a16="http://schemas.microsoft.com/office/drawing/2014/main" id="{90210666-F99A-53AC-136F-F05B8D11776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2" name="Arrow: Chevron 41">
              <a:extLst>
                <a:ext uri="{FF2B5EF4-FFF2-40B4-BE49-F238E27FC236}">
                  <a16:creationId xmlns:a16="http://schemas.microsoft.com/office/drawing/2014/main" id="{E8D9C842-DA14-63C3-A041-1E0D770AE15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43" name="Arrow: Chevron 42">
              <a:extLst>
                <a:ext uri="{FF2B5EF4-FFF2-40B4-BE49-F238E27FC236}">
                  <a16:creationId xmlns:a16="http://schemas.microsoft.com/office/drawing/2014/main" id="{C10A9BFC-2693-DBC8-21F7-A989B7251CF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44" name="Arrow: Chevron 43">
              <a:extLst>
                <a:ext uri="{FF2B5EF4-FFF2-40B4-BE49-F238E27FC236}">
                  <a16:creationId xmlns:a16="http://schemas.microsoft.com/office/drawing/2014/main" id="{16D3B1B7-208C-2B1E-4A41-22B605203F71}"/>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5" name="Arrow: Chevron 44">
              <a:extLst>
                <a:ext uri="{FF2B5EF4-FFF2-40B4-BE49-F238E27FC236}">
                  <a16:creationId xmlns:a16="http://schemas.microsoft.com/office/drawing/2014/main" id="{E9B77ABC-BDBE-5AF3-ECD1-65B20BCE896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2" name="TextBox 11">
            <a:extLst>
              <a:ext uri="{FF2B5EF4-FFF2-40B4-BE49-F238E27FC236}">
                <a16:creationId xmlns:a16="http://schemas.microsoft.com/office/drawing/2014/main" id="{12A4A544-D398-D79C-A5FB-A9DE28FFFD82}"/>
              </a:ext>
            </a:extLst>
          </p:cNvPr>
          <p:cNvSpPr txBox="1"/>
          <p:nvPr/>
        </p:nvSpPr>
        <p:spPr>
          <a:xfrm>
            <a:off x="8668598" y="4867859"/>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29</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8583117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F5E6-04DE-7FE0-6430-F299B07F01B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9999E67-9F65-1B18-9C00-1CECCFD38DF1}"/>
              </a:ext>
            </a:extLst>
          </p:cNvPr>
          <p:cNvSpPr/>
          <p:nvPr/>
        </p:nvSpPr>
        <p:spPr>
          <a:xfrm>
            <a:off x="166449" y="814974"/>
            <a:ext cx="4717807" cy="3662535"/>
          </a:xfrm>
          <a:prstGeom prst="rect">
            <a:avLst/>
          </a:prstGeom>
          <a:solidFill>
            <a:srgbClr val="F7F8FA"/>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en-US" sz="14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chemeClr val="tx1"/>
              </a:solidFill>
              <a:effectLst/>
              <a:uFillTx/>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TextBox 13">
            <a:extLst>
              <a:ext uri="{FF2B5EF4-FFF2-40B4-BE49-F238E27FC236}">
                <a16:creationId xmlns:a16="http://schemas.microsoft.com/office/drawing/2014/main" id="{032482B7-01E1-7A3F-75B5-0A818BF73E81}"/>
              </a:ext>
            </a:extLst>
          </p:cNvPr>
          <p:cNvSpPr txBox="1"/>
          <p:nvPr/>
        </p:nvSpPr>
        <p:spPr>
          <a:xfrm>
            <a:off x="166449" y="814974"/>
            <a:ext cx="4627996" cy="36728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a:ln>
                  <a:noFill/>
                </a:ln>
                <a:solidFill>
                  <a:srgbClr val="1F355E"/>
                </a:solidFill>
                <a:effectLst/>
                <a:uFillTx/>
                <a:latin typeface="Arial"/>
                <a:ea typeface="+mn-ea"/>
                <a:cs typeface="Arial"/>
                <a:sym typeface="Helvetica Neue Medium"/>
              </a:rPr>
              <a:t>The last five years have been an extremely challenging time for healthcare.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Since</a:t>
            </a:r>
            <a:r>
              <a:rPr kumimoji="0" lang="en-US" sz="800" b="0" i="1" u="none" strike="noStrike" cap="none" spc="0" normalizeH="0" baseline="0">
                <a:ln>
                  <a:noFill/>
                </a:ln>
                <a:solidFill>
                  <a:srgbClr val="1F355E"/>
                </a:solidFill>
                <a:effectLst/>
                <a:uFillTx/>
                <a:latin typeface="Arial"/>
                <a:ea typeface="+mn-ea"/>
                <a:cs typeface="Arial"/>
                <a:sym typeface="Helvetica Neue Medium"/>
              </a:rPr>
              <a:t> the pandemic, demand for health services has remained high, and staff </a:t>
            </a:r>
          </a:p>
          <a:p>
            <a:pPr marL="0" marR="0" indent="0" algn="r"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a:ln>
                  <a:noFill/>
                </a:ln>
                <a:solidFill>
                  <a:srgbClr val="1F355E"/>
                </a:solidFill>
                <a:effectLst/>
                <a:uFillTx/>
                <a:latin typeface="Arial"/>
                <a:ea typeface="+mn-ea"/>
                <a:cs typeface="Arial"/>
                <a:sym typeface="Helvetica Neue Medium"/>
              </a:rPr>
              <a:t>across both clinical and </a:t>
            </a:r>
            <a:r>
              <a:rPr lang="en-US" sz="800" b="0" i="1">
                <a:solidFill>
                  <a:srgbClr val="1F355E"/>
                </a:solidFill>
                <a:latin typeface="Arial"/>
                <a:ea typeface="+mn-ea"/>
                <a:cs typeface="Arial"/>
                <a:sym typeface="Helvetica Neue Medium"/>
              </a:rPr>
              <a:t>operational</a:t>
            </a:r>
            <a:r>
              <a:rPr kumimoji="0" lang="en-US" sz="800" b="0" i="1" u="none" strike="noStrike" cap="none" spc="0" normalizeH="0" baseline="0">
                <a:ln>
                  <a:noFill/>
                </a:ln>
                <a:solidFill>
                  <a:srgbClr val="1F355E"/>
                </a:solidFill>
                <a:effectLst/>
                <a:uFillTx/>
                <a:latin typeface="Arial"/>
                <a:ea typeface="+mn-ea"/>
                <a:cs typeface="Arial"/>
                <a:sym typeface="Helvetica Neue Medium"/>
              </a:rPr>
              <a:t> teams within Swansea Bay ar</a:t>
            </a:r>
            <a:r>
              <a:rPr lang="en-US" sz="800" b="0" i="1">
                <a:solidFill>
                  <a:srgbClr val="1F355E"/>
                </a:solidFill>
                <a:latin typeface="Arial"/>
                <a:ea typeface="+mn-ea"/>
                <a:cs typeface="Arial"/>
                <a:sym typeface="Helvetica Neue Medium"/>
              </a:rPr>
              <a:t>e working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under significant pressures to deliver high quality care for the population. </a:t>
            </a:r>
            <a:br>
              <a:rPr lang="en-US" sz="800" b="0" i="1">
                <a:latin typeface="Arial" panose="020B0604020202020204" pitchFamily="34" charset="0"/>
                <a:ea typeface="+mn-ea"/>
                <a:cs typeface="Arial" panose="020B0604020202020204" pitchFamily="34" charset="0"/>
              </a:rPr>
            </a:b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The pandemic greatly accelerated the rate of digital progress and adoption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across our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making now the perfect time to </a:t>
            </a:r>
            <a:r>
              <a:rPr lang="en-US" sz="800" b="0" i="1" err="1">
                <a:solidFill>
                  <a:srgbClr val="1F355E"/>
                </a:solidFill>
                <a:latin typeface="Arial"/>
                <a:ea typeface="+mn-ea"/>
                <a:cs typeface="Arial"/>
                <a:sym typeface="Helvetica Neue Medium"/>
              </a:rPr>
              <a:t>capitalise</a:t>
            </a:r>
            <a:r>
              <a:rPr lang="en-US" sz="800" b="0" i="1">
                <a:solidFill>
                  <a:srgbClr val="1F355E"/>
                </a:solidFill>
                <a:latin typeface="Arial"/>
                <a:ea typeface="+mn-ea"/>
                <a:cs typeface="Arial"/>
                <a:sym typeface="Helvetica Neue Medium"/>
              </a:rPr>
              <a:t> on strong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foundations and push forward with the digital agenda. We </a:t>
            </a:r>
            <a:r>
              <a:rPr lang="en-US" sz="800" b="0" i="1" err="1">
                <a:solidFill>
                  <a:srgbClr val="1F355E"/>
                </a:solidFill>
                <a:latin typeface="Arial"/>
                <a:ea typeface="+mn-ea"/>
                <a:cs typeface="Arial"/>
                <a:sym typeface="Helvetica Neue Medium"/>
              </a:rPr>
              <a:t>recognise</a:t>
            </a:r>
            <a:r>
              <a:rPr lang="en-US" sz="800" b="0" i="1">
                <a:solidFill>
                  <a:srgbClr val="1F355E"/>
                </a:solidFill>
                <a:latin typeface="Arial"/>
                <a:ea typeface="+mn-ea"/>
                <a:cs typeface="Arial"/>
                <a:sym typeface="Helvetica Neue Medium"/>
              </a:rPr>
              <a:t> the need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for thoughtful, transformational change across our health board with robust,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data driven decision making and analysis at the heart to help us make the </a:t>
            </a:r>
          </a:p>
          <a:p>
            <a:pPr marL="0" marR="0" indent="0" algn="r"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very best decisions for the people we serve.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just"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The Digital Strategy, outlines our ambitions for making SBUHB an inclusive, ‘digital first’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using the most appropriate digital tools intelligently and selectively to support service-led transformation and deliver tangible benefits for the workforce, our patients and our population. </a:t>
            </a:r>
          </a:p>
          <a:p>
            <a:pPr marL="0" marR="0" indent="0" algn="l" defTabSz="825500" rtl="0" fontAlgn="auto" latinLnBrk="0" hangingPunct="0">
              <a:lnSpc>
                <a:spcPct val="100000"/>
              </a:lnSpc>
              <a:spcBef>
                <a:spcPts val="0"/>
              </a:spcBef>
              <a:spcAft>
                <a:spcPts val="0"/>
              </a:spcAft>
              <a:buClrTx/>
              <a:buSzTx/>
              <a:buFontTx/>
              <a:buNone/>
              <a:tabLst/>
            </a:pPr>
            <a:r>
              <a:rPr lang="en-US" sz="800" i="1">
                <a:solidFill>
                  <a:srgbClr val="1F355E"/>
                </a:solidFill>
                <a:latin typeface="Arial"/>
                <a:ea typeface="+mn-ea"/>
                <a:cs typeface="Arial"/>
                <a:sym typeface="Helvetica Neue Medium"/>
              </a:rPr>
              <a:t>Abigail Harris – Chief Executive</a:t>
            </a:r>
            <a:endParaRPr lang="en-US" sz="80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a:ea typeface="+mn-ea"/>
              <a:cs typeface="Arial"/>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have worked hard to ensure that this strategy strikes a balance between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being highly ambitious whilst still being realistic and feasible.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err="1">
                <a:solidFill>
                  <a:srgbClr val="1F355E"/>
                </a:solidFill>
                <a:latin typeface="Arial"/>
                <a:ea typeface="+mn-ea"/>
                <a:cs typeface="Arial"/>
                <a:sym typeface="Helvetica Neue Medium"/>
              </a:rPr>
              <a:t>Realising</a:t>
            </a:r>
            <a:r>
              <a:rPr lang="en-US" sz="800" b="0" i="1">
                <a:solidFill>
                  <a:srgbClr val="1F355E"/>
                </a:solidFill>
                <a:latin typeface="Arial"/>
                <a:ea typeface="+mn-ea"/>
                <a:cs typeface="Arial"/>
                <a:sym typeface="Helvetica Neue Medium"/>
              </a:rPr>
              <a:t> our vision will require the skills and commitment of all our colleagues,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and non-digitally minded alike, working together with our key partners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across Wales and of course the 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are excited by the potential of this strategy to establish SBUHB as a UK</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exemplar – delivering a modern, safe, high-quality service for the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people of Swansea, Neath Port Talbot and further afield.</a:t>
            </a:r>
          </a:p>
          <a:p>
            <a:pPr marL="0" marR="0" indent="0" algn="l" defTabSz="825500" rtl="0" fontAlgn="auto" latinLnBrk="0" hangingPunct="0">
              <a:lnSpc>
                <a:spcPct val="100000"/>
              </a:lnSpc>
              <a:spcBef>
                <a:spcPts val="0"/>
              </a:spcBef>
              <a:spcAft>
                <a:spcPts val="0"/>
              </a:spcAft>
              <a:buClrTx/>
              <a:buSzTx/>
              <a:buFontTx/>
              <a:buNone/>
              <a:tabLst/>
            </a:pPr>
            <a:r>
              <a:rPr lang="en-US" sz="800" i="1">
                <a:solidFill>
                  <a:srgbClr val="1F355E"/>
                </a:solidFill>
                <a:latin typeface="Arial"/>
                <a:ea typeface="+mn-ea"/>
                <a:cs typeface="Arial"/>
                <a:sym typeface="Helvetica Neue Medium"/>
              </a:rPr>
              <a:t>Matthew John – Director of Digital</a:t>
            </a:r>
            <a:endParaRPr lang="en-US" sz="800" i="1">
              <a:solidFill>
                <a:srgbClr val="1F355E"/>
              </a:solidFill>
              <a:latin typeface="Arial"/>
              <a:ea typeface="+mn-ea"/>
              <a:cs typeface="Arial"/>
            </a:endParaRPr>
          </a:p>
        </p:txBody>
      </p:sp>
      <p:pic>
        <p:nvPicPr>
          <p:cNvPr id="15" name="Picture 14">
            <a:extLst>
              <a:ext uri="{FF2B5EF4-FFF2-40B4-BE49-F238E27FC236}">
                <a16:creationId xmlns:a16="http://schemas.microsoft.com/office/drawing/2014/main" id="{D70DEEC0-29D0-5295-8B7C-909525EC6CC5}"/>
              </a:ext>
            </a:extLst>
          </p:cNvPr>
          <p:cNvPicPr>
            <a:picLocks noChangeAspect="1"/>
          </p:cNvPicPr>
          <p:nvPr/>
        </p:nvPicPr>
        <p:blipFill>
          <a:blip r:embed="rId3"/>
          <a:stretch>
            <a:fillRect/>
          </a:stretch>
        </p:blipFill>
        <p:spPr>
          <a:xfrm>
            <a:off x="3780129" y="2910673"/>
            <a:ext cx="994639" cy="1497368"/>
          </a:xfrm>
          <a:prstGeom prst="rect">
            <a:avLst/>
          </a:prstGeom>
        </p:spPr>
      </p:pic>
      <p:sp>
        <p:nvSpPr>
          <p:cNvPr id="17" name="TextBox 16">
            <a:extLst>
              <a:ext uri="{FF2B5EF4-FFF2-40B4-BE49-F238E27FC236}">
                <a16:creationId xmlns:a16="http://schemas.microsoft.com/office/drawing/2014/main" id="{83AEB255-8B39-7201-6F98-99C7EE9E3F7E}"/>
              </a:ext>
            </a:extLst>
          </p:cNvPr>
          <p:cNvSpPr txBox="1"/>
          <p:nvPr/>
        </p:nvSpPr>
        <p:spPr>
          <a:xfrm>
            <a:off x="4884256" y="587423"/>
            <a:ext cx="4061359" cy="2539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a:solidFill>
                  <a:srgbClr val="1F355E"/>
                </a:solidFill>
                <a:latin typeface="Arial" panose="020B0604020202020204" pitchFamily="34" charset="0"/>
                <a:ea typeface="+mn-ea"/>
                <a:cs typeface="Arial" panose="020B0604020202020204" pitchFamily="34" charset="0"/>
                <a:sym typeface="Helvetica Neue Medium"/>
              </a:rPr>
              <a:t>Who is the Digital Strategy for?</a:t>
            </a:r>
          </a:p>
        </p:txBody>
      </p:sp>
      <p:sp>
        <p:nvSpPr>
          <p:cNvPr id="19" name="Rectangle: Rounded Corners 18">
            <a:extLst>
              <a:ext uri="{FF2B5EF4-FFF2-40B4-BE49-F238E27FC236}">
                <a16:creationId xmlns:a16="http://schemas.microsoft.com/office/drawing/2014/main" id="{DA52FB6D-4D1C-8B82-4CB2-8C04F014BB0B}"/>
              </a:ext>
            </a:extLst>
          </p:cNvPr>
          <p:cNvSpPr/>
          <p:nvPr/>
        </p:nvSpPr>
        <p:spPr>
          <a:xfrm>
            <a:off x="4939766" y="818708"/>
            <a:ext cx="3306714" cy="586245"/>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Swansea Bay University Health Board (SBUHB) leadership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vision and strategic direction for digital, data and technology to enable our SBUHB organisational ambitions, and build momentum and support for the work required to make this a reality </a:t>
            </a:r>
          </a:p>
        </p:txBody>
      </p:sp>
      <p:sp>
        <p:nvSpPr>
          <p:cNvPr id="20" name="Rectangle: Rounded Corners 19">
            <a:extLst>
              <a:ext uri="{FF2B5EF4-FFF2-40B4-BE49-F238E27FC236}">
                <a16:creationId xmlns:a16="http://schemas.microsoft.com/office/drawing/2014/main" id="{19E5DDB6-2E01-91E0-F017-818EEB678FD2}"/>
              </a:ext>
            </a:extLst>
          </p:cNvPr>
          <p:cNvSpPr/>
          <p:nvPr/>
        </p:nvSpPr>
        <p:spPr>
          <a:xfrm>
            <a:off x="4944102" y="2138186"/>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Digital and clinical Digital leaders and their teams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strategic direction for digital in SBUHB and to ensure colleagues understand how their work contributes to achieving this vision </a:t>
            </a:r>
          </a:p>
        </p:txBody>
      </p:sp>
      <p:sp>
        <p:nvSpPr>
          <p:cNvPr id="21" name="Rectangle: Rounded Corners 20">
            <a:extLst>
              <a:ext uri="{FF2B5EF4-FFF2-40B4-BE49-F238E27FC236}">
                <a16:creationId xmlns:a16="http://schemas.microsoft.com/office/drawing/2014/main" id="{B91324F6-3FB2-18EB-734A-730AECFA15FA}"/>
              </a:ext>
            </a:extLst>
          </p:cNvPr>
          <p:cNvSpPr/>
          <p:nvPr/>
        </p:nvSpPr>
        <p:spPr>
          <a:xfrm>
            <a:off x="4944102" y="2746421"/>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All employees of SBUHB – </a:t>
            </a:r>
            <a:r>
              <a:rPr lang="en-GB" sz="800" b="0">
                <a:solidFill>
                  <a:srgbClr val="1F355E"/>
                </a:solidFill>
                <a:latin typeface="Arial" panose="020B0604020202020204" pitchFamily="34" charset="0"/>
                <a:ea typeface="+mn-ea"/>
                <a:cs typeface="Arial" panose="020B0604020202020204" pitchFamily="34" charset="0"/>
                <a:sym typeface="Helvetica Neue Medium"/>
              </a:rPr>
              <a:t>to highlight what the strategy means for colleagues across SBUHB in their day-to-day roles including operational staff and clinical and care professionals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59AFD060-2AFA-CE6D-722C-778B45AFDEBF}"/>
              </a:ext>
            </a:extLst>
          </p:cNvPr>
          <p:cNvSpPr/>
          <p:nvPr/>
        </p:nvSpPr>
        <p:spPr>
          <a:xfrm>
            <a:off x="4944102" y="3362227"/>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patients and wider population - </a:t>
            </a:r>
            <a:r>
              <a:rPr lang="en-GB" sz="800" b="0">
                <a:solidFill>
                  <a:srgbClr val="1F355E"/>
                </a:solidFill>
                <a:latin typeface="Arial" panose="020B0604020202020204" pitchFamily="34" charset="0"/>
                <a:ea typeface="+mn-ea"/>
                <a:cs typeface="Arial" panose="020B0604020202020204" pitchFamily="34" charset="0"/>
                <a:sym typeface="Helvetica Neue Medium"/>
              </a:rPr>
              <a:t>to communicate what digital, data and technology transformation means for the care and well-being of the people of Swansea Bay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84944ABE-9D0F-1839-00F3-AEAA639B307F}"/>
              </a:ext>
            </a:extLst>
          </p:cNvPr>
          <p:cNvSpPr/>
          <p:nvPr/>
        </p:nvSpPr>
        <p:spPr>
          <a:xfrm>
            <a:off x="4944102" y="3995185"/>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local, regional and national partners- </a:t>
            </a:r>
            <a:r>
              <a:rPr lang="en-GB" sz="800" b="0">
                <a:solidFill>
                  <a:srgbClr val="1F355E"/>
                </a:solidFill>
                <a:latin typeface="Arial" panose="020B0604020202020204" pitchFamily="34" charset="0"/>
                <a:ea typeface="+mn-ea"/>
                <a:cs typeface="Arial" panose="020B0604020202020204" pitchFamily="34" charset="0"/>
                <a:sym typeface="Helvetica Neue Medium"/>
              </a:rPr>
              <a:t>to show how we will work together to achieve collective goals and shared objectives</a:t>
            </a:r>
          </a:p>
        </p:txBody>
      </p:sp>
      <p:sp>
        <p:nvSpPr>
          <p:cNvPr id="24" name="Rectangle: Rounded Corners 23">
            <a:extLst>
              <a:ext uri="{FF2B5EF4-FFF2-40B4-BE49-F238E27FC236}">
                <a16:creationId xmlns:a16="http://schemas.microsoft.com/office/drawing/2014/main" id="{2D74C165-CEF3-4739-1982-7D472ED1F9D9}"/>
              </a:ext>
            </a:extLst>
          </p:cNvPr>
          <p:cNvSpPr/>
          <p:nvPr/>
        </p:nvSpPr>
        <p:spPr>
          <a:xfrm>
            <a:off x="4939766" y="1519922"/>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Clinical and Service Leads – </a:t>
            </a:r>
            <a:r>
              <a:rPr lang="en-GB" sz="800" b="0">
                <a:solidFill>
                  <a:srgbClr val="1F355E"/>
                </a:solidFill>
                <a:latin typeface="Arial" panose="020B0604020202020204" pitchFamily="34" charset="0"/>
                <a:ea typeface="+mn-ea"/>
                <a:cs typeface="Arial" panose="020B0604020202020204" pitchFamily="34" charset="0"/>
              </a:rPr>
              <a:t>enabling our leads to transform service delivery by using digital technology for the benefit of our patients and SBUHB. </a:t>
            </a:r>
            <a:endParaRPr lang="en-GB"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33" name="TextBox 32">
            <a:extLst>
              <a:ext uri="{FF2B5EF4-FFF2-40B4-BE49-F238E27FC236}">
                <a16:creationId xmlns:a16="http://schemas.microsoft.com/office/drawing/2014/main" id="{BB5F8A44-BD6A-80AF-F716-2B6A0D24EDDA}"/>
              </a:ext>
            </a:extLst>
          </p:cNvPr>
          <p:cNvSpPr txBox="1"/>
          <p:nvPr/>
        </p:nvSpPr>
        <p:spPr>
          <a:xfrm>
            <a:off x="142875" y="506009"/>
            <a:ext cx="4796891"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endParaRPr lang="en-GB" sz="1200" b="1" i="0" u="none" strike="noStrike" cap="none" spc="0" normalizeH="0" baseline="0">
              <a:ln>
                <a:noFill/>
              </a:ln>
              <a:solidFill>
                <a:srgbClr val="1F355E"/>
              </a:solidFill>
              <a:effectLst/>
              <a:uFillTx/>
              <a:latin typeface="Arial Black" panose="020B0A04020102020204" pitchFamily="34" charset="0"/>
            </a:endParaRPr>
          </a:p>
        </p:txBody>
      </p:sp>
      <p:sp>
        <p:nvSpPr>
          <p:cNvPr id="16" name="Rectangle 15">
            <a:extLst>
              <a:ext uri="{FF2B5EF4-FFF2-40B4-BE49-F238E27FC236}">
                <a16:creationId xmlns:a16="http://schemas.microsoft.com/office/drawing/2014/main" id="{66ECCBBF-04A1-7C57-EF8D-17F19BB72119}"/>
              </a:ext>
            </a:extLst>
          </p:cNvPr>
          <p:cNvSpPr/>
          <p:nvPr/>
        </p:nvSpPr>
        <p:spPr>
          <a:xfrm>
            <a:off x="8159503" y="820462"/>
            <a:ext cx="545175" cy="586245"/>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CA342508-A5A3-5299-7D52-C940088972F1}"/>
              </a:ext>
            </a:extLst>
          </p:cNvPr>
          <p:cNvSpPr/>
          <p:nvPr/>
        </p:nvSpPr>
        <p:spPr>
          <a:xfrm>
            <a:off x="8169133" y="2137392"/>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30">
            <a:extLst>
              <a:ext uri="{FF2B5EF4-FFF2-40B4-BE49-F238E27FC236}">
                <a16:creationId xmlns:a16="http://schemas.microsoft.com/office/drawing/2014/main" id="{D7461371-8AEA-0F3F-50E6-1B366114EEB4}"/>
              </a:ext>
            </a:extLst>
          </p:cNvPr>
          <p:cNvSpPr/>
          <p:nvPr/>
        </p:nvSpPr>
        <p:spPr>
          <a:xfrm>
            <a:off x="8169135" y="2752212"/>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Rectangle 31">
            <a:extLst>
              <a:ext uri="{FF2B5EF4-FFF2-40B4-BE49-F238E27FC236}">
                <a16:creationId xmlns:a16="http://schemas.microsoft.com/office/drawing/2014/main" id="{E13318DC-68AF-1F23-F7F9-B2FA5491686F}"/>
              </a:ext>
            </a:extLst>
          </p:cNvPr>
          <p:cNvSpPr/>
          <p:nvPr/>
        </p:nvSpPr>
        <p:spPr>
          <a:xfrm>
            <a:off x="8173259" y="3359770"/>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4" name="Rectangle 33">
            <a:extLst>
              <a:ext uri="{FF2B5EF4-FFF2-40B4-BE49-F238E27FC236}">
                <a16:creationId xmlns:a16="http://schemas.microsoft.com/office/drawing/2014/main" id="{2B9EF57E-2377-ED66-427A-E08AA6ECAA89}"/>
              </a:ext>
            </a:extLst>
          </p:cNvPr>
          <p:cNvSpPr/>
          <p:nvPr/>
        </p:nvSpPr>
        <p:spPr>
          <a:xfrm>
            <a:off x="8173259" y="3993680"/>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Rectangle 34">
            <a:extLst>
              <a:ext uri="{FF2B5EF4-FFF2-40B4-BE49-F238E27FC236}">
                <a16:creationId xmlns:a16="http://schemas.microsoft.com/office/drawing/2014/main" id="{1CE9FBED-BA3A-F039-0898-143F5AE7B378}"/>
              </a:ext>
            </a:extLst>
          </p:cNvPr>
          <p:cNvSpPr/>
          <p:nvPr/>
        </p:nvSpPr>
        <p:spPr>
          <a:xfrm>
            <a:off x="8173259" y="1519922"/>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37" name="Picture 36">
            <a:extLst>
              <a:ext uri="{FF2B5EF4-FFF2-40B4-BE49-F238E27FC236}">
                <a16:creationId xmlns:a16="http://schemas.microsoft.com/office/drawing/2014/main" id="{DB93D739-80EC-EDCD-DB8F-DAEF7A470C0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43" b="89764" l="9796" r="90612">
                        <a14:foregroundMark x1="90612" y1="33465" x2="90612" y2="33465"/>
                        <a14:foregroundMark x1="72653" y1="39370" x2="72653" y2="39370"/>
                        <a14:foregroundMark x1="63265" y1="41339" x2="63265" y2="41339"/>
                        <a14:foregroundMark x1="55102" y1="43307" x2="55102" y2="43307"/>
                        <a14:foregroundMark x1="43265" y1="45669" x2="43265" y2="45669"/>
                        <a14:foregroundMark x1="38776" y1="33465" x2="38776" y2="33465"/>
                        <a14:foregroundMark x1="28980" y1="69685" x2="28980" y2="69685"/>
                        <a14:foregroundMark x1="32653" y1="85433" x2="32653" y2="85433"/>
                        <a14:foregroundMark x1="46939" y1="84646" x2="46939" y2="84646"/>
                        <a14:foregroundMark x1="59184" y1="73228" x2="59184" y2="73228"/>
                        <a14:foregroundMark x1="76327" y1="83071" x2="76327" y2="83071"/>
                        <a14:foregroundMark x1="76327" y1="72047" x2="76327" y2="72047"/>
                      </a14:backgroundRemoval>
                    </a14:imgEffect>
                  </a14:imgLayer>
                </a14:imgProps>
              </a:ext>
            </a:extLst>
          </a:blip>
          <a:stretch>
            <a:fillRect/>
          </a:stretch>
        </p:blipFill>
        <p:spPr>
          <a:xfrm>
            <a:off x="8179876" y="859763"/>
            <a:ext cx="482401" cy="500122"/>
          </a:xfrm>
          <a:prstGeom prst="rect">
            <a:avLst/>
          </a:prstGeom>
        </p:spPr>
      </p:pic>
      <p:pic>
        <p:nvPicPr>
          <p:cNvPr id="39" name="Picture 38">
            <a:extLst>
              <a:ext uri="{FF2B5EF4-FFF2-40B4-BE49-F238E27FC236}">
                <a16:creationId xmlns:a16="http://schemas.microsoft.com/office/drawing/2014/main" id="{68FABE91-7F0D-EC78-9B2F-26828CB3C0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60" b="89641" l="9811" r="94340">
                        <a14:foregroundMark x1="16226" y1="13147" x2="16226" y2="13147"/>
                        <a14:foregroundMark x1="30189" y1="34661" x2="30189" y2="34661"/>
                        <a14:foregroundMark x1="14717" y1="55378" x2="14717" y2="55378"/>
                        <a14:foregroundMark x1="29811" y1="63745" x2="29811" y2="63745"/>
                        <a14:foregroundMark x1="29811" y1="81275" x2="29811" y2="81275"/>
                        <a14:foregroundMark x1="59245" y1="86056" x2="59245" y2="86056"/>
                        <a14:foregroundMark x1="55849" y1="63347" x2="55849" y2="63347"/>
                        <a14:foregroundMark x1="82642" y1="85657" x2="82642" y2="85657"/>
                        <a14:foregroundMark x1="80755" y1="67729" x2="80755" y2="67729"/>
                        <a14:foregroundMark x1="94340" y1="54582" x2="94340" y2="54582"/>
                        <a14:foregroundMark x1="53208" y1="29482" x2="53208" y2="29482"/>
                        <a14:foregroundMark x1="30189" y1="45020" x2="30189" y2="45020"/>
                        <a14:foregroundMark x1="93208" y1="15139" x2="93208" y2="15139"/>
                        <a14:foregroundMark x1="81509" y1="35060" x2="81509" y2="35060"/>
                      </a14:backgroundRemoval>
                    </a14:imgEffect>
                  </a14:imgLayer>
                </a14:imgProps>
              </a:ext>
            </a:extLst>
          </a:blip>
          <a:stretch>
            <a:fillRect/>
          </a:stretch>
        </p:blipFill>
        <p:spPr>
          <a:xfrm>
            <a:off x="8200521" y="2167044"/>
            <a:ext cx="463494" cy="439008"/>
          </a:xfrm>
          <a:prstGeom prst="rect">
            <a:avLst/>
          </a:prstGeom>
        </p:spPr>
      </p:pic>
      <p:pic>
        <p:nvPicPr>
          <p:cNvPr id="43" name="Picture 42">
            <a:extLst>
              <a:ext uri="{FF2B5EF4-FFF2-40B4-BE49-F238E27FC236}">
                <a16:creationId xmlns:a16="http://schemas.microsoft.com/office/drawing/2014/main" id="{30D66DED-FF58-6A2B-9DD3-9ABB0E2FF9F7}"/>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8494" r="92278">
                        <a14:foregroundMark x1="32432" y1="52400" x2="32432" y2="52400"/>
                        <a14:foregroundMark x1="8880" y1="69600" x2="8880" y2="69600"/>
                        <a14:foregroundMark x1="92278" y1="67200" x2="92278" y2="67200"/>
                        <a14:foregroundMark x1="22780" y1="35200" x2="22780" y2="35200"/>
                        <a14:foregroundMark x1="67954" y1="12800" x2="67954" y2="12800"/>
                        <a14:foregroundMark x1="67954" y1="28400" x2="67954" y2="28400"/>
                      </a14:backgroundRemoval>
                    </a14:imgEffect>
                  </a14:imgLayer>
                </a14:imgProps>
              </a:ext>
            </a:extLst>
          </a:blip>
          <a:stretch>
            <a:fillRect/>
          </a:stretch>
        </p:blipFill>
        <p:spPr>
          <a:xfrm>
            <a:off x="8192336" y="3369169"/>
            <a:ext cx="479864" cy="463189"/>
          </a:xfrm>
          <a:prstGeom prst="rect">
            <a:avLst/>
          </a:prstGeom>
        </p:spPr>
      </p:pic>
      <p:pic>
        <p:nvPicPr>
          <p:cNvPr id="45" name="Picture 44">
            <a:extLst>
              <a:ext uri="{FF2B5EF4-FFF2-40B4-BE49-F238E27FC236}">
                <a16:creationId xmlns:a16="http://schemas.microsoft.com/office/drawing/2014/main" id="{B67B3615-E3F5-F411-A71C-16C6F1798FB8}"/>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9962" b="92337" l="8468" r="92339">
                        <a14:foregroundMark x1="43952" y1="61686" x2="43952" y2="61686"/>
                        <a14:foregroundMark x1="91532" y1="22605" x2="91532" y2="22605"/>
                        <a14:foregroundMark x1="8468" y1="55172" x2="8468" y2="55172"/>
                        <a14:foregroundMark x1="44355" y1="89272" x2="44355" y2="89272"/>
                        <a14:foregroundMark x1="47984" y1="92720" x2="47984" y2="92720"/>
                        <a14:foregroundMark x1="92339" y1="54406" x2="92339" y2="54406"/>
                      </a14:backgroundRemoval>
                    </a14:imgEffect>
                  </a14:imgLayer>
                </a14:imgProps>
              </a:ext>
            </a:extLst>
          </a:blip>
          <a:stretch>
            <a:fillRect/>
          </a:stretch>
        </p:blipFill>
        <p:spPr>
          <a:xfrm>
            <a:off x="8210144" y="3993680"/>
            <a:ext cx="448826" cy="472353"/>
          </a:xfrm>
          <a:prstGeom prst="rect">
            <a:avLst/>
          </a:prstGeom>
        </p:spPr>
      </p:pic>
      <p:sp>
        <p:nvSpPr>
          <p:cNvPr id="12" name="Title 1">
            <a:extLst>
              <a:ext uri="{FF2B5EF4-FFF2-40B4-BE49-F238E27FC236}">
                <a16:creationId xmlns:a16="http://schemas.microsoft.com/office/drawing/2014/main" id="{EB3E0622-04DA-9C5E-D935-35114CBC1E2D}"/>
              </a:ext>
            </a:extLst>
          </p:cNvPr>
          <p:cNvSpPr txBox="1">
            <a:spLocks/>
          </p:cNvSpPr>
          <p:nvPr/>
        </p:nvSpPr>
        <p:spPr>
          <a:xfrm>
            <a:off x="80973" y="-74557"/>
            <a:ext cx="5082433" cy="794701"/>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600" b="1">
                <a:solidFill>
                  <a:srgbClr val="1F355E"/>
                </a:solidFill>
                <a:latin typeface="Arial Black"/>
              </a:rPr>
              <a:t>A Foreword From the Chief Executive and the Director of Digital </a:t>
            </a:r>
            <a:endParaRPr lang="en-GB" sz="1600" strike="sngStrike">
              <a:solidFill>
                <a:srgbClr val="1F355E"/>
              </a:solidFill>
              <a:highlight>
                <a:srgbClr val="FFFF00"/>
              </a:highlight>
              <a:latin typeface="Arial Black" panose="020B0A04020102020204" pitchFamily="34" charset="0"/>
            </a:endParaRPr>
          </a:p>
        </p:txBody>
      </p:sp>
      <p:pic>
        <p:nvPicPr>
          <p:cNvPr id="3" name="Picture 2">
            <a:extLst>
              <a:ext uri="{FF2B5EF4-FFF2-40B4-BE49-F238E27FC236}">
                <a16:creationId xmlns:a16="http://schemas.microsoft.com/office/drawing/2014/main" id="{037232E2-AAB6-11FF-D858-AAA8D1EC0A6C}"/>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709" b="89806" l="9738" r="93258">
                        <a14:foregroundMark x1="36330" y1="38350" x2="36330" y2="38350"/>
                        <a14:foregroundMark x1="18727" y1="64078" x2="18727" y2="64078"/>
                        <a14:foregroundMark x1="49064" y1="69903" x2="49064" y2="69903"/>
                        <a14:foregroundMark x1="68539" y1="41748" x2="68539" y2="41748"/>
                        <a14:foregroundMark x1="79026" y1="68447" x2="79026" y2="68447"/>
                        <a14:foregroundMark x1="93258" y1="42233" x2="93258" y2="42233"/>
                      </a14:backgroundRemoval>
                    </a14:imgEffect>
                  </a14:imgLayer>
                </a14:imgProps>
              </a:ext>
            </a:extLst>
          </a:blip>
          <a:stretch>
            <a:fillRect/>
          </a:stretch>
        </p:blipFill>
        <p:spPr>
          <a:xfrm>
            <a:off x="8194886" y="1583437"/>
            <a:ext cx="466092" cy="359606"/>
          </a:xfrm>
          <a:prstGeom prst="rect">
            <a:avLst/>
          </a:prstGeom>
        </p:spPr>
      </p:pic>
      <p:pic>
        <p:nvPicPr>
          <p:cNvPr id="7" name="Graphic 6" descr="Group of people with solid fill">
            <a:extLst>
              <a:ext uri="{FF2B5EF4-FFF2-40B4-BE49-F238E27FC236}">
                <a16:creationId xmlns:a16="http://schemas.microsoft.com/office/drawing/2014/main" id="{2F5B4957-EF6A-8A2E-32F2-B3AF703572A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227144" y="2794504"/>
            <a:ext cx="448826" cy="448826"/>
          </a:xfrm>
          <a:prstGeom prst="rect">
            <a:avLst/>
          </a:prstGeom>
        </p:spPr>
      </p:pic>
      <p:sp>
        <p:nvSpPr>
          <p:cNvPr id="8" name="AutoShape 4">
            <a:extLst>
              <a:ext uri="{FF2B5EF4-FFF2-40B4-BE49-F238E27FC236}">
                <a16:creationId xmlns:a16="http://schemas.microsoft.com/office/drawing/2014/main" id="{E5726C90-C893-A6C3-718B-46335D831D38}"/>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0" name="Picture 39" descr="A person wearing glasses and a white shirt&#10;&#10;Description automatically generated">
            <a:extLst>
              <a:ext uri="{FF2B5EF4-FFF2-40B4-BE49-F238E27FC236}">
                <a16:creationId xmlns:a16="http://schemas.microsoft.com/office/drawing/2014/main" id="{6696B6CE-51D0-93F0-3F35-979CDECFF26F}"/>
              </a:ext>
            </a:extLst>
          </p:cNvPr>
          <p:cNvPicPr>
            <a:picLocks noChangeAspect="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4505" y="966491"/>
            <a:ext cx="1000624" cy="1253946"/>
          </a:xfrm>
          <a:prstGeom prst="rect">
            <a:avLst/>
          </a:prstGeom>
        </p:spPr>
      </p:pic>
      <p:sp>
        <p:nvSpPr>
          <p:cNvPr id="2" name="TextBox 1">
            <a:extLst>
              <a:ext uri="{FF2B5EF4-FFF2-40B4-BE49-F238E27FC236}">
                <a16:creationId xmlns:a16="http://schemas.microsoft.com/office/drawing/2014/main" id="{EC91C03A-B52E-801B-C433-35644722A42C}"/>
              </a:ext>
            </a:extLst>
          </p:cNvPr>
          <p:cNvSpPr txBox="1"/>
          <p:nvPr/>
        </p:nvSpPr>
        <p:spPr>
          <a:xfrm>
            <a:off x="8523407" y="4856937"/>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1871053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35A02-DF01-FB32-5601-FA6A89FFA225}"/>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85AC42B9-F9EE-C1D3-A85B-2A6CCC23D9A5}"/>
              </a:ext>
            </a:extLst>
          </p:cNvPr>
          <p:cNvSpPr txBox="1">
            <a:spLocks/>
          </p:cNvSpPr>
          <p:nvPr/>
        </p:nvSpPr>
        <p:spPr>
          <a:xfrm>
            <a:off x="142875" y="106558"/>
            <a:ext cx="88582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algn="ctr"/>
            <a:r>
              <a:rPr lang="en-GB" sz="2400">
                <a:latin typeface="Gill Sans MT"/>
              </a:rPr>
              <a:t>Kotter’s 8 Step Model – To support Transformational Change in SBUHB</a:t>
            </a:r>
            <a:endParaRPr lang="en-GB" sz="2400"/>
          </a:p>
        </p:txBody>
      </p:sp>
      <p:sp>
        <p:nvSpPr>
          <p:cNvPr id="2" name="TextBox 1">
            <a:extLst>
              <a:ext uri="{FF2B5EF4-FFF2-40B4-BE49-F238E27FC236}">
                <a16:creationId xmlns:a16="http://schemas.microsoft.com/office/drawing/2014/main" id="{3340FEE8-3CE5-537B-F268-714865FABB72}"/>
              </a:ext>
            </a:extLst>
          </p:cNvPr>
          <p:cNvSpPr txBox="1"/>
          <p:nvPr/>
        </p:nvSpPr>
        <p:spPr>
          <a:xfrm>
            <a:off x="142875" y="865070"/>
            <a:ext cx="8858250" cy="226472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600"/>
              </a:spcAft>
              <a:buClrTx/>
              <a:buSzTx/>
              <a:tabLst/>
            </a:pPr>
            <a:r>
              <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rPr>
              <a:t>Kotter’s 8 step model can effectively guide the evolution of SBUHB’s workforce and culture to support digital transformation.  Anchoring new approaches in the culture of the organisation will ensure digital transformation is health board wide and embedded into everyday practices, leading to sustainable change and improvement.</a:t>
            </a:r>
          </a:p>
          <a:p>
            <a:pPr lvl="1" indent="0" algn="l" defTabSz="825500">
              <a:spcAft>
                <a:spcPts val="600"/>
              </a:spcAft>
            </a:pPr>
            <a:r>
              <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rPr>
              <a:t>The chevrons below show </a:t>
            </a:r>
            <a:r>
              <a:rPr kumimoji="0" lang="en-GB" sz="1050" i="0" u="none" strike="noStrike" cap="none" spc="0" normalizeH="0" baseline="0">
                <a:ln>
                  <a:noFill/>
                </a:ln>
                <a:solidFill>
                  <a:srgbClr val="000000"/>
                </a:solidFill>
                <a:effectLst/>
                <a:uFillTx/>
                <a:latin typeface="Helvetica Neue"/>
                <a:ea typeface="Helvetica Neue"/>
                <a:cs typeface="Helvetica Neue"/>
                <a:sym typeface="Helvetica Neue"/>
              </a:rPr>
              <a:t>Kotter’s 8 step model for successful transformation </a:t>
            </a:r>
            <a:r>
              <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rPr>
              <a:t>in the NHS alongside an initial RAG rating for SBUHB’s current progress against each step as of February 2025</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rPr>
              <a:t>SBUHB has </a:t>
            </a:r>
            <a:r>
              <a:rPr lang="en-GB" sz="1050" b="0">
                <a:solidFill>
                  <a:srgbClr val="000000"/>
                </a:solidFill>
                <a:latin typeface="Helvetica Neue"/>
                <a:ea typeface="Helvetica Neue"/>
                <a:cs typeface="Helvetica Neue"/>
                <a:sym typeface="Helvetica Neue"/>
              </a:rPr>
              <a:t>begun to build a </a:t>
            </a:r>
            <a:r>
              <a:rPr lang="en-GB" sz="1050">
                <a:solidFill>
                  <a:srgbClr val="000000"/>
                </a:solidFill>
                <a:latin typeface="Helvetica Neue"/>
                <a:ea typeface="Helvetica Neue"/>
                <a:cs typeface="Helvetica Neue"/>
                <a:sym typeface="Helvetica Neue"/>
              </a:rPr>
              <a:t>sense of urgency and to build a coalition of the willing around the future vision </a:t>
            </a:r>
            <a:r>
              <a:rPr lang="en-GB" sz="1050" b="0">
                <a:solidFill>
                  <a:srgbClr val="000000"/>
                </a:solidFill>
                <a:latin typeface="Helvetica Neue"/>
                <a:ea typeface="Helvetica Neue"/>
                <a:cs typeface="Helvetica Neue"/>
                <a:sym typeface="Helvetica Neue"/>
              </a:rPr>
              <a:t>and this now needs to extend, broadening out to reach more colleagues across more teams so that we can build a </a:t>
            </a:r>
            <a:r>
              <a:rPr lang="en-GB" sz="1050">
                <a:solidFill>
                  <a:srgbClr val="000000"/>
                </a:solidFill>
                <a:latin typeface="Helvetica Neue"/>
                <a:ea typeface="Helvetica Neue"/>
                <a:cs typeface="Helvetica Neue"/>
                <a:sym typeface="Helvetica Neue"/>
              </a:rPr>
              <a:t>cultural commitment to digital transformation. </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a:solidFill>
                  <a:srgbClr val="000000"/>
                </a:solidFill>
                <a:latin typeface="Helvetica Neue"/>
                <a:ea typeface="Helvetica Neue"/>
                <a:cs typeface="Helvetica Neue"/>
                <a:sym typeface="Helvetica Neue"/>
              </a:rPr>
              <a:t>This will require both Executive support and endorsement as well as a willingness from SDGs and other service teams to partner with Digital Services and take </a:t>
            </a:r>
            <a:r>
              <a:rPr lang="en-GB" sz="1050">
                <a:solidFill>
                  <a:srgbClr val="000000"/>
                </a:solidFill>
                <a:latin typeface="Helvetica Neue"/>
                <a:ea typeface="Helvetica Neue"/>
                <a:cs typeface="Helvetica Neue"/>
                <a:sym typeface="Helvetica Neue"/>
              </a:rPr>
              <a:t>shared responsibility for the realisation of the desired benefits </a:t>
            </a:r>
            <a:r>
              <a:rPr kumimoji="0" lang="en-GB" sz="1050" i="0" u="none" strike="noStrike" cap="none" spc="0" normalizeH="0" baseline="0">
                <a:ln>
                  <a:noFill/>
                </a:ln>
                <a:solidFill>
                  <a:srgbClr val="000000"/>
                </a:solidFill>
                <a:effectLst/>
                <a:uFillTx/>
                <a:latin typeface="Helvetica Neue"/>
                <a:ea typeface="Helvetica Neue"/>
                <a:cs typeface="Helvetica Neue"/>
                <a:sym typeface="Helvetica Neue"/>
              </a:rPr>
              <a:t> </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rPr>
              <a:t>Th</a:t>
            </a:r>
            <a:r>
              <a:rPr lang="en-GB" sz="1050" b="0">
                <a:solidFill>
                  <a:srgbClr val="000000"/>
                </a:solidFill>
                <a:latin typeface="Helvetica Neue"/>
                <a:ea typeface="Helvetica Neue"/>
                <a:cs typeface="Helvetica Neue"/>
                <a:sym typeface="Helvetica Neue"/>
              </a:rPr>
              <a:t>is Mobilisation plan will support SBUHB to continue to build on steps 1 – 4 whilst making concerted progress against steps 5) and 6) </a:t>
            </a:r>
            <a:endParaRPr kumimoji="0" lang="en-GB" sz="105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grpSp>
        <p:nvGrpSpPr>
          <p:cNvPr id="25" name="Group 24">
            <a:extLst>
              <a:ext uri="{FF2B5EF4-FFF2-40B4-BE49-F238E27FC236}">
                <a16:creationId xmlns:a16="http://schemas.microsoft.com/office/drawing/2014/main" id="{025940CD-B381-578D-4515-83C28F59ED95}"/>
              </a:ext>
            </a:extLst>
          </p:cNvPr>
          <p:cNvGrpSpPr/>
          <p:nvPr/>
        </p:nvGrpSpPr>
        <p:grpSpPr>
          <a:xfrm>
            <a:off x="142875" y="3124299"/>
            <a:ext cx="8944183" cy="1530464"/>
            <a:chOff x="142876" y="2601375"/>
            <a:chExt cx="11746498" cy="1530464"/>
          </a:xfrm>
        </p:grpSpPr>
        <p:sp>
          <p:nvSpPr>
            <p:cNvPr id="3" name="Rectangle 2">
              <a:extLst>
                <a:ext uri="{FF2B5EF4-FFF2-40B4-BE49-F238E27FC236}">
                  <a16:creationId xmlns:a16="http://schemas.microsoft.com/office/drawing/2014/main" id="{C0C00B06-C19C-BB3C-77E9-884B48EAB167}"/>
                </a:ext>
              </a:extLst>
            </p:cNvPr>
            <p:cNvSpPr/>
            <p:nvPr/>
          </p:nvSpPr>
          <p:spPr>
            <a:xfrm>
              <a:off x="142876" y="2601375"/>
              <a:ext cx="11746498" cy="1530464"/>
            </a:xfrm>
            <a:prstGeom prst="rect">
              <a:avLst/>
            </a:prstGeom>
            <a:solidFill>
              <a:schemeClr val="bg1"/>
            </a:solidFill>
            <a:ln w="381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0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5" name="Group 4">
              <a:extLst>
                <a:ext uri="{FF2B5EF4-FFF2-40B4-BE49-F238E27FC236}">
                  <a16:creationId xmlns:a16="http://schemas.microsoft.com/office/drawing/2014/main" id="{FC9C39E2-9D7E-CA2B-1AD7-847D52E2AD63}"/>
                </a:ext>
              </a:extLst>
            </p:cNvPr>
            <p:cNvGrpSpPr/>
            <p:nvPr/>
          </p:nvGrpSpPr>
          <p:grpSpPr>
            <a:xfrm>
              <a:off x="214771" y="2848704"/>
              <a:ext cx="8732955" cy="858191"/>
              <a:chOff x="600228" y="3712638"/>
              <a:chExt cx="8501731" cy="858191"/>
            </a:xfrm>
          </p:grpSpPr>
          <p:sp>
            <p:nvSpPr>
              <p:cNvPr id="6" name="Chevron 77">
                <a:extLst>
                  <a:ext uri="{FF2B5EF4-FFF2-40B4-BE49-F238E27FC236}">
                    <a16:creationId xmlns:a16="http://schemas.microsoft.com/office/drawing/2014/main" id="{2BE8AADE-5DAE-7D35-50F0-948EE3B8DD80}"/>
                  </a:ext>
                </a:extLst>
              </p:cNvPr>
              <p:cNvSpPr/>
              <p:nvPr/>
            </p:nvSpPr>
            <p:spPr bwMode="ltGray">
              <a:xfrm>
                <a:off x="1891688" y="3712638"/>
                <a:ext cx="1677513" cy="856835"/>
              </a:xfrm>
              <a:prstGeom prst="chevron">
                <a:avLst>
                  <a:gd name="adj" fmla="val 31595"/>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7" name="Pentagon 76">
                <a:extLst>
                  <a:ext uri="{FF2B5EF4-FFF2-40B4-BE49-F238E27FC236}">
                    <a16:creationId xmlns:a16="http://schemas.microsoft.com/office/drawing/2014/main" id="{7B2D60DF-0D9D-BAFB-694B-53EF24AE1E45}"/>
                  </a:ext>
                </a:extLst>
              </p:cNvPr>
              <p:cNvSpPr/>
              <p:nvPr/>
            </p:nvSpPr>
            <p:spPr bwMode="ltGray">
              <a:xfrm>
                <a:off x="600228" y="3719834"/>
                <a:ext cx="1585783" cy="850995"/>
              </a:xfrm>
              <a:prstGeom prst="homePlate">
                <a:avLst>
                  <a:gd name="adj" fmla="val 31469"/>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bg1"/>
                  </a:solidFill>
                </a:endParaRPr>
              </a:p>
            </p:txBody>
          </p:sp>
          <p:sp>
            <p:nvSpPr>
              <p:cNvPr id="10" name="Chevron 78">
                <a:extLst>
                  <a:ext uri="{FF2B5EF4-FFF2-40B4-BE49-F238E27FC236}">
                    <a16:creationId xmlns:a16="http://schemas.microsoft.com/office/drawing/2014/main" id="{F4BF81EC-1A7A-875A-5F5A-E0DDFBD91AFB}"/>
                  </a:ext>
                </a:extLst>
              </p:cNvPr>
              <p:cNvSpPr/>
              <p:nvPr/>
            </p:nvSpPr>
            <p:spPr bwMode="ltGray">
              <a:xfrm>
                <a:off x="3274878" y="3712638"/>
                <a:ext cx="1677513" cy="856835"/>
              </a:xfrm>
              <a:prstGeom prst="chevron">
                <a:avLst>
                  <a:gd name="adj" fmla="val 31595"/>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12" name="Chevron 79">
                <a:extLst>
                  <a:ext uri="{FF2B5EF4-FFF2-40B4-BE49-F238E27FC236}">
                    <a16:creationId xmlns:a16="http://schemas.microsoft.com/office/drawing/2014/main" id="{04765655-7B6C-4DE1-AFD8-665842F84260}"/>
                  </a:ext>
                </a:extLst>
              </p:cNvPr>
              <p:cNvSpPr/>
              <p:nvPr/>
            </p:nvSpPr>
            <p:spPr bwMode="ltGray">
              <a:xfrm>
                <a:off x="4658068" y="3712638"/>
                <a:ext cx="1677513" cy="856835"/>
              </a:xfrm>
              <a:prstGeom prst="chevron">
                <a:avLst>
                  <a:gd name="adj" fmla="val 31595"/>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13" name="Chevron 80">
                <a:extLst>
                  <a:ext uri="{FF2B5EF4-FFF2-40B4-BE49-F238E27FC236}">
                    <a16:creationId xmlns:a16="http://schemas.microsoft.com/office/drawing/2014/main" id="{A79431C1-B83A-D884-1F75-61266D16FE07}"/>
                  </a:ext>
                </a:extLst>
              </p:cNvPr>
              <p:cNvSpPr/>
              <p:nvPr/>
            </p:nvSpPr>
            <p:spPr bwMode="ltGray">
              <a:xfrm>
                <a:off x="6041259" y="3712638"/>
                <a:ext cx="1677513" cy="856835"/>
              </a:xfrm>
              <a:prstGeom prst="chevron">
                <a:avLst>
                  <a:gd name="adj" fmla="val 31595"/>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14" name="Chevron 80">
                <a:extLst>
                  <a:ext uri="{FF2B5EF4-FFF2-40B4-BE49-F238E27FC236}">
                    <a16:creationId xmlns:a16="http://schemas.microsoft.com/office/drawing/2014/main" id="{B5952921-FA49-4F02-85AE-883E621CA4F9}"/>
                  </a:ext>
                </a:extLst>
              </p:cNvPr>
              <p:cNvSpPr/>
              <p:nvPr/>
            </p:nvSpPr>
            <p:spPr bwMode="ltGray">
              <a:xfrm>
                <a:off x="7424446" y="3712638"/>
                <a:ext cx="1677513" cy="856835"/>
              </a:xfrm>
              <a:prstGeom prst="chevron">
                <a:avLst>
                  <a:gd name="adj" fmla="val 31595"/>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grpSp>
        <p:sp>
          <p:nvSpPr>
            <p:cNvPr id="15" name="Text Box 6">
              <a:extLst>
                <a:ext uri="{FF2B5EF4-FFF2-40B4-BE49-F238E27FC236}">
                  <a16:creationId xmlns:a16="http://schemas.microsoft.com/office/drawing/2014/main" id="{87057506-16FE-0B67-34BB-04A6D031F057}"/>
                </a:ext>
              </a:extLst>
            </p:cNvPr>
            <p:cNvSpPr txBox="1">
              <a:spLocks noChangeArrowheads="1"/>
            </p:cNvSpPr>
            <p:nvPr/>
          </p:nvSpPr>
          <p:spPr bwMode="gray">
            <a:xfrm>
              <a:off x="340161" y="3052555"/>
              <a:ext cx="1207095" cy="489534"/>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1) Create Urgency</a:t>
              </a:r>
            </a:p>
          </p:txBody>
        </p:sp>
        <p:sp>
          <p:nvSpPr>
            <p:cNvPr id="16" name="Text Box 11">
              <a:extLst>
                <a:ext uri="{FF2B5EF4-FFF2-40B4-BE49-F238E27FC236}">
                  <a16:creationId xmlns:a16="http://schemas.microsoft.com/office/drawing/2014/main" id="{24A31AE6-36A4-5ECF-944F-D469E9FE8EBE}"/>
                </a:ext>
              </a:extLst>
            </p:cNvPr>
            <p:cNvSpPr txBox="1">
              <a:spLocks noChangeArrowheads="1"/>
            </p:cNvSpPr>
            <p:nvPr/>
          </p:nvSpPr>
          <p:spPr bwMode="gray">
            <a:xfrm>
              <a:off x="1697367" y="2975611"/>
              <a:ext cx="1494760" cy="643423"/>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2) Build a Guiding Coalition</a:t>
              </a:r>
            </a:p>
          </p:txBody>
        </p:sp>
        <p:sp>
          <p:nvSpPr>
            <p:cNvPr id="17" name="Text Box 16">
              <a:extLst>
                <a:ext uri="{FF2B5EF4-FFF2-40B4-BE49-F238E27FC236}">
                  <a16:creationId xmlns:a16="http://schemas.microsoft.com/office/drawing/2014/main" id="{779C24C5-4CB8-9DA9-381D-9682555ACF1E}"/>
                </a:ext>
              </a:extLst>
            </p:cNvPr>
            <p:cNvSpPr txBox="1">
              <a:spLocks noChangeArrowheads="1"/>
            </p:cNvSpPr>
            <p:nvPr/>
          </p:nvSpPr>
          <p:spPr bwMode="gray">
            <a:xfrm>
              <a:off x="3231179" y="3052555"/>
              <a:ext cx="1473266" cy="489534"/>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3) Create </a:t>
              </a:r>
              <a:br>
                <a:rPr lang="de-DE" sz="1000" b="1">
                  <a:solidFill>
                    <a:schemeClr val="bg1"/>
                  </a:solidFill>
                  <a:cs typeface="Arial" charset="0"/>
                </a:rPr>
              </a:br>
              <a:r>
                <a:rPr lang="de-DE" sz="1000" b="1">
                  <a:solidFill>
                    <a:schemeClr val="bg1"/>
                  </a:solidFill>
                  <a:cs typeface="Arial" charset="0"/>
                </a:rPr>
                <a:t>Vision</a:t>
              </a:r>
            </a:p>
          </p:txBody>
        </p:sp>
        <p:sp>
          <p:nvSpPr>
            <p:cNvPr id="18" name="Text Box 21">
              <a:extLst>
                <a:ext uri="{FF2B5EF4-FFF2-40B4-BE49-F238E27FC236}">
                  <a16:creationId xmlns:a16="http://schemas.microsoft.com/office/drawing/2014/main" id="{B9CB35F3-FD57-F06A-D4CE-77C7A1D9C193}"/>
                </a:ext>
              </a:extLst>
            </p:cNvPr>
            <p:cNvSpPr txBox="1">
              <a:spLocks noChangeArrowheads="1"/>
            </p:cNvSpPr>
            <p:nvPr/>
          </p:nvSpPr>
          <p:spPr bwMode="gray">
            <a:xfrm>
              <a:off x="4612545" y="3052555"/>
              <a:ext cx="1530452" cy="489534"/>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4) Communicate Vision</a:t>
              </a:r>
            </a:p>
          </p:txBody>
        </p:sp>
        <p:sp>
          <p:nvSpPr>
            <p:cNvPr id="19" name="Text Box 26">
              <a:extLst>
                <a:ext uri="{FF2B5EF4-FFF2-40B4-BE49-F238E27FC236}">
                  <a16:creationId xmlns:a16="http://schemas.microsoft.com/office/drawing/2014/main" id="{E937FDBF-0828-50C6-C2DE-577BA6048710}"/>
                </a:ext>
              </a:extLst>
            </p:cNvPr>
            <p:cNvSpPr txBox="1">
              <a:spLocks noChangeArrowheads="1"/>
            </p:cNvSpPr>
            <p:nvPr/>
          </p:nvSpPr>
          <p:spPr bwMode="gray">
            <a:xfrm>
              <a:off x="5833971" y="2898667"/>
              <a:ext cx="1642018" cy="797311"/>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5) Empower action by Removing Barriers</a:t>
              </a:r>
            </a:p>
          </p:txBody>
        </p:sp>
        <p:sp>
          <p:nvSpPr>
            <p:cNvPr id="20" name="Text Box 26">
              <a:extLst>
                <a:ext uri="{FF2B5EF4-FFF2-40B4-BE49-F238E27FC236}">
                  <a16:creationId xmlns:a16="http://schemas.microsoft.com/office/drawing/2014/main" id="{E917D440-FEA6-5E96-4E7B-E98C1399746F}"/>
                </a:ext>
              </a:extLst>
            </p:cNvPr>
            <p:cNvSpPr txBox="1">
              <a:spLocks noChangeArrowheads="1"/>
            </p:cNvSpPr>
            <p:nvPr/>
          </p:nvSpPr>
          <p:spPr bwMode="gray">
            <a:xfrm>
              <a:off x="7527394" y="2975611"/>
              <a:ext cx="1344134" cy="643423"/>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6) Generate short-term wins</a:t>
              </a:r>
            </a:p>
          </p:txBody>
        </p:sp>
        <p:sp>
          <p:nvSpPr>
            <p:cNvPr id="21" name="Chevron 80">
              <a:extLst>
                <a:ext uri="{FF2B5EF4-FFF2-40B4-BE49-F238E27FC236}">
                  <a16:creationId xmlns:a16="http://schemas.microsoft.com/office/drawing/2014/main" id="{DA347912-FE69-50BB-D6D8-E9E38C1D0BFA}"/>
                </a:ext>
              </a:extLst>
            </p:cNvPr>
            <p:cNvSpPr/>
            <p:nvPr/>
          </p:nvSpPr>
          <p:spPr bwMode="ltGray">
            <a:xfrm>
              <a:off x="8632571" y="2848979"/>
              <a:ext cx="1723136" cy="856835"/>
            </a:xfrm>
            <a:prstGeom prst="chevron">
              <a:avLst>
                <a:gd name="adj" fmla="val 31595"/>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22" name="Chevron 80">
              <a:extLst>
                <a:ext uri="{FF2B5EF4-FFF2-40B4-BE49-F238E27FC236}">
                  <a16:creationId xmlns:a16="http://schemas.microsoft.com/office/drawing/2014/main" id="{48D08F91-4DCA-02A8-C94E-EC3FE31E05D3}"/>
                </a:ext>
              </a:extLst>
            </p:cNvPr>
            <p:cNvSpPr/>
            <p:nvPr/>
          </p:nvSpPr>
          <p:spPr bwMode="ltGray">
            <a:xfrm>
              <a:off x="10053380" y="2848979"/>
              <a:ext cx="1723136" cy="856835"/>
            </a:xfrm>
            <a:prstGeom prst="chevron">
              <a:avLst>
                <a:gd name="adj" fmla="val 31595"/>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err="1">
                <a:solidFill>
                  <a:schemeClr val="bg1"/>
                </a:solidFill>
              </a:endParaRPr>
            </a:p>
          </p:txBody>
        </p:sp>
        <p:sp>
          <p:nvSpPr>
            <p:cNvPr id="23" name="Text Box 26">
              <a:extLst>
                <a:ext uri="{FF2B5EF4-FFF2-40B4-BE49-F238E27FC236}">
                  <a16:creationId xmlns:a16="http://schemas.microsoft.com/office/drawing/2014/main" id="{7F3CB31C-D81C-7F5D-9CFC-2415C2A4CB03}"/>
                </a:ext>
              </a:extLst>
            </p:cNvPr>
            <p:cNvSpPr txBox="1">
              <a:spLocks noChangeArrowheads="1"/>
            </p:cNvSpPr>
            <p:nvPr/>
          </p:nvSpPr>
          <p:spPr bwMode="gray">
            <a:xfrm>
              <a:off x="8955840" y="3052555"/>
              <a:ext cx="1295092" cy="489534"/>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7) Build on the change</a:t>
              </a:r>
            </a:p>
          </p:txBody>
        </p:sp>
        <p:sp>
          <p:nvSpPr>
            <p:cNvPr id="24" name="Text Box 26">
              <a:extLst>
                <a:ext uri="{FF2B5EF4-FFF2-40B4-BE49-F238E27FC236}">
                  <a16:creationId xmlns:a16="http://schemas.microsoft.com/office/drawing/2014/main" id="{35B6D874-6648-7BB0-A716-9436964B6DBD}"/>
                </a:ext>
              </a:extLst>
            </p:cNvPr>
            <p:cNvSpPr txBox="1">
              <a:spLocks noChangeArrowheads="1"/>
            </p:cNvSpPr>
            <p:nvPr/>
          </p:nvSpPr>
          <p:spPr bwMode="gray">
            <a:xfrm>
              <a:off x="10335242" y="2975611"/>
              <a:ext cx="1441273" cy="643423"/>
            </a:xfrm>
            <a:prstGeom prst="rect">
              <a:avLst/>
            </a:prstGeom>
            <a:noFill/>
            <a:ln w="9525">
              <a:noFill/>
              <a:miter lim="800000"/>
              <a:headEnd/>
              <a:tailEnd/>
            </a:ln>
          </p:spPr>
          <p:txBody>
            <a:bodyPr wrap="square" lIns="90000" tIns="90000" rIns="72000" bIns="90000" anchor="ctr">
              <a:spAutoFit/>
            </a:bodyPr>
            <a:lstStyle/>
            <a:p>
              <a:pPr algn="ctr" defTabSz="801688">
                <a:spcBef>
                  <a:spcPct val="20000"/>
                </a:spcBef>
              </a:pPr>
              <a:r>
                <a:rPr lang="de-DE" sz="1000" b="1">
                  <a:solidFill>
                    <a:schemeClr val="bg1"/>
                  </a:solidFill>
                  <a:cs typeface="Arial" charset="0"/>
                </a:rPr>
                <a:t>8) Anchor in Organisational Culture </a:t>
              </a:r>
            </a:p>
          </p:txBody>
        </p:sp>
      </p:grpSp>
      <p:grpSp>
        <p:nvGrpSpPr>
          <p:cNvPr id="8" name="Group 7">
            <a:extLst>
              <a:ext uri="{FF2B5EF4-FFF2-40B4-BE49-F238E27FC236}">
                <a16:creationId xmlns:a16="http://schemas.microsoft.com/office/drawing/2014/main" id="{3AAC5C75-901C-6E83-265C-6C2A2EAA305A}"/>
              </a:ext>
            </a:extLst>
          </p:cNvPr>
          <p:cNvGrpSpPr/>
          <p:nvPr/>
        </p:nvGrpSpPr>
        <p:grpSpPr>
          <a:xfrm>
            <a:off x="2" y="0"/>
            <a:ext cx="9143998" cy="165595"/>
            <a:chOff x="374266" y="2474302"/>
            <a:chExt cx="13719657" cy="820603"/>
          </a:xfrm>
        </p:grpSpPr>
        <p:sp>
          <p:nvSpPr>
            <p:cNvPr id="9" name="Arrow: Pentagon 8">
              <a:extLst>
                <a:ext uri="{FF2B5EF4-FFF2-40B4-BE49-F238E27FC236}">
                  <a16:creationId xmlns:a16="http://schemas.microsoft.com/office/drawing/2014/main" id="{F6F5FC40-E6A3-F458-0BDA-DA0CDE7EF4B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46A25F3D-0E52-F55F-F726-9DDB3CEAAD3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BFEC0EC3-C241-E783-16E0-C193550117A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7" name="Arrow: Chevron 26">
              <a:extLst>
                <a:ext uri="{FF2B5EF4-FFF2-40B4-BE49-F238E27FC236}">
                  <a16:creationId xmlns:a16="http://schemas.microsoft.com/office/drawing/2014/main" id="{C81AC40E-8C3B-83B0-3B19-55620E797828}"/>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8" name="Arrow: Chevron 27">
              <a:extLst>
                <a:ext uri="{FF2B5EF4-FFF2-40B4-BE49-F238E27FC236}">
                  <a16:creationId xmlns:a16="http://schemas.microsoft.com/office/drawing/2014/main" id="{6DDE0CC1-03BB-5992-8B8F-B7ED8BA985E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9" name="Arrow: Chevron 28">
              <a:extLst>
                <a:ext uri="{FF2B5EF4-FFF2-40B4-BE49-F238E27FC236}">
                  <a16:creationId xmlns:a16="http://schemas.microsoft.com/office/drawing/2014/main" id="{467647C7-7C2E-364D-67CA-4FE6FEFEB45D}"/>
                </a:ext>
              </a:extLst>
            </p:cNvPr>
            <p:cNvSpPr/>
            <p:nvPr/>
          </p:nvSpPr>
          <p:spPr>
            <a:xfrm>
              <a:off x="11606442" y="2474302"/>
              <a:ext cx="2487481" cy="820603"/>
            </a:xfrm>
            <a:prstGeom prst="chevron">
              <a:avLst/>
            </a:prstGeom>
            <a:solidFill>
              <a:schemeClr val="bg2">
                <a:lumMod val="90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0" name="TextBox 29">
            <a:extLst>
              <a:ext uri="{FF2B5EF4-FFF2-40B4-BE49-F238E27FC236}">
                <a16:creationId xmlns:a16="http://schemas.microsoft.com/office/drawing/2014/main" id="{DC0857B8-32B1-E9F1-599B-44F5C24E4CCC}"/>
              </a:ext>
            </a:extLst>
          </p:cNvPr>
          <p:cNvSpPr txBox="1"/>
          <p:nvPr/>
        </p:nvSpPr>
        <p:spPr>
          <a:xfrm>
            <a:off x="8584363" y="482424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30</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97920135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3AE8-D200-F32F-6150-BE871F4AADB6}"/>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4CE806FE-5F5F-199D-F18D-6A708B61E3D3}"/>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9780DF3B-6A82-095F-0AD1-1C4D9F56F654}"/>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1BCD7D7A-C7E4-14E3-E366-BBE63AC2C55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We will leverage secure, trusted and insightful data to empower our colleagues to increase their provision of efficient high-quality care, resulting in improved patient outcomes and population health</a:t>
            </a:r>
          </a:p>
          <a:p>
            <a:pPr algn="l" defTabSz="685800" hangingPunct="1">
              <a:spcAft>
                <a:spcPts val="450"/>
              </a:spcAft>
            </a:pPr>
            <a:endParaRPr lang="en-US" sz="800" i="1"/>
          </a:p>
          <a:p>
            <a:pPr marL="171450" indent="-171450" algn="l" defTabSz="685800" hangingPunct="1">
              <a:buFont typeface="Arial" panose="020B0604020202020204" pitchFamily="34" charset="0"/>
              <a:buChar char="•"/>
            </a:pPr>
            <a:endParaRPr lang="en-GB" sz="800" i="1" kern="1200">
              <a:solidFill>
                <a:prstClr val="black"/>
              </a:solidFill>
              <a:latin typeface="Helvetica Neue Medium"/>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Inconsistent data standardisation and low data quality</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Challenges in delivering BI at scale</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Limited data-sharing across SBUHB organisations as well as local, national and regional partners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Increased volume of data and systems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19" name="Arrow: Pentagon 18">
            <a:extLst>
              <a:ext uri="{FF2B5EF4-FFF2-40B4-BE49-F238E27FC236}">
                <a16:creationId xmlns:a16="http://schemas.microsoft.com/office/drawing/2014/main" id="{C643DAA4-FC81-05C6-27CE-D17D146C3F3D}"/>
              </a:ext>
            </a:extLst>
          </p:cNvPr>
          <p:cNvSpPr/>
          <p:nvPr/>
        </p:nvSpPr>
        <p:spPr>
          <a:xfrm>
            <a:off x="180474" y="587216"/>
            <a:ext cx="2948944" cy="369313"/>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Data &amp; Analytics</a:t>
            </a:r>
          </a:p>
        </p:txBody>
      </p:sp>
      <p:sp>
        <p:nvSpPr>
          <p:cNvPr id="23" name="Rectangle 22">
            <a:extLst>
              <a:ext uri="{FF2B5EF4-FFF2-40B4-BE49-F238E27FC236}">
                <a16:creationId xmlns:a16="http://schemas.microsoft.com/office/drawing/2014/main" id="{EBCE17F9-C657-0CFE-976E-696A7209CEA4}"/>
              </a:ext>
            </a:extLst>
          </p:cNvPr>
          <p:cNvSpPr/>
          <p:nvPr/>
        </p:nvSpPr>
        <p:spPr>
          <a:xfrm>
            <a:off x="427271" y="2830287"/>
            <a:ext cx="2550541" cy="138549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indent="-128270" algn="l" defTabSz="685800" hangingPunct="1">
              <a:buFont typeface="Arial" panose="020B0604020202020204" pitchFamily="34" charset="0"/>
              <a:buChar char="•"/>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staff confidently utilise comprehensive, standardised </a:t>
            </a:r>
            <a:r>
              <a:rPr lang="en-GB" sz="800" b="0" kern="1200">
                <a:solidFill>
                  <a:srgbClr val="1F355E"/>
                </a:solidFill>
                <a:latin typeface="Arial" panose="020B0604020202020204" pitchFamily="34" charset="0"/>
                <a:ea typeface="+mn-lt"/>
                <a:cs typeface="Arial" panose="020B0604020202020204" pitchFamily="34" charset="0"/>
              </a:rPr>
              <a:t>and high-quality </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a:t>
            </a:r>
            <a:r>
              <a:rPr lang="en-GB" sz="800" b="0" kern="1200">
                <a:solidFill>
                  <a:srgbClr val="1F355E"/>
                </a:solidFill>
                <a:latin typeface="Arial" panose="020B0604020202020204" pitchFamily="34" charset="0"/>
                <a:ea typeface="+mn-lt"/>
                <a:cs typeface="Arial" panose="020B0604020202020204" pitchFamily="34" charset="0"/>
              </a:rPr>
              <a:t> </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 </a:t>
            </a:r>
            <a:r>
              <a:rPr lang="en-GB" sz="800" b="0" kern="1200">
                <a:solidFill>
                  <a:srgbClr val="1F355E"/>
                </a:solidFill>
                <a:latin typeface="Arial" panose="020B0604020202020204" pitchFamily="34" charset="0"/>
                <a:ea typeface="+mn-lt"/>
                <a:cs typeface="Arial" panose="020B0604020202020204" pitchFamily="34" charset="0"/>
              </a:rPr>
              <a:t>insights are core to informing clinical and operational decisions to improve patient outcomes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patients receive care that </a:t>
            </a:r>
            <a:r>
              <a:rPr lang="en-GB" sz="800" b="0" kern="1200">
                <a:solidFill>
                  <a:srgbClr val="1F355E"/>
                </a:solidFill>
                <a:latin typeface="Arial" panose="020B0604020202020204" pitchFamily="34" charset="0"/>
                <a:ea typeface="+mn-lt"/>
                <a:cs typeface="Arial" panose="020B0604020202020204" pitchFamily="34" charset="0"/>
              </a:rPr>
              <a:t>is</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 better informed by their health and care information and spend less time repeating themselves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R="0" lvl="0" algn="l" defTabSz="685800" rtl="0" eaLnBrk="1" fontAlgn="auto" latinLnBrk="0" hangingPunct="1">
              <a:lnSpc>
                <a:spcPct val="100000"/>
              </a:lnSpc>
              <a:spcBef>
                <a:spcPts val="0"/>
              </a:spcBef>
              <a:spcAft>
                <a:spcPts val="450"/>
              </a:spcAft>
              <a:buClrTx/>
              <a:buSzTx/>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p:txBody>
      </p:sp>
      <p:sp>
        <p:nvSpPr>
          <p:cNvPr id="25" name="Rectangle 24">
            <a:extLst>
              <a:ext uri="{FF2B5EF4-FFF2-40B4-BE49-F238E27FC236}">
                <a16:creationId xmlns:a16="http://schemas.microsoft.com/office/drawing/2014/main" id="{5694B540-79CA-482C-4675-1F86AEA573E5}"/>
              </a:ext>
            </a:extLst>
          </p:cNvPr>
          <p:cNvSpPr/>
          <p:nvPr/>
        </p:nvSpPr>
        <p:spPr>
          <a:xfrm>
            <a:off x="3205242" y="1955842"/>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5E9B36B8-C6AC-606D-6F2E-86387F2DB3E9}"/>
              </a:ext>
            </a:extLst>
          </p:cNvPr>
          <p:cNvSpPr/>
          <p:nvPr/>
        </p:nvSpPr>
        <p:spPr>
          <a:xfrm>
            <a:off x="3205243" y="587216"/>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B12529A2-8061-D38D-67EA-9B8DBFB10A90}"/>
              </a:ext>
            </a:extLst>
          </p:cNvPr>
          <p:cNvSpPr/>
          <p:nvPr/>
        </p:nvSpPr>
        <p:spPr>
          <a:xfrm>
            <a:off x="3205242"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Increase digital literacy to increase the use of data to inform clinical and operational decision and for predictive health analytics to improve population health management</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932A0ED5-130C-1E64-7053-5C6B64AE1CE5}"/>
              </a:ext>
            </a:extLst>
          </p:cNvPr>
          <p:cNvSpPr/>
          <p:nvPr/>
        </p:nvSpPr>
        <p:spPr>
          <a:xfrm>
            <a:off x="6006151"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Improve data standardisation and quality using clinical data standards, and digitisation of data collection by moving towards a paper-light/paperless service</a:t>
            </a: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83E1F549-C2BC-6C19-76CF-20B7C876E128}"/>
              </a:ext>
            </a:extLst>
          </p:cNvPr>
          <p:cNvSpPr/>
          <p:nvPr/>
        </p:nvSpPr>
        <p:spPr>
          <a:xfrm>
            <a:off x="3205242"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GB" sz="800" b="0" i="0" u="none" strike="noStrike">
                <a:solidFill>
                  <a:srgbClr val="1F355E"/>
                </a:solidFill>
                <a:effectLst/>
                <a:latin typeface="Arial" panose="020B0604020202020204" pitchFamily="34" charset="0"/>
                <a:cs typeface="Arial" panose="020B0604020202020204" pitchFamily="34" charset="0"/>
              </a:rPr>
              <a:t>Expand partnership working to support more extensive data sharing and improve data accessibility across SBUHB, including addressing complexities of IG</a:t>
            </a:r>
            <a:endParaRPr lang="en-GB" sz="800" kern="1200">
              <a:solidFill>
                <a:srgbClr val="1F355E"/>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11F8BD14-641F-CBC7-7C98-F8D2DAF78B35}"/>
              </a:ext>
            </a:extLst>
          </p:cNvPr>
          <p:cNvSpPr/>
          <p:nvPr/>
        </p:nvSpPr>
        <p:spPr>
          <a:xfrm>
            <a:off x="6006151"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i="0" u="none" strike="noStrike">
                <a:solidFill>
                  <a:srgbClr val="1F355E"/>
                </a:solidFill>
                <a:effectLst/>
                <a:latin typeface="Arial" panose="020B0604020202020204" pitchFamily="34" charset="0"/>
                <a:cs typeface="Arial" panose="020B0604020202020204" pitchFamily="34" charset="0"/>
              </a:rPr>
              <a:t>Encourage consistent use of data analytics with a cloud first approach to increase real-time understanding of clinical outcomes, tracking of KPIs and monitoring of strategic indicators </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28E4FC33-0694-9E48-13CE-A2BB94892D87}"/>
              </a:ext>
            </a:extLst>
          </p:cNvPr>
          <p:cNvSpPr/>
          <p:nvPr/>
        </p:nvSpPr>
        <p:spPr>
          <a:xfrm>
            <a:off x="180474" y="1627805"/>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22" name="Arrow: Pentagon 21">
            <a:extLst>
              <a:ext uri="{FF2B5EF4-FFF2-40B4-BE49-F238E27FC236}">
                <a16:creationId xmlns:a16="http://schemas.microsoft.com/office/drawing/2014/main" id="{C3CC3B3C-58D9-563F-47EE-70E866ADD29D}"/>
              </a:ext>
            </a:extLst>
          </p:cNvPr>
          <p:cNvSpPr/>
          <p:nvPr/>
        </p:nvSpPr>
        <p:spPr>
          <a:xfrm>
            <a:off x="180474" y="2716350"/>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sp>
        <p:nvSpPr>
          <p:cNvPr id="4" name="Rectangle 3">
            <a:extLst>
              <a:ext uri="{FF2B5EF4-FFF2-40B4-BE49-F238E27FC236}">
                <a16:creationId xmlns:a16="http://schemas.microsoft.com/office/drawing/2014/main" id="{21587A33-4873-F12D-37B9-5EB308AE0F11}"/>
              </a:ext>
            </a:extLst>
          </p:cNvPr>
          <p:cNvSpPr/>
          <p:nvPr/>
        </p:nvSpPr>
        <p:spPr>
          <a:xfrm>
            <a:off x="3210623"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Cloud Strategy</a:t>
            </a:r>
            <a:endParaRPr lang="en-GB" sz="800" b="0">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833E86A4-F107-0C0F-A1F6-24AA58A003E2}"/>
              </a:ext>
            </a:extLst>
          </p:cNvPr>
          <p:cNvSpPr/>
          <p:nvPr/>
        </p:nvSpPr>
        <p:spPr>
          <a:xfrm>
            <a:off x="3210623" y="2203959"/>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000000"/>
              </a:solidFill>
              <a:effectLst/>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9E15853-3E67-6504-0F12-06E988F49DE3}"/>
              </a:ext>
            </a:extLst>
          </p:cNvPr>
          <p:cNvSpPr/>
          <p:nvPr/>
        </p:nvSpPr>
        <p:spPr>
          <a:xfrm>
            <a:off x="6033454"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000000"/>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Delivering a data repository for SBUHBHB’s health and care data, linking data from across the organisation, helping to create a full picture of the health of </a:t>
            </a:r>
            <a:r>
              <a:rPr lang="en-GB" sz="800" b="0">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000000"/>
                </a:solidFill>
                <a:effectLst/>
                <a:latin typeface="Arial" panose="020B0604020202020204" pitchFamily="34" charset="0"/>
                <a:cs typeface="Arial" panose="020B0604020202020204" pitchFamily="34" charset="0"/>
              </a:rPr>
              <a:t>lacing SBUHB as a key partner of the NDR national programme, shaping and influencing both the development and delivery of the NDR.</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F1180E6E-1C6D-C7D4-E37B-39827E972CF8}"/>
              </a:ext>
            </a:extLst>
          </p:cNvPr>
          <p:cNvSpPr/>
          <p:nvPr/>
        </p:nvSpPr>
        <p:spPr>
          <a:xfrm>
            <a:off x="180474" y="4290849"/>
            <a:ext cx="2876235" cy="232228"/>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Key Enabling Capabilities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5FEDADA5-E4E3-9877-D7CD-198C07EF23BE}"/>
              </a:ext>
            </a:extLst>
          </p:cNvPr>
          <p:cNvSpPr/>
          <p:nvPr/>
        </p:nvSpPr>
        <p:spPr>
          <a:xfrm>
            <a:off x="348375" y="4665131"/>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38" name="Rectangle: Rounded Corners 37">
            <a:extLst>
              <a:ext uri="{FF2B5EF4-FFF2-40B4-BE49-F238E27FC236}">
                <a16:creationId xmlns:a16="http://schemas.microsoft.com/office/drawing/2014/main" id="{882EC688-C03F-A1AF-564D-6AD2F844C7EE}"/>
              </a:ext>
            </a:extLst>
          </p:cNvPr>
          <p:cNvSpPr/>
          <p:nvPr/>
        </p:nvSpPr>
        <p:spPr>
          <a:xfrm>
            <a:off x="2184479"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pic>
        <p:nvPicPr>
          <p:cNvPr id="14" name="Graphic 13" descr="Server with solid fill">
            <a:extLst>
              <a:ext uri="{FF2B5EF4-FFF2-40B4-BE49-F238E27FC236}">
                <a16:creationId xmlns:a16="http://schemas.microsoft.com/office/drawing/2014/main" id="{25B37236-5E3E-F276-F012-6CBC988D8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17" y="593725"/>
            <a:ext cx="352541" cy="352541"/>
          </a:xfrm>
          <a:prstGeom prst="rect">
            <a:avLst/>
          </a:prstGeom>
        </p:spPr>
      </p:pic>
      <p:sp>
        <p:nvSpPr>
          <p:cNvPr id="5" name="Rectangle: Rounded Corners 4">
            <a:extLst>
              <a:ext uri="{FF2B5EF4-FFF2-40B4-BE49-F238E27FC236}">
                <a16:creationId xmlns:a16="http://schemas.microsoft.com/office/drawing/2014/main" id="{E860FDB4-FF3B-A910-40F3-58C70B036725}"/>
              </a:ext>
            </a:extLst>
          </p:cNvPr>
          <p:cNvSpPr/>
          <p:nvPr/>
        </p:nvSpPr>
        <p:spPr>
          <a:xfrm>
            <a:off x="1266427"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7" name="Rectangle 16">
            <a:extLst>
              <a:ext uri="{FF2B5EF4-FFF2-40B4-BE49-F238E27FC236}">
                <a16:creationId xmlns:a16="http://schemas.microsoft.com/office/drawing/2014/main" id="{4A07EE64-B5D9-26C6-7F52-FCDAF2DD6AAD}"/>
              </a:ext>
            </a:extLst>
          </p:cNvPr>
          <p:cNvSpPr/>
          <p:nvPr/>
        </p:nvSpPr>
        <p:spPr>
          <a:xfrm>
            <a:off x="6033454" y="2190536"/>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Implementing a consistent data standard across the </a:t>
            </a:r>
            <a:r>
              <a:rPr lang="en-GB" sz="800" b="0">
                <a:latin typeface="Arial" panose="020B0604020202020204" pitchFamily="34" charset="0"/>
                <a:cs typeface="Arial" panose="020B0604020202020204" pitchFamily="34" charset="0"/>
              </a:rPr>
              <a:t>H</a:t>
            </a:r>
            <a:r>
              <a:rPr lang="en-GB" sz="800" b="0" i="0" u="none" strike="noStrike">
                <a:solidFill>
                  <a:srgbClr val="000000"/>
                </a:solidFill>
                <a:effectLst/>
                <a:latin typeface="Arial" panose="020B0604020202020204" pitchFamily="34" charset="0"/>
                <a:cs typeface="Arial" panose="020B0604020202020204" pitchFamily="34" charset="0"/>
              </a:rPr>
              <a:t>ealth </a:t>
            </a:r>
            <a:r>
              <a:rPr lang="en-GB" sz="800" b="0">
                <a:latin typeface="Arial" panose="020B0604020202020204" pitchFamily="34" charset="0"/>
                <a:cs typeface="Arial" panose="020B0604020202020204" pitchFamily="34" charset="0"/>
              </a:rPr>
              <a:t>B</a:t>
            </a:r>
            <a:r>
              <a:rPr lang="en-GB" sz="800" b="0" i="0" u="none" strike="noStrike">
                <a:solidFill>
                  <a:srgbClr val="000000"/>
                </a:solidFill>
                <a:effectLst/>
                <a:latin typeface="Arial" panose="020B0604020202020204" pitchFamily="34" charset="0"/>
                <a:cs typeface="Arial" panose="020B0604020202020204" pitchFamily="34" charset="0"/>
              </a:rPr>
              <a:t>oard to allow easier data sharing between clinical </a:t>
            </a:r>
            <a:r>
              <a:rPr lang="en-GB" sz="800" b="0">
                <a:latin typeface="Arial" panose="020B0604020202020204" pitchFamily="34" charset="0"/>
                <a:cs typeface="Arial" panose="020B0604020202020204" pitchFamily="34" charset="0"/>
              </a:rPr>
              <a:t>systems, programmes and partner organisation </a:t>
            </a:r>
            <a:r>
              <a:rPr lang="en-GB" sz="800" b="0" i="0" u="none" strike="noStrike">
                <a:solidFill>
                  <a:srgbClr val="000000"/>
                </a:solidFill>
                <a:effectLst/>
                <a:latin typeface="Arial" panose="020B0604020202020204" pitchFamily="34" charset="0"/>
                <a:cs typeface="Arial" panose="020B0604020202020204" pitchFamily="34" charset="0"/>
              </a:rPr>
              <a:t>and increase the potential for powerful and insightful analysis. </a:t>
            </a:r>
            <a:r>
              <a:rPr lang="en-GB" sz="800" b="0">
                <a:latin typeface="Arial" panose="020B0604020202020204" pitchFamily="34" charset="0"/>
                <a:cs typeface="Arial" panose="020B0604020202020204" pitchFamily="34" charset="0"/>
              </a:rPr>
              <a:t>A consistent data standard underpins the success of many of the digital strategy solutions including CDR and EPR implementation. </a:t>
            </a:r>
            <a:endParaRPr kumimoji="0" lang="en-GB" sz="80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40" name="Title 1">
            <a:extLst>
              <a:ext uri="{FF2B5EF4-FFF2-40B4-BE49-F238E27FC236}">
                <a16:creationId xmlns:a16="http://schemas.microsoft.com/office/drawing/2014/main" id="{D464D523-1B0F-8A67-BD99-711B9028477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Data &amp; Analytics: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2" name="Rectangle 1">
            <a:extLst>
              <a:ext uri="{FF2B5EF4-FFF2-40B4-BE49-F238E27FC236}">
                <a16:creationId xmlns:a16="http://schemas.microsoft.com/office/drawing/2014/main" id="{4E71AC94-6A6A-81A5-46D7-3660831F597F}"/>
              </a:ext>
            </a:extLst>
          </p:cNvPr>
          <p:cNvSpPr/>
          <p:nvPr/>
        </p:nvSpPr>
        <p:spPr>
          <a:xfrm>
            <a:off x="3210623"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C33519A2-14DC-88A3-0946-1C82E75EC9B9}"/>
              </a:ext>
            </a:extLst>
          </p:cNvPr>
          <p:cNvSpPr/>
          <p:nvPr/>
        </p:nvSpPr>
        <p:spPr>
          <a:xfrm>
            <a:off x="3210623" y="2181330"/>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1F355E"/>
              </a:solidFill>
              <a:effectLst/>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79849AE2-6474-9A52-8D6A-8BEA8289C2E0}"/>
              </a:ext>
            </a:extLst>
          </p:cNvPr>
          <p:cNvSpPr/>
          <p:nvPr/>
        </p:nvSpPr>
        <p:spPr>
          <a:xfrm>
            <a:off x="6033454"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Delivering a data repository for SBUHB’s health and care data, linking data from across the organisation, helping to create a full picture of the health of </a:t>
            </a:r>
            <a:r>
              <a:rPr lang="en-GB" sz="800" b="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1F355E"/>
                </a:solidFill>
                <a:effectLst/>
                <a:latin typeface="Arial" panose="020B0604020202020204" pitchFamily="34" charset="0"/>
                <a:cs typeface="Arial" panose="020B0604020202020204" pitchFamily="34" charset="0"/>
              </a:rPr>
              <a:t>lacing SBUHB as a key partner of the NDR national programme, shaping and influencing both the development and delivery of the NDR.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DC1C612-8A8D-6EE9-4780-063D276ACFC3}"/>
              </a:ext>
            </a:extLst>
          </p:cNvPr>
          <p:cNvSpPr/>
          <p:nvPr/>
        </p:nvSpPr>
        <p:spPr>
          <a:xfrm>
            <a:off x="6033454" y="2167907"/>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a:solidFill>
                  <a:srgbClr val="1F355E"/>
                </a:solidFill>
                <a:latin typeface="Arial" panose="020B0604020202020204" pitchFamily="34" charset="0"/>
                <a:cs typeface="Arial" panose="020B0604020202020204" pitchFamily="34" charset="0"/>
              </a:rPr>
              <a:t>H</a:t>
            </a:r>
            <a:r>
              <a:rPr lang="en-GB" sz="800" b="0" i="0" u="none" strike="noStrike">
                <a:solidFill>
                  <a:srgbClr val="1F355E"/>
                </a:solidFill>
                <a:effectLst/>
                <a:latin typeface="Arial" panose="020B0604020202020204" pitchFamily="34" charset="0"/>
                <a:cs typeface="Arial" panose="020B0604020202020204" pitchFamily="34" charset="0"/>
              </a:rPr>
              <a:t>ealth </a:t>
            </a:r>
            <a:r>
              <a:rPr lang="en-GB" sz="800" b="0">
                <a:solidFill>
                  <a:srgbClr val="1F355E"/>
                </a:solidFill>
                <a:latin typeface="Arial" panose="020B0604020202020204" pitchFamily="34" charset="0"/>
                <a:cs typeface="Arial" panose="020B0604020202020204" pitchFamily="34" charset="0"/>
              </a:rPr>
              <a:t>B</a:t>
            </a:r>
            <a:r>
              <a:rPr lang="en-GB" sz="800" b="0" i="0" u="none" strike="noStrike">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a:solidFill>
                  <a:srgbClr val="1F355E"/>
                </a:solidFill>
                <a:latin typeface="Arial" panose="020B0604020202020204" pitchFamily="34" charset="0"/>
                <a:cs typeface="Arial" panose="020B0604020202020204" pitchFamily="34" charset="0"/>
              </a:rPr>
              <a:t>systems, programmes and partner organisation </a:t>
            </a:r>
            <a:r>
              <a:rPr lang="en-GB" sz="800" b="0" i="0" u="none" strike="noStrike">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 name="Group 9">
            <a:extLst>
              <a:ext uri="{FF2B5EF4-FFF2-40B4-BE49-F238E27FC236}">
                <a16:creationId xmlns:a16="http://schemas.microsoft.com/office/drawing/2014/main" id="{76D9C633-8E8B-DCAE-AF86-CD64C5AC37A8}"/>
              </a:ext>
            </a:extLst>
          </p:cNvPr>
          <p:cNvGrpSpPr/>
          <p:nvPr/>
        </p:nvGrpSpPr>
        <p:grpSpPr>
          <a:xfrm>
            <a:off x="-1" y="0"/>
            <a:ext cx="9143998" cy="165595"/>
            <a:chOff x="374266" y="2474302"/>
            <a:chExt cx="13719657" cy="820603"/>
          </a:xfrm>
        </p:grpSpPr>
        <p:sp>
          <p:nvSpPr>
            <p:cNvPr id="13" name="Arrow: Pentagon 12">
              <a:extLst>
                <a:ext uri="{FF2B5EF4-FFF2-40B4-BE49-F238E27FC236}">
                  <a16:creationId xmlns:a16="http://schemas.microsoft.com/office/drawing/2014/main" id="{6F694248-158A-3357-7CCB-8DDEC2BE200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9AD3069D-3F42-E654-1393-28D2BA5D2AD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0" name="Arrow: Chevron 19">
              <a:extLst>
                <a:ext uri="{FF2B5EF4-FFF2-40B4-BE49-F238E27FC236}">
                  <a16:creationId xmlns:a16="http://schemas.microsoft.com/office/drawing/2014/main" id="{5E13261F-84D6-DE14-7E1B-3041C789CAC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1" name="Arrow: Chevron 20">
              <a:extLst>
                <a:ext uri="{FF2B5EF4-FFF2-40B4-BE49-F238E27FC236}">
                  <a16:creationId xmlns:a16="http://schemas.microsoft.com/office/drawing/2014/main" id="{CF9B1BF3-8C17-723C-E40B-E297D2421B16}"/>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8" name="Arrow: Chevron 27">
              <a:extLst>
                <a:ext uri="{FF2B5EF4-FFF2-40B4-BE49-F238E27FC236}">
                  <a16:creationId xmlns:a16="http://schemas.microsoft.com/office/drawing/2014/main" id="{CC7704B7-F1BF-90EB-2694-8ABF310E31A1}"/>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31" name="Arrow: Chevron 30">
              <a:extLst>
                <a:ext uri="{FF2B5EF4-FFF2-40B4-BE49-F238E27FC236}">
                  <a16:creationId xmlns:a16="http://schemas.microsoft.com/office/drawing/2014/main" id="{92BE7A63-877F-6FE9-2742-7AD597A629AB}"/>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5" name="TextBox 14">
            <a:extLst>
              <a:ext uri="{FF2B5EF4-FFF2-40B4-BE49-F238E27FC236}">
                <a16:creationId xmlns:a16="http://schemas.microsoft.com/office/drawing/2014/main" id="{C2502261-1E3D-A596-7E60-ABB020C6B4A6}"/>
              </a:ext>
            </a:extLst>
          </p:cNvPr>
          <p:cNvSpPr txBox="1"/>
          <p:nvPr/>
        </p:nvSpPr>
        <p:spPr>
          <a:xfrm>
            <a:off x="8696657" y="4890488"/>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31</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519252748"/>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18E17-9EA0-913B-436A-DD2C23AD08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579A3B-E311-3C23-C1F3-4295F93ED753}"/>
              </a:ext>
            </a:extLst>
          </p:cNvPr>
          <p:cNvSpPr>
            <a:spLocks noGrp="1"/>
          </p:cNvSpPr>
          <p:nvPr>
            <p:ph type="title"/>
          </p:nvPr>
        </p:nvSpPr>
        <p:spPr>
          <a:xfrm>
            <a:off x="142874" y="3921"/>
            <a:ext cx="8809768" cy="771097"/>
          </a:xfrm>
        </p:spPr>
        <p:txBody>
          <a:bodyPr>
            <a:normAutofit/>
          </a:bodyPr>
          <a:lstStyle/>
          <a:p>
            <a:r>
              <a:rPr lang="en-GB" sz="2000"/>
              <a:t>The Future of Artificial Intelligence</a:t>
            </a:r>
          </a:p>
        </p:txBody>
      </p:sp>
      <p:sp>
        <p:nvSpPr>
          <p:cNvPr id="5" name="Rectangle 4">
            <a:extLst>
              <a:ext uri="{FF2B5EF4-FFF2-40B4-BE49-F238E27FC236}">
                <a16:creationId xmlns:a16="http://schemas.microsoft.com/office/drawing/2014/main" id="{E3F249F4-F5C0-941D-997C-4DF65D60B405}"/>
              </a:ext>
            </a:extLst>
          </p:cNvPr>
          <p:cNvSpPr/>
          <p:nvPr/>
        </p:nvSpPr>
        <p:spPr>
          <a:xfrm>
            <a:off x="4629460" y="704167"/>
            <a:ext cx="2128376"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defTabSz="825500"/>
            <a:r>
              <a:rPr lang="en-US" sz="800" err="1">
                <a:solidFill>
                  <a:srgbClr val="1F355E"/>
                </a:solidFill>
                <a:latin typeface="Arial" panose="020B0604020202020204" pitchFamily="34" charset="0"/>
                <a:cs typeface="Arial" panose="020B0604020202020204" pitchFamily="34" charset="0"/>
                <a:sym typeface="Helvetica Neue Medium"/>
              </a:rPr>
              <a:t>Personalised</a:t>
            </a:r>
            <a:r>
              <a:rPr lang="en-US" sz="800">
                <a:solidFill>
                  <a:srgbClr val="1F355E"/>
                </a:solidFill>
                <a:latin typeface="Arial" panose="020B0604020202020204" pitchFamily="34" charset="0"/>
                <a:cs typeface="Arial" panose="020B0604020202020204" pitchFamily="34" charset="0"/>
                <a:sym typeface="Helvetica Neue Medium"/>
              </a:rPr>
              <a:t> Medicine</a:t>
            </a:r>
          </a:p>
          <a:p>
            <a:pPr algn="l">
              <a:buSzPct val="125000"/>
            </a:pPr>
            <a:r>
              <a:rPr lang="en-GB" sz="800" b="0">
                <a:solidFill>
                  <a:srgbClr val="1F355E"/>
                </a:solidFill>
                <a:latin typeface="Arial" panose="020B0604020202020204" pitchFamily="34" charset="0"/>
                <a:cs typeface="Arial" panose="020B0604020202020204" pitchFamily="34" charset="0"/>
              </a:rPr>
              <a:t>AI will also play a key role in personalised medicine, predicting individual responses to treatments and minimizing side effects. AI-powered virtual assistants will support clinical staff, allowing them to focus on complex patient care. Virtual assistants will also help patients adhere to treatment plans and improve their own health and well being.</a:t>
            </a:r>
          </a:p>
          <a:p>
            <a:pPr algn="l" defTabSz="825500"/>
            <a:endParaRPr lang="en-GB" sz="800">
              <a:solidFill>
                <a:srgbClr val="1F355E"/>
              </a:solidFill>
              <a:latin typeface="Arial" panose="020B0604020202020204" pitchFamily="34" charset="0"/>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014C84B9-F08C-0A91-48F3-BBFA916B4862}"/>
              </a:ext>
            </a:extLst>
          </p:cNvPr>
          <p:cNvSpPr/>
          <p:nvPr/>
        </p:nvSpPr>
        <p:spPr>
          <a:xfrm>
            <a:off x="2386566" y="2671964"/>
            <a:ext cx="2128376"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a:buSzPct val="125000"/>
            </a:pPr>
            <a:r>
              <a:rPr lang="en-GB" sz="800">
                <a:solidFill>
                  <a:srgbClr val="1F355E"/>
                </a:solidFill>
                <a:latin typeface="Arial" panose="020B0604020202020204" pitchFamily="34" charset="0"/>
                <a:cs typeface="Arial" panose="020B0604020202020204" pitchFamily="34" charset="0"/>
              </a:rPr>
              <a:t>Early Diagnosis &amp; Screening </a:t>
            </a:r>
          </a:p>
          <a:p>
            <a:pPr algn="l">
              <a:buSzPct val="125000"/>
            </a:pPr>
            <a:r>
              <a:rPr lang="en-GB" sz="800" b="0">
                <a:solidFill>
                  <a:srgbClr val="1F355E"/>
                </a:solidFill>
                <a:latin typeface="Arial" panose="020B0604020202020204" pitchFamily="34" charset="0"/>
                <a:cs typeface="Arial" panose="020B0604020202020204" pitchFamily="34" charset="0"/>
              </a:rPr>
              <a:t>AI powered imaging tools can assist in detecting diseases earlier with greater accuracy, improving patient outcomes. Predictive analytics can analyse patient data to predict the likelihood of patients developing chronic conditions, enabling proactive intervention. </a:t>
            </a:r>
          </a:p>
        </p:txBody>
      </p:sp>
      <p:sp>
        <p:nvSpPr>
          <p:cNvPr id="20" name="Rectangle 19">
            <a:extLst>
              <a:ext uri="{FF2B5EF4-FFF2-40B4-BE49-F238E27FC236}">
                <a16:creationId xmlns:a16="http://schemas.microsoft.com/office/drawing/2014/main" id="{F4905A0B-76AF-08D5-2E2E-F6D7B53AF205}"/>
              </a:ext>
            </a:extLst>
          </p:cNvPr>
          <p:cNvSpPr/>
          <p:nvPr/>
        </p:nvSpPr>
        <p:spPr>
          <a:xfrm>
            <a:off x="4629657" y="2671964"/>
            <a:ext cx="2128376"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defTabSz="825500"/>
            <a:r>
              <a:rPr lang="en-GB" sz="800">
                <a:solidFill>
                  <a:srgbClr val="1F355E"/>
                </a:solidFill>
                <a:latin typeface="Arial" panose="020B0604020202020204" pitchFamily="34" charset="0"/>
                <a:cs typeface="Arial" panose="020B0604020202020204" pitchFamily="34" charset="0"/>
              </a:rPr>
              <a:t>Advanced natural language processing </a:t>
            </a:r>
            <a:r>
              <a:rPr lang="en-GB" sz="800" b="0">
                <a:solidFill>
                  <a:srgbClr val="1F355E"/>
                </a:solidFill>
                <a:latin typeface="Arial" panose="020B0604020202020204" pitchFamily="34" charset="0"/>
                <a:cs typeface="Arial" panose="020B0604020202020204" pitchFamily="34" charset="0"/>
              </a:rPr>
              <a:t>(NLP) tools will enhance communication within the healthcare system. Electronic health records (EHR) will be automatically updated, enabling informed decision-making and cohesive care delivery.</a:t>
            </a:r>
            <a:endParaRPr lang="en-US" sz="800">
              <a:solidFill>
                <a:srgbClr val="1F355E"/>
              </a:solidFill>
              <a:latin typeface="Arial" panose="020B0604020202020204" pitchFamily="34" charset="0"/>
              <a:cs typeface="Arial" panose="020B0604020202020204" pitchFamily="34" charset="0"/>
              <a:sym typeface="Helvetica Neue Medium"/>
            </a:endParaRPr>
          </a:p>
        </p:txBody>
      </p:sp>
      <p:sp>
        <p:nvSpPr>
          <p:cNvPr id="71" name="Rectangle 70">
            <a:extLst>
              <a:ext uri="{FF2B5EF4-FFF2-40B4-BE49-F238E27FC236}">
                <a16:creationId xmlns:a16="http://schemas.microsoft.com/office/drawing/2014/main" id="{F653565E-13B9-1C3B-A747-E09C2EFAB182}"/>
              </a:ext>
            </a:extLst>
          </p:cNvPr>
          <p:cNvSpPr/>
          <p:nvPr/>
        </p:nvSpPr>
        <p:spPr>
          <a:xfrm>
            <a:off x="6872750" y="704167"/>
            <a:ext cx="2128376"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defTabSz="825500"/>
            <a:r>
              <a:rPr lang="en-US" sz="800">
                <a:solidFill>
                  <a:srgbClr val="1F355E"/>
                </a:solidFill>
                <a:latin typeface="Arial" panose="020B0604020202020204" pitchFamily="34" charset="0"/>
                <a:cs typeface="Arial" panose="020B0604020202020204" pitchFamily="34" charset="0"/>
                <a:sym typeface="Helvetica Neue Medium"/>
              </a:rPr>
              <a:t>Streamline Administrative Functions</a:t>
            </a:r>
          </a:p>
          <a:p>
            <a:pPr algn="l">
              <a:buSzPct val="125000"/>
            </a:pPr>
            <a:r>
              <a:rPr lang="en-GB" sz="800" b="0">
                <a:solidFill>
                  <a:srgbClr val="1F355E"/>
                </a:solidFill>
                <a:latin typeface="Arial" panose="020B0604020202020204" pitchFamily="34" charset="0"/>
                <a:cs typeface="Arial" panose="020B0604020202020204" pitchFamily="34" charset="0"/>
              </a:rPr>
              <a:t>AI will optimise resource allocation, reduce operational costs, and enhance patient experience by automating repetitive tasks such as appointment scheduling, note taking, outcome letters etc. </a:t>
            </a:r>
          </a:p>
        </p:txBody>
      </p:sp>
      <p:sp>
        <p:nvSpPr>
          <p:cNvPr id="72" name="Rectangle 71">
            <a:extLst>
              <a:ext uri="{FF2B5EF4-FFF2-40B4-BE49-F238E27FC236}">
                <a16:creationId xmlns:a16="http://schemas.microsoft.com/office/drawing/2014/main" id="{61407519-F830-7290-654C-DC4FEF171AED}"/>
              </a:ext>
            </a:extLst>
          </p:cNvPr>
          <p:cNvSpPr/>
          <p:nvPr/>
        </p:nvSpPr>
        <p:spPr>
          <a:xfrm>
            <a:off x="6880870" y="2694521"/>
            <a:ext cx="2128378"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a:buSzPct val="125000"/>
            </a:pPr>
            <a:r>
              <a:rPr lang="en-GB" sz="800">
                <a:solidFill>
                  <a:srgbClr val="1F355E"/>
                </a:solidFill>
                <a:latin typeface="Arial" panose="020B0604020202020204" pitchFamily="34" charset="0"/>
                <a:cs typeface="Arial" panose="020B0604020202020204" pitchFamily="34" charset="0"/>
              </a:rPr>
              <a:t>Governance</a:t>
            </a:r>
          </a:p>
          <a:p>
            <a:pPr algn="l">
              <a:buSzPct val="125000"/>
            </a:pPr>
            <a:r>
              <a:rPr lang="en-GB" sz="800" b="0">
                <a:solidFill>
                  <a:srgbClr val="1F355E"/>
                </a:solidFill>
                <a:latin typeface="Arial" panose="020B0604020202020204" pitchFamily="34" charset="0"/>
                <a:cs typeface="Arial" panose="020B0604020202020204" pitchFamily="34" charset="0"/>
              </a:rPr>
              <a:t>AI Commission for Health and Social Care in Wales will play a pivotal role in shaping the future of AI within NHS Wales.  The Commission will provide guidance on the safe responsible, and ethical adoption of AI technologies. There will be a focus on creating an enabling environment where AI can enhance patient care, streamline operations and modernise services. </a:t>
            </a:r>
            <a:endParaRPr lang="en-GB" sz="800">
              <a:solidFill>
                <a:srgbClr val="1F355E"/>
              </a:solidFill>
              <a:latin typeface="Arial" panose="020B0604020202020204" pitchFamily="34" charset="0"/>
              <a:cs typeface="Arial" panose="020B0604020202020204" pitchFamily="34" charset="0"/>
            </a:endParaRPr>
          </a:p>
        </p:txBody>
      </p:sp>
      <p:sp>
        <p:nvSpPr>
          <p:cNvPr id="73" name="Rectangle 72">
            <a:extLst>
              <a:ext uri="{FF2B5EF4-FFF2-40B4-BE49-F238E27FC236}">
                <a16:creationId xmlns:a16="http://schemas.microsoft.com/office/drawing/2014/main" id="{DB6341AF-EE6D-D33F-6361-EB33DF15DDD0}"/>
              </a:ext>
            </a:extLst>
          </p:cNvPr>
          <p:cNvSpPr/>
          <p:nvPr/>
        </p:nvSpPr>
        <p:spPr>
          <a:xfrm>
            <a:off x="142874" y="704167"/>
            <a:ext cx="2128378"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a:buSzPct val="125000"/>
            </a:pPr>
            <a:r>
              <a:rPr lang="en-GB" sz="800">
                <a:solidFill>
                  <a:srgbClr val="1F355E"/>
                </a:solidFill>
                <a:latin typeface="Arial" panose="020B0604020202020204" pitchFamily="34" charset="0"/>
                <a:cs typeface="Arial" panose="020B0604020202020204" pitchFamily="34" charset="0"/>
              </a:rPr>
              <a:t>Context</a:t>
            </a:r>
          </a:p>
          <a:p>
            <a:pPr algn="l">
              <a:buSzPct val="125000"/>
            </a:pPr>
            <a:r>
              <a:rPr lang="en-GB" sz="800" b="0">
                <a:solidFill>
                  <a:srgbClr val="1F355E"/>
                </a:solidFill>
                <a:latin typeface="Arial" panose="020B0604020202020204" pitchFamily="34" charset="0"/>
                <a:cs typeface="Arial" panose="020B0604020202020204" pitchFamily="34" charset="0"/>
              </a:rPr>
              <a:t>There are huge opportunities for </a:t>
            </a: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rPr>
              <a:t>Artificial Intelligence (AI) to revolutionise service delivery at Swansea Bay Health Board over the next decade, enhancing both clinical delivery and administrative functions for a more enhance communication within the healthcare system. </a:t>
            </a:r>
            <a:r>
              <a:rPr lang="en-GB" sz="800" b="0">
                <a:solidFill>
                  <a:srgbClr val="1F355E"/>
                </a:solidFill>
                <a:latin typeface="Arial" panose="020B0604020202020204" pitchFamily="34" charset="0"/>
                <a:cs typeface="Arial" panose="020B0604020202020204" pitchFamily="34" charset="0"/>
              </a:rPr>
              <a:t>Swansea Bay Health Board will become a smarter, more efficient, and patient-centric healthcare system by embracing AI. However, AI can only be utilised if information is captured and stored electronically.</a:t>
            </a:r>
            <a:endParaRPr lang="en-US" sz="800">
              <a:solidFill>
                <a:srgbClr val="1F355E"/>
              </a:solidFill>
              <a:latin typeface="Arial" panose="020B0604020202020204" pitchFamily="34" charset="0"/>
              <a:cs typeface="Arial" panose="020B0604020202020204" pitchFamily="34" charset="0"/>
              <a:sym typeface="Helvetica Neue Medium"/>
            </a:endParaRPr>
          </a:p>
          <a:p>
            <a:pPr algn="l" defTabSz="685800" hangingPunct="1"/>
            <a:endParaRPr lang="en-GB" sz="800">
              <a:solidFill>
                <a:srgbClr val="1F355E"/>
              </a:solidFill>
              <a:latin typeface="Arial" panose="020B0604020202020204" pitchFamily="34" charset="0"/>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8F1E9DF9-72EF-8722-5914-C37FF2E125D8}"/>
              </a:ext>
            </a:extLst>
          </p:cNvPr>
          <p:cNvSpPr/>
          <p:nvPr/>
        </p:nvSpPr>
        <p:spPr>
          <a:xfrm>
            <a:off x="2386167" y="704167"/>
            <a:ext cx="2128378"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a:buSzPct val="125000"/>
            </a:pPr>
            <a:r>
              <a:rPr lang="en-GB" sz="800">
                <a:solidFill>
                  <a:srgbClr val="1F355E"/>
                </a:solidFill>
                <a:latin typeface="Arial" panose="020B0604020202020204" pitchFamily="34" charset="0"/>
                <a:cs typeface="Arial" panose="020B0604020202020204" pitchFamily="34" charset="0"/>
              </a:rPr>
              <a:t>Clinical Decision Support (CDS)</a:t>
            </a:r>
          </a:p>
          <a:p>
            <a:pPr algn="l">
              <a:buSzPct val="125000"/>
            </a:pPr>
            <a:r>
              <a:rPr lang="en-GB" sz="800" b="0">
                <a:solidFill>
                  <a:srgbClr val="1F355E"/>
                </a:solidFill>
                <a:latin typeface="Arial" panose="020B0604020202020204" pitchFamily="34" charset="0"/>
                <a:cs typeface="Arial" panose="020B0604020202020204" pitchFamily="34" charset="0"/>
              </a:rPr>
              <a:t>AI powered clinical decision support can enhance clinical delivery by automating complex decision-making processes, making clinical delivery more efficient and precise. Machine learning algorithms will analyse medical data and identify patterns, offering more personalised data driven insights.</a:t>
            </a:r>
          </a:p>
          <a:p>
            <a:pPr algn="l">
              <a:buSzPct val="125000"/>
            </a:pPr>
            <a:endParaRPr lang="en-GB" sz="800">
              <a:solidFill>
                <a:srgbClr val="1F355E"/>
              </a:solidFill>
              <a:latin typeface="Arial" panose="020B0604020202020204" pitchFamily="34" charset="0"/>
              <a:cs typeface="Arial" panose="020B0604020202020204" pitchFamily="34" charset="0"/>
            </a:endParaRPr>
          </a:p>
        </p:txBody>
      </p:sp>
      <p:sp>
        <p:nvSpPr>
          <p:cNvPr id="77" name="Rectangle 76">
            <a:extLst>
              <a:ext uri="{FF2B5EF4-FFF2-40B4-BE49-F238E27FC236}">
                <a16:creationId xmlns:a16="http://schemas.microsoft.com/office/drawing/2014/main" id="{8B90BA70-80AB-BBEE-3DD4-EC2DFF5AB4D9}"/>
              </a:ext>
            </a:extLst>
          </p:cNvPr>
          <p:cNvSpPr/>
          <p:nvPr/>
        </p:nvSpPr>
        <p:spPr>
          <a:xfrm>
            <a:off x="152172" y="2671964"/>
            <a:ext cx="2128378" cy="180000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defTabSz="825500"/>
            <a:r>
              <a:rPr lang="en-GB" sz="800">
                <a:solidFill>
                  <a:srgbClr val="1F355E"/>
                </a:solidFill>
                <a:latin typeface="Arial" panose="020B0604020202020204" pitchFamily="34" charset="0"/>
                <a:cs typeface="Arial" panose="020B0604020202020204" pitchFamily="34" charset="0"/>
              </a:rPr>
              <a:t>AI-driven analytics</a:t>
            </a:r>
          </a:p>
          <a:p>
            <a:pPr algn="l" defTabSz="825500"/>
            <a:r>
              <a:rPr lang="en-GB" sz="800" b="0">
                <a:solidFill>
                  <a:srgbClr val="1F355E"/>
                </a:solidFill>
                <a:latin typeface="Arial" panose="020B0604020202020204" pitchFamily="34" charset="0"/>
                <a:cs typeface="Arial" panose="020B0604020202020204" pitchFamily="34" charset="0"/>
              </a:rPr>
              <a:t>AI will provide insights into patient flow and resource utilisation, ensuring efficient allocation of staff and equipment, reducing wait times, and improving satisfaction.</a:t>
            </a:r>
          </a:p>
          <a:p>
            <a:pPr algn="l" defTabSz="825500"/>
            <a:endParaRPr lang="en-US" sz="800">
              <a:solidFill>
                <a:srgbClr val="1F355E"/>
              </a:solidFill>
              <a:latin typeface="Arial" panose="020B0604020202020204" pitchFamily="34" charset="0"/>
              <a:cs typeface="Arial" panose="020B0604020202020204" pitchFamily="34" charset="0"/>
              <a:sym typeface="Helvetica Neue Medium"/>
            </a:endParaRPr>
          </a:p>
          <a:p>
            <a:pPr algn="l" defTabSz="825500"/>
            <a:endParaRPr lang="en-US" sz="800">
              <a:solidFill>
                <a:srgbClr val="1F355E"/>
              </a:solidFill>
              <a:latin typeface="Arial" panose="020B0604020202020204" pitchFamily="34" charset="0"/>
              <a:cs typeface="Arial" panose="020B0604020202020204" pitchFamily="34" charset="0"/>
              <a:sym typeface="Helvetica Neue Medium"/>
            </a:endParaRPr>
          </a:p>
        </p:txBody>
      </p:sp>
      <p:grpSp>
        <p:nvGrpSpPr>
          <p:cNvPr id="4" name="Group 3">
            <a:extLst>
              <a:ext uri="{FF2B5EF4-FFF2-40B4-BE49-F238E27FC236}">
                <a16:creationId xmlns:a16="http://schemas.microsoft.com/office/drawing/2014/main" id="{CE3F113D-46B1-6684-2FD3-9BACBD34819A}"/>
              </a:ext>
            </a:extLst>
          </p:cNvPr>
          <p:cNvGrpSpPr/>
          <p:nvPr/>
        </p:nvGrpSpPr>
        <p:grpSpPr>
          <a:xfrm>
            <a:off x="-1" y="0"/>
            <a:ext cx="9143998" cy="165595"/>
            <a:chOff x="374266" y="2474302"/>
            <a:chExt cx="13719657" cy="820603"/>
          </a:xfrm>
        </p:grpSpPr>
        <p:sp>
          <p:nvSpPr>
            <p:cNvPr id="6" name="Arrow: Pentagon 5">
              <a:extLst>
                <a:ext uri="{FF2B5EF4-FFF2-40B4-BE49-F238E27FC236}">
                  <a16:creationId xmlns:a16="http://schemas.microsoft.com/office/drawing/2014/main" id="{55D9B640-5E56-B6C3-8B30-FBD74DA735E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DFA09142-E546-05F3-89F0-B3F10833579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9F4C9D8D-939C-1E97-4C06-9A5C315EA98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9" name="Arrow: Chevron 8">
              <a:extLst>
                <a:ext uri="{FF2B5EF4-FFF2-40B4-BE49-F238E27FC236}">
                  <a16:creationId xmlns:a16="http://schemas.microsoft.com/office/drawing/2014/main" id="{FB7FD188-CC75-090A-6A59-73311BB4FD5A}"/>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0" name="Arrow: Chevron 9">
              <a:extLst>
                <a:ext uri="{FF2B5EF4-FFF2-40B4-BE49-F238E27FC236}">
                  <a16:creationId xmlns:a16="http://schemas.microsoft.com/office/drawing/2014/main" id="{0029A0F1-CFE8-8AEE-B85F-F0AC4DB5CB9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11519790-D417-D9CB-ADFF-D3AA33F5DF3E}"/>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1" name="TextBox 10">
            <a:extLst>
              <a:ext uri="{FF2B5EF4-FFF2-40B4-BE49-F238E27FC236}">
                <a16:creationId xmlns:a16="http://schemas.microsoft.com/office/drawing/2014/main" id="{FD5EDE77-9B41-19C9-DCAE-A74433300C2C}"/>
              </a:ext>
            </a:extLst>
          </p:cNvPr>
          <p:cNvSpPr txBox="1"/>
          <p:nvPr/>
        </p:nvSpPr>
        <p:spPr>
          <a:xfrm>
            <a:off x="8619324" y="4858796"/>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32</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44094788"/>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1B657-040E-2533-1E26-55F47BCEDFB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23DEE43-58EF-B934-B9F6-6895041BA04F}"/>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21677B70-05AE-8D1B-A583-D10ADCE091FD}"/>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9DF6AC88-B1CA-847E-2094-9CD04B49688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Empower our patients to make informed and meaningful choices about their health and care, while simultaneously empowering </a:t>
            </a:r>
            <a:r>
              <a:rPr lang="en-GB" sz="800" i="1" kern="1200">
                <a:solidFill>
                  <a:srgbClr val="1F355E"/>
                </a:solidFill>
                <a:latin typeface="Arial" panose="020B0604020202020204" pitchFamily="34" charset="0"/>
                <a:cs typeface="Arial" panose="020B0604020202020204" pitchFamily="34" charset="0"/>
              </a:rPr>
              <a:t>our staff to work more efficiently, safely and effectively for our patients.</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Patients lack support to manage their own health</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High volume of systems is challenging for users and hinders ability of our clinicians to get a single view of an individual patient</a:t>
            </a:r>
          </a:p>
          <a:p>
            <a:pPr marL="171450" indent="-171450" algn="l" defTabSz="685800" hangingPunct="1">
              <a:buFont typeface="Arial" panose="020B0604020202020204" pitchFamily="34" charset="0"/>
              <a:buChar char="•"/>
            </a:pPr>
            <a:r>
              <a:rPr lang="en-GB" sz="800">
                <a:solidFill>
                  <a:srgbClr val="1F355E"/>
                </a:solidFill>
                <a:latin typeface="Arial" panose="020B0604020202020204" pitchFamily="34" charset="0"/>
                <a:cs typeface="Arial" panose="020B0604020202020204" pitchFamily="34" charset="0"/>
              </a:rPr>
              <a:t>Some clinical services l</a:t>
            </a:r>
            <a:r>
              <a:rPr lang="en-GB" sz="800" u="none" strike="noStrike">
                <a:solidFill>
                  <a:srgbClr val="1F355E"/>
                </a:solidFill>
                <a:effectLst/>
                <a:latin typeface="Arial" panose="020B0604020202020204" pitchFamily="34" charset="0"/>
                <a:cs typeface="Arial" panose="020B0604020202020204" pitchFamily="34" charset="0"/>
              </a:rPr>
              <a:t>ack </a:t>
            </a:r>
            <a:r>
              <a:rPr lang="en-GB" sz="800">
                <a:solidFill>
                  <a:srgbClr val="1F355E"/>
                </a:solidFill>
                <a:latin typeface="Arial" panose="020B0604020202020204" pitchFamily="34" charset="0"/>
                <a:cs typeface="Arial" panose="020B0604020202020204" pitchFamily="34" charset="0"/>
              </a:rPr>
              <a:t>a </a:t>
            </a:r>
            <a:r>
              <a:rPr lang="en-GB" sz="800" u="none" strike="noStrike">
                <a:solidFill>
                  <a:srgbClr val="1F355E"/>
                </a:solidFill>
                <a:effectLst/>
                <a:latin typeface="Arial" panose="020B0604020202020204" pitchFamily="34" charset="0"/>
                <a:cs typeface="Arial" panose="020B0604020202020204" pitchFamily="34" charset="0"/>
              </a:rPr>
              <a:t>consistent clinical record and have continued reliance on paper-based systems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Existing systems are not consistently intuitive and don’t meet all the needs of our clinicians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Infrastructure needs to be resilient and up to date to ensure secure and efficient digital technology</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B648F585-0A7B-906B-0529-659D3BFA4212}"/>
              </a:ext>
            </a:extLst>
          </p:cNvPr>
          <p:cNvSpPr/>
          <p:nvPr/>
        </p:nvSpPr>
        <p:spPr>
          <a:xfrm>
            <a:off x="180474" y="587216"/>
            <a:ext cx="2948944" cy="369313"/>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Technology &amp; Digital</a:t>
            </a:r>
          </a:p>
        </p:txBody>
      </p:sp>
      <p:sp>
        <p:nvSpPr>
          <p:cNvPr id="23" name="Rectangle 22">
            <a:extLst>
              <a:ext uri="{FF2B5EF4-FFF2-40B4-BE49-F238E27FC236}">
                <a16:creationId xmlns:a16="http://schemas.microsoft.com/office/drawing/2014/main" id="{8915B1DC-2FC6-6C5F-B58A-0C3EFCA39C6B}"/>
              </a:ext>
            </a:extLst>
          </p:cNvPr>
          <p:cNvSpPr/>
          <p:nvPr/>
        </p:nvSpPr>
        <p:spPr>
          <a:xfrm>
            <a:off x="401112" y="3321653"/>
            <a:ext cx="2550541" cy="91624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71450" indent="-171450" algn="l" defTabSz="685800" hangingPunct="1">
              <a:buFont typeface="Arial" panose="020B0604020202020204" pitchFamily="34" charset="0"/>
              <a:buChar char="•"/>
            </a:pPr>
            <a:r>
              <a:rPr lang="en-GB" sz="800" b="0">
                <a:solidFill>
                  <a:srgbClr val="1F355E"/>
                </a:solidFill>
                <a:latin typeface="Arial" panose="020B0604020202020204" pitchFamily="34" charset="0"/>
                <a:cs typeface="Arial" panose="020B0604020202020204" pitchFamily="34" charset="0"/>
              </a:rPr>
              <a:t>P</a:t>
            </a:r>
            <a:r>
              <a:rPr lang="en-GB" sz="800" b="0" i="0" u="none" strike="noStrike">
                <a:solidFill>
                  <a:srgbClr val="1F355E"/>
                </a:solidFill>
                <a:effectLst/>
                <a:latin typeface="Arial" panose="020B0604020202020204" pitchFamily="34" charset="0"/>
                <a:cs typeface="Arial" panose="020B0604020202020204" pitchFamily="34" charset="0"/>
              </a:rPr>
              <a:t>atients are empowered to engage and manage their own care and well-being</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Patients receive care that is personalised to them and informed by their entire clinical background</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Clinicians access a minimal number of clinical systems, and can easily view and find all the relevant information</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p:txBody>
      </p:sp>
      <p:sp>
        <p:nvSpPr>
          <p:cNvPr id="25" name="Rectangle 24">
            <a:extLst>
              <a:ext uri="{FF2B5EF4-FFF2-40B4-BE49-F238E27FC236}">
                <a16:creationId xmlns:a16="http://schemas.microsoft.com/office/drawing/2014/main" id="{E61EA6B6-C2F6-1D45-C1BE-D3027B2E16D6}"/>
              </a:ext>
            </a:extLst>
          </p:cNvPr>
          <p:cNvSpPr/>
          <p:nvPr/>
        </p:nvSpPr>
        <p:spPr>
          <a:xfrm>
            <a:off x="3205242" y="1955842"/>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Solutions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4" name="Rectangle 23">
            <a:extLst>
              <a:ext uri="{FF2B5EF4-FFF2-40B4-BE49-F238E27FC236}">
                <a16:creationId xmlns:a16="http://schemas.microsoft.com/office/drawing/2014/main" id="{C0419A43-B69E-04CE-25B1-3D4D8FC65D75}"/>
              </a:ext>
            </a:extLst>
          </p:cNvPr>
          <p:cNvSpPr/>
          <p:nvPr/>
        </p:nvSpPr>
        <p:spPr>
          <a:xfrm>
            <a:off x="3205243" y="587216"/>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Priorities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6" name="Rectangle 25">
            <a:extLst>
              <a:ext uri="{FF2B5EF4-FFF2-40B4-BE49-F238E27FC236}">
                <a16:creationId xmlns:a16="http://schemas.microsoft.com/office/drawing/2014/main" id="{3B7FFDC3-DDD9-4D65-773B-E2A1BBFCADB7}"/>
              </a:ext>
            </a:extLst>
          </p:cNvPr>
          <p:cNvSpPr/>
          <p:nvPr/>
        </p:nvSpPr>
        <p:spPr>
          <a:xfrm>
            <a:off x="3205242"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Replace and consolidate existing systems, optimising what already exists and </a:t>
            </a:r>
            <a:r>
              <a:rPr lang="en-GB" sz="800" b="0">
                <a:solidFill>
                  <a:srgbClr val="1F355E"/>
                </a:solidFill>
                <a:latin typeface="Arial" panose="020B0604020202020204" pitchFamily="34" charset="0"/>
                <a:cs typeface="Arial" panose="020B0604020202020204" pitchFamily="34" charset="0"/>
              </a:rPr>
              <a:t>ensuring meaningful integration between systems that will remain post consolidation</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C4115165-3CA0-E485-218F-7D4F30F1EA3A}"/>
              </a:ext>
            </a:extLst>
          </p:cNvPr>
          <p:cNvSpPr/>
          <p:nvPr/>
        </p:nvSpPr>
        <p:spPr>
          <a:xfrm>
            <a:off x="6006151"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Enhance patient-facing digital solutions to empower patients and residents to manage their own care whilst also promoting digital inclusion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FC1565B5-C7C9-9668-6E73-A861509B4C87}"/>
              </a:ext>
            </a:extLst>
          </p:cNvPr>
          <p:cNvSpPr/>
          <p:nvPr/>
        </p:nvSpPr>
        <p:spPr>
          <a:xfrm>
            <a:off x="3205242"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US" sz="800" b="0" i="0" u="none" strike="noStrike">
                <a:solidFill>
                  <a:srgbClr val="1F355E"/>
                </a:solidFill>
                <a:effectLst/>
                <a:latin typeface="Arial" panose="020B0604020202020204" pitchFamily="34" charset="0"/>
                <a:cs typeface="Arial" panose="020B0604020202020204" pitchFamily="34" charset="0"/>
              </a:rPr>
              <a:t>Focus on intuitive user centered and collaborative </a:t>
            </a:r>
            <a:r>
              <a:rPr lang="en-US" sz="800" b="0">
                <a:solidFill>
                  <a:srgbClr val="1F355E"/>
                </a:solidFill>
                <a:latin typeface="Arial" panose="020B0604020202020204" pitchFamily="34" charset="0"/>
                <a:cs typeface="Arial" panose="020B0604020202020204" pitchFamily="34" charset="0"/>
              </a:rPr>
              <a:t>solutions</a:t>
            </a:r>
            <a:r>
              <a:rPr lang="en-US" sz="800" b="0" i="0" u="none" strike="noStrike">
                <a:solidFill>
                  <a:srgbClr val="1F355E"/>
                </a:solidFill>
                <a:effectLst/>
                <a:latin typeface="Arial" panose="020B0604020202020204" pitchFamily="34" charset="0"/>
                <a:cs typeface="Arial" panose="020B0604020202020204" pitchFamily="34" charset="0"/>
              </a:rPr>
              <a:t> to provide an opportunity to transform ways of working</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B4BDB9C1-EBB9-168E-75B7-61B0A1D5196D}"/>
              </a:ext>
            </a:extLst>
          </p:cNvPr>
          <p:cNvSpPr/>
          <p:nvPr/>
        </p:nvSpPr>
        <p:spPr>
          <a:xfrm>
            <a:off x="6006151"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kern="1200">
                <a:solidFill>
                  <a:srgbClr val="1F355E"/>
                </a:solidFill>
                <a:latin typeface="Arial" panose="020B0604020202020204" pitchFamily="34" charset="0"/>
                <a:cs typeface="Arial" panose="020B0604020202020204" pitchFamily="34" charset="0"/>
              </a:rPr>
              <a:t>Adopt </a:t>
            </a:r>
            <a:r>
              <a:rPr lang="en-GB" sz="800" b="0" i="0" u="none" strike="noStrike">
                <a:solidFill>
                  <a:srgbClr val="1F355E"/>
                </a:solidFill>
                <a:effectLst/>
                <a:latin typeface="Arial" panose="020B0604020202020204" pitchFamily="34" charset="0"/>
                <a:cs typeface="Arial" panose="020B0604020202020204" pitchFamily="34" charset="0"/>
              </a:rPr>
              <a:t>a consistent clinical record system in primary and community care and MH &amp; LD, while enhancing integration of existing clinical systems, with a view to building a single view of a patient’s record</a:t>
            </a:r>
            <a:endParaRPr lang="en-GB" sz="800" kern="1200">
              <a:solidFill>
                <a:srgbClr val="1F355E"/>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356A4C4-DD76-335E-BB1F-A858F7A28D8A}"/>
              </a:ext>
            </a:extLst>
          </p:cNvPr>
          <p:cNvSpPr/>
          <p:nvPr/>
        </p:nvSpPr>
        <p:spPr>
          <a:xfrm>
            <a:off x="3205242" y="2190538"/>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rtl="0" fontAlgn="base"/>
            <a:r>
              <a:rPr lang="en-GB" sz="800" b="1" i="0" u="none" strike="noStrike">
                <a:solidFill>
                  <a:srgbClr val="1F355E"/>
                </a:solidFill>
                <a:effectLst/>
                <a:latin typeface="Arial" panose="020B0604020202020204" pitchFamily="34" charset="0"/>
                <a:cs typeface="Arial" panose="020B0604020202020204" pitchFamily="34" charset="0"/>
              </a:rPr>
              <a:t>Integrated EPR </a:t>
            </a:r>
            <a:r>
              <a:rPr lang="en-GB" sz="800">
                <a:solidFill>
                  <a:srgbClr val="1F355E"/>
                </a:solidFill>
                <a:latin typeface="Arial" panose="020B0604020202020204" pitchFamily="34" charset="0"/>
                <a:cs typeface="Arial" panose="020B0604020202020204" pitchFamily="34" charset="0"/>
              </a:rPr>
              <a:t>Model</a:t>
            </a:r>
            <a:endParaRPr lang="en-GB" sz="800" b="1" i="0" u="none" strike="noStrike">
              <a:solidFill>
                <a:srgbClr val="1F355E"/>
              </a:solidFill>
              <a:effectLst/>
              <a:latin typeface="Arial" panose="020B0604020202020204" pitchFamily="34" charset="0"/>
              <a:cs typeface="Arial" panose="020B0604020202020204" pitchFamily="34" charset="0"/>
            </a:endParaRPr>
          </a:p>
          <a:p>
            <a:pPr algn="l" rtl="0" fontAlgn="base"/>
            <a:r>
              <a:rPr lang="en-GB" sz="800" b="0" i="0" u="none" strike="noStrike">
                <a:solidFill>
                  <a:srgbClr val="1F355E"/>
                </a:solidFill>
                <a:effectLst/>
                <a:latin typeface="Arial" panose="020B0604020202020204" pitchFamily="34" charset="0"/>
                <a:cs typeface="Arial" panose="020B0604020202020204" pitchFamily="34" charset="0"/>
              </a:rPr>
              <a:t>Implementing an integrated EPR model across the entire health board</a:t>
            </a:r>
            <a:r>
              <a:rPr lang="en-GB" sz="800" b="0">
                <a:solidFill>
                  <a:srgbClr val="1F355E"/>
                </a:solidFill>
                <a:latin typeface="Arial" panose="020B0604020202020204" pitchFamily="34" charset="0"/>
                <a:cs typeface="Arial" panose="020B0604020202020204" pitchFamily="34" charset="0"/>
              </a:rPr>
              <a:t> with a strategy that includes an approach to incorporating interim clinical systems such as those required for</a:t>
            </a:r>
            <a:r>
              <a:rPr lang="en-GB" sz="800" b="0" i="0" u="none" strike="noStrike">
                <a:solidFill>
                  <a:srgbClr val="1F355E"/>
                </a:solidFill>
                <a:effectLst/>
                <a:latin typeface="Arial" panose="020B0604020202020204" pitchFamily="34" charset="0"/>
                <a:cs typeface="Arial" panose="020B0604020202020204" pitchFamily="34" charset="0"/>
              </a:rPr>
              <a:t> MH&amp; LD and primary and community care. The EPR model </a:t>
            </a:r>
            <a:r>
              <a:rPr lang="en-GB" sz="800" b="0">
                <a:solidFill>
                  <a:srgbClr val="1F355E"/>
                </a:solidFill>
                <a:latin typeface="Arial" panose="020B0604020202020204" pitchFamily="34" charset="0"/>
                <a:cs typeface="Arial" panose="020B0604020202020204" pitchFamily="34" charset="0"/>
              </a:rPr>
              <a:t>c</a:t>
            </a:r>
            <a:r>
              <a:rPr lang="en-GB" sz="800" b="0" i="0" u="none" strike="noStrike">
                <a:solidFill>
                  <a:srgbClr val="1F355E"/>
                </a:solidFill>
                <a:effectLst/>
                <a:latin typeface="Arial" panose="020B0604020202020204" pitchFamily="34" charset="0"/>
                <a:cs typeface="Arial" panose="020B0604020202020204" pitchFamily="34" charset="0"/>
              </a:rPr>
              <a:t>onsolidates multiple patient record functions into a single front facing solution. Where possible, users can access the EPR solution through</a:t>
            </a:r>
            <a:r>
              <a:rPr lang="en-GB" sz="800" b="0">
                <a:solidFill>
                  <a:srgbClr val="1F355E"/>
                </a:solidFill>
                <a:latin typeface="Arial" panose="020B0604020202020204" pitchFamily="34" charset="0"/>
                <a:cs typeface="Arial" panose="020B0604020202020204" pitchFamily="34" charset="0"/>
              </a:rPr>
              <a:t> </a:t>
            </a:r>
            <a:r>
              <a:rPr lang="en-GB" sz="800" b="0" i="0" u="none" strike="noStrike">
                <a:solidFill>
                  <a:srgbClr val="1F355E"/>
                </a:solidFill>
                <a:effectLst/>
                <a:latin typeface="Arial" panose="020B0604020202020204" pitchFamily="34" charset="0"/>
                <a:cs typeface="Arial" panose="020B0604020202020204" pitchFamily="34" charset="0"/>
              </a:rPr>
              <a:t>all existing clinical systems, and where this is not possible, these clinical systems are replaced or meaningfully integrated. </a:t>
            </a:r>
          </a:p>
        </p:txBody>
      </p:sp>
      <p:sp>
        <p:nvSpPr>
          <p:cNvPr id="7" name="Rectangle 6">
            <a:extLst>
              <a:ext uri="{FF2B5EF4-FFF2-40B4-BE49-F238E27FC236}">
                <a16:creationId xmlns:a16="http://schemas.microsoft.com/office/drawing/2014/main" id="{C50995DB-88B9-09AB-1506-D8EA98BCD9F0}"/>
              </a:ext>
            </a:extLst>
          </p:cNvPr>
          <p:cNvSpPr/>
          <p:nvPr/>
        </p:nvSpPr>
        <p:spPr>
          <a:xfrm>
            <a:off x="600740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a:solidFill>
                  <a:srgbClr val="1F355E"/>
                </a:solidFill>
                <a:latin typeface="Arial" panose="020B0604020202020204" pitchFamily="34" charset="0"/>
                <a:cs typeface="Arial" panose="020B0604020202020204" pitchFamily="34" charset="0"/>
              </a:rPr>
              <a:t>care closer to home</a:t>
            </a:r>
            <a:r>
              <a:rPr lang="en-US" sz="800" b="0" i="0" u="none" strike="noStrike">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C576A62A-C41B-22C9-CBEC-1BB3EC59361D}"/>
              </a:ext>
            </a:extLst>
          </p:cNvPr>
          <p:cNvSpPr/>
          <p:nvPr/>
        </p:nvSpPr>
        <p:spPr>
          <a:xfrm>
            <a:off x="6007402" y="2190536"/>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Committing to improving the offering of </a:t>
            </a:r>
            <a:r>
              <a:rPr lang="en-GB" sz="800" b="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1DA79FED-D407-BCF2-82C4-C268234F54D4}"/>
              </a:ext>
            </a:extLst>
          </p:cNvPr>
          <p:cNvSpPr/>
          <p:nvPr/>
        </p:nvSpPr>
        <p:spPr>
          <a:xfrm>
            <a:off x="320524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an identity management solution which ensures staff only need to log-in once to access all the systems they need for their session. </a:t>
            </a:r>
          </a:p>
        </p:txBody>
      </p:sp>
      <p:sp>
        <p:nvSpPr>
          <p:cNvPr id="35" name="Rectangle 34">
            <a:extLst>
              <a:ext uri="{FF2B5EF4-FFF2-40B4-BE49-F238E27FC236}">
                <a16:creationId xmlns:a16="http://schemas.microsoft.com/office/drawing/2014/main" id="{002CC80C-AC42-5E64-1A8A-BFAC0257149E}"/>
              </a:ext>
            </a:extLst>
          </p:cNvPr>
          <p:cNvSpPr/>
          <p:nvPr/>
        </p:nvSpPr>
        <p:spPr>
          <a:xfrm>
            <a:off x="180474" y="4290849"/>
            <a:ext cx="2876235"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lang="en-GB" sz="1050" kern="1200">
                <a:solidFill>
                  <a:prstClr val="white"/>
                </a:solidFill>
                <a:latin typeface="Arial Black" panose="020B0A04020102020204" pitchFamily="34" charset="0"/>
              </a:rPr>
              <a:t>K</a:t>
            </a:r>
            <a:r>
              <a:rPr kumimoji="0" lang="en-GB" sz="1050" i="0" u="none" strike="noStrike" kern="1200" cap="none" spc="0" normalizeH="0" baseline="0" noProof="0" err="1">
                <a:ln>
                  <a:noFill/>
                </a:ln>
                <a:solidFill>
                  <a:prstClr val="white"/>
                </a:solidFill>
                <a:effectLst/>
                <a:uLnTx/>
                <a:uFillTx/>
                <a:latin typeface="Arial Black" panose="020B0A04020102020204" pitchFamily="34" charset="0"/>
                <a:sym typeface="Helvetica Neue"/>
              </a:rPr>
              <a:t>ey</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 Enabling</a:t>
            </a:r>
            <a:r>
              <a:rPr kumimoji="0" lang="en-GB" sz="1050" i="0" u="none" strike="noStrike" kern="1200" cap="none" spc="0" normalizeH="0" baseline="0" noProof="0">
                <a:ln>
                  <a:noFill/>
                </a:ln>
                <a:solidFill>
                  <a:prstClr val="white"/>
                </a:solidFill>
                <a:effectLst/>
                <a:uLnTx/>
                <a:uFillTx/>
                <a:latin typeface="Helvetica Neue Medium"/>
                <a:sym typeface="Helvetica Neue"/>
              </a:rPr>
              <a:t> </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Capabilities</a:t>
            </a:r>
            <a:endParaRPr kumimoji="0" lang="en-GB" sz="800"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B9009E8B-A5B0-3FF4-5DD6-AA21705D65E6}"/>
              </a:ext>
            </a:extLst>
          </p:cNvPr>
          <p:cNvSpPr/>
          <p:nvPr/>
        </p:nvSpPr>
        <p:spPr>
          <a:xfrm>
            <a:off x="348375" y="4672495"/>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38" name="Rectangle: Rounded Corners 37">
            <a:extLst>
              <a:ext uri="{FF2B5EF4-FFF2-40B4-BE49-F238E27FC236}">
                <a16:creationId xmlns:a16="http://schemas.microsoft.com/office/drawing/2014/main" id="{A26F07ED-E946-2976-CD9C-4FF1D28AFEF2}"/>
              </a:ext>
            </a:extLst>
          </p:cNvPr>
          <p:cNvSpPr/>
          <p:nvPr/>
        </p:nvSpPr>
        <p:spPr>
          <a:xfrm>
            <a:off x="2184479" y="4672495"/>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Data standards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Rounded Corners 38">
            <a:extLst>
              <a:ext uri="{FF2B5EF4-FFF2-40B4-BE49-F238E27FC236}">
                <a16:creationId xmlns:a16="http://schemas.microsoft.com/office/drawing/2014/main" id="{078C9499-AF91-630A-1921-9AFF7330378B}"/>
              </a:ext>
            </a:extLst>
          </p:cNvPr>
          <p:cNvSpPr/>
          <p:nvPr/>
        </p:nvSpPr>
        <p:spPr>
          <a:xfrm>
            <a:off x="1266427" y="4672496"/>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On-Prem / Cloud hosting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14" name="Graphic 13" descr="Double Tap Gesture with solid fill">
            <a:extLst>
              <a:ext uri="{FF2B5EF4-FFF2-40B4-BE49-F238E27FC236}">
                <a16:creationId xmlns:a16="http://schemas.microsoft.com/office/drawing/2014/main" id="{681DD81E-77E5-E238-AAA3-8387EB4C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393" y="603175"/>
            <a:ext cx="346064" cy="346064"/>
          </a:xfrm>
          <a:prstGeom prst="rect">
            <a:avLst/>
          </a:prstGeom>
        </p:spPr>
      </p:pic>
      <p:sp>
        <p:nvSpPr>
          <p:cNvPr id="40" name="Title 1">
            <a:extLst>
              <a:ext uri="{FF2B5EF4-FFF2-40B4-BE49-F238E27FC236}">
                <a16:creationId xmlns:a16="http://schemas.microsoft.com/office/drawing/2014/main" id="{839C88F1-1D6F-D3F9-D48F-05E8A0A5163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Technology &amp; Digital: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0BF4C176-EABF-3EAA-8AA0-886EF0735F7C}"/>
              </a:ext>
            </a:extLst>
          </p:cNvPr>
          <p:cNvSpPr/>
          <p:nvPr/>
        </p:nvSpPr>
        <p:spPr>
          <a:xfrm>
            <a:off x="180474" y="1540721"/>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374CFE4-C7C4-CB20-C5A5-2A0151AAF69B}"/>
              </a:ext>
            </a:extLst>
          </p:cNvPr>
          <p:cNvSpPr/>
          <p:nvPr/>
        </p:nvSpPr>
        <p:spPr>
          <a:xfrm>
            <a:off x="180474" y="3114520"/>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5" name="Group 4">
            <a:extLst>
              <a:ext uri="{FF2B5EF4-FFF2-40B4-BE49-F238E27FC236}">
                <a16:creationId xmlns:a16="http://schemas.microsoft.com/office/drawing/2014/main" id="{BD4CB172-B57B-E6E5-5C66-41F9DF253BEB}"/>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82C62B8D-B882-2790-F812-DA82095329E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7D09B674-744D-E9F4-3DF6-A2EEFF6B1BA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F7656873-C1AC-C78D-7C18-7BE8749C023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0" name="Arrow: Chevron 19">
              <a:extLst>
                <a:ext uri="{FF2B5EF4-FFF2-40B4-BE49-F238E27FC236}">
                  <a16:creationId xmlns:a16="http://schemas.microsoft.com/office/drawing/2014/main" id="{E6D588DB-8B35-1C6F-2A5F-6F9F2B2BFD4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1" name="Arrow: Chevron 20">
              <a:extLst>
                <a:ext uri="{FF2B5EF4-FFF2-40B4-BE49-F238E27FC236}">
                  <a16:creationId xmlns:a16="http://schemas.microsoft.com/office/drawing/2014/main" id="{2B13C944-473F-676E-13DA-FFF79D7009C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8" name="Arrow: Chevron 27">
              <a:extLst>
                <a:ext uri="{FF2B5EF4-FFF2-40B4-BE49-F238E27FC236}">
                  <a16:creationId xmlns:a16="http://schemas.microsoft.com/office/drawing/2014/main" id="{687B87E8-A4CB-8CEC-1A40-C34A11F12639}"/>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2" name="TextBox 11">
            <a:extLst>
              <a:ext uri="{FF2B5EF4-FFF2-40B4-BE49-F238E27FC236}">
                <a16:creationId xmlns:a16="http://schemas.microsoft.com/office/drawing/2014/main" id="{2AC01AE8-1FD1-5958-C019-7B658379E65D}"/>
              </a:ext>
            </a:extLst>
          </p:cNvPr>
          <p:cNvSpPr txBox="1"/>
          <p:nvPr/>
        </p:nvSpPr>
        <p:spPr>
          <a:xfrm>
            <a:off x="8680615" y="4867859"/>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171538781"/>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4" y="3921"/>
            <a:ext cx="8809768" cy="771097"/>
          </a:xfrm>
        </p:spPr>
        <p:txBody>
          <a:bodyPr>
            <a:normAutofit/>
          </a:bodyPr>
          <a:lstStyle/>
          <a:p>
            <a:r>
              <a:rPr lang="en-GB" sz="2000"/>
              <a:t>Key Considerations for the EPR Strategy and final EPR Model</a:t>
            </a:r>
          </a:p>
        </p:txBody>
      </p:sp>
      <p:sp>
        <p:nvSpPr>
          <p:cNvPr id="5" name="Rectangle 4">
            <a:extLst>
              <a:ext uri="{FF2B5EF4-FFF2-40B4-BE49-F238E27FC236}">
                <a16:creationId xmlns:a16="http://schemas.microsoft.com/office/drawing/2014/main" id="{472D1C46-8FF3-4E29-9B01-A71676BE6FF7}"/>
              </a:ext>
            </a:extLst>
          </p:cNvPr>
          <p:cNvSpPr/>
          <p:nvPr/>
        </p:nvSpPr>
        <p:spPr>
          <a:xfrm>
            <a:off x="4629460" y="704166"/>
            <a:ext cx="2128376" cy="1892727"/>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Obsolescence in Parallel Systems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set out </a:t>
            </a:r>
            <a:r>
              <a:rPr lang="en-GB" sz="800" b="0">
                <a:solidFill>
                  <a:srgbClr val="1F355E"/>
                </a:solidFill>
                <a:latin typeface="Arial" panose="020B0604020202020204" pitchFamily="34" charset="0"/>
                <a:ea typeface="+mn-ea"/>
                <a:cs typeface="Arial" panose="020B0604020202020204" pitchFamily="34" charset="0"/>
                <a:sym typeface="Helvetica Neue Medium"/>
              </a:rPr>
              <a:t>w</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hat clinical systems currently in use the new EPR model will replace over time and how interim solutions are incorporated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requires clear understanding of contract cycles and upfront planning for when divesting and turning-off duplicative systems could be possible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It’s possible that some double running will be required as systems are established to avoid staff losing functionality and this must be built into the EPR strategy where required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EC6A4B77-748A-D766-1081-376BB0FAF309}"/>
              </a:ext>
            </a:extLst>
          </p:cNvPr>
          <p:cNvSpPr/>
          <p:nvPr/>
        </p:nvSpPr>
        <p:spPr>
          <a:xfrm>
            <a:off x="2386566"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Potential EPR Capabilities:</a:t>
            </a:r>
          </a:p>
          <a:p>
            <a:pPr marL="0" marR="0" indent="0" algn="l" defTabSz="825500" rtl="0" fontAlgn="auto" latinLnBrk="0" hangingPunct="0">
              <a:lnSpc>
                <a:spcPct val="100000"/>
              </a:lnSpc>
              <a:spcBef>
                <a:spcPts val="0"/>
              </a:spcBef>
              <a:spcAft>
                <a:spcPts val="0"/>
              </a:spcAft>
              <a:buClrTx/>
              <a:buSzTx/>
              <a:buFontTx/>
              <a:buNone/>
              <a:tabLst/>
            </a:pPr>
            <a:endParaRPr lang="en-US" sz="1050">
              <a:solidFill>
                <a:schemeClr val="tx1"/>
              </a:solidFill>
              <a:latin typeface="+mn-lt"/>
              <a:ea typeface="+mn-ea"/>
              <a:cs typeface="+mn-cs"/>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1050" i="0" u="none" strike="noStrike" cap="none" spc="0" normalizeH="0" baseline="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A7D28B41-777C-3FAC-B70E-D460F4A3B229}"/>
              </a:ext>
            </a:extLst>
          </p:cNvPr>
          <p:cNvSpPr/>
          <p:nvPr/>
        </p:nvSpPr>
        <p:spPr>
          <a:xfrm>
            <a:off x="4629657"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System Character: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Single ‘off the shelf’ solutions bring a risk of vendor lock-in making it difficult to change approach in the future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Fully in-house enterprise solutions take longer to implement and have higher workforce and maintenance costs overall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will likely adopt a balanced approach with some </a:t>
            </a:r>
            <a:r>
              <a:rPr lang="en-US" sz="800" b="0" err="1">
                <a:solidFill>
                  <a:srgbClr val="1F355E"/>
                </a:solidFill>
                <a:latin typeface="Arial" panose="020B0604020202020204" pitchFamily="34" charset="0"/>
                <a:ea typeface="+mn-ea"/>
                <a:cs typeface="Arial" panose="020B0604020202020204" pitchFamily="34" charset="0"/>
                <a:sym typeface="Helvetica Neue Medium"/>
              </a:rPr>
              <a:t>customised</a:t>
            </a:r>
            <a:r>
              <a:rPr lang="en-US" sz="800" b="0">
                <a:solidFill>
                  <a:srgbClr val="1F355E"/>
                </a:solidFill>
                <a:latin typeface="Arial" panose="020B0604020202020204" pitchFamily="34" charset="0"/>
                <a:ea typeface="+mn-ea"/>
                <a:cs typeface="Arial" panose="020B0604020202020204" pitchFamily="34" charset="0"/>
                <a:sym typeface="Helvetica Neue Medium"/>
              </a:rPr>
              <a:t> third party components and other elements developed more bespoke in-house to meet SBUHB specific needs </a:t>
            </a:r>
          </a:p>
        </p:txBody>
      </p:sp>
      <p:sp>
        <p:nvSpPr>
          <p:cNvPr id="71" name="Rectangle 70">
            <a:extLst>
              <a:ext uri="{FF2B5EF4-FFF2-40B4-BE49-F238E27FC236}">
                <a16:creationId xmlns:a16="http://schemas.microsoft.com/office/drawing/2014/main" id="{293A3BD3-57AE-6FA3-3705-FDD288CC3022}"/>
              </a:ext>
            </a:extLst>
          </p:cNvPr>
          <p:cNvSpPr/>
          <p:nvPr/>
        </p:nvSpPr>
        <p:spPr>
          <a:xfrm>
            <a:off x="6872748" y="704165"/>
            <a:ext cx="2128376" cy="1888497"/>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M</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aintenance</a:t>
            </a:r>
            <a:r>
              <a:rPr lang="en-US" sz="800">
                <a:solidFill>
                  <a:srgbClr val="1F355E"/>
                </a:solidFill>
                <a:latin typeface="Arial" panose="020B0604020202020204" pitchFamily="34" charset="0"/>
                <a:ea typeface="+mn-ea"/>
                <a:cs typeface="Arial" panose="020B0604020202020204" pitchFamily="34" charset="0"/>
                <a:sym typeface="Helvetica Neue Medium"/>
              </a:rPr>
              <a:t> &amp; W</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orkforce implications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need to be explicit about the size and skills of the workforce needed for delivery including the procurement, migration and maintenance to any new third party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Recurrent maintenance costs will then  need to be built into the SBUHB financial baseline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8621364D-D3E0-6683-B2D6-57475B472665}"/>
              </a:ext>
            </a:extLst>
          </p:cNvPr>
          <p:cNvSpPr/>
          <p:nvPr/>
        </p:nvSpPr>
        <p:spPr>
          <a:xfrm>
            <a:off x="143473"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Cost Profile:</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Third party products tend to have higher upfront costs with in-house solutions taking longer to implement and incurring additional costs over the longer term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in-house means we may </a:t>
            </a:r>
            <a:r>
              <a:rPr lang="en-US" sz="800" b="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a:solidFill>
                  <a:srgbClr val="1F355E"/>
                </a:solidFill>
                <a:latin typeface="Arial" panose="020B0604020202020204" pitchFamily="34" charset="0"/>
                <a:ea typeface="+mn-ea"/>
                <a:cs typeface="Arial" panose="020B0604020202020204" pitchFamily="34" charset="0"/>
                <a:sym typeface="Helvetica Neue Medium"/>
              </a:rPr>
              <a:t> some of the development costs, compared to the predominantly revenue costs if purchasing a third-party solution</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Where are the best opportunities for savings following successful implementation and how will we measure them </a:t>
            </a:r>
            <a:endPar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34985868-7637-0F01-026E-950850A2116E}"/>
              </a:ext>
            </a:extLst>
          </p:cNvPr>
          <p:cNvSpPr/>
          <p:nvPr/>
        </p:nvSpPr>
        <p:spPr>
          <a:xfrm>
            <a:off x="142874" y="704166"/>
            <a:ext cx="2128378" cy="1892729"/>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Compatibility and interoperability: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No EPR system has full clinical or administrative functionality and so designing an EPR strategy means balancing specificity to your needs and what can be achieved with efficient implementation and cost and tailoring.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Standardised</a:t>
            </a:r>
            <a:r>
              <a:rPr lang="en-US" sz="800" b="0">
                <a:solidFill>
                  <a:srgbClr val="1F355E"/>
                </a:solidFill>
                <a:latin typeface="Arial" panose="020B0604020202020204" pitchFamily="34" charset="0"/>
                <a:ea typeface="+mn-ea"/>
                <a:cs typeface="Arial" panose="020B0604020202020204" pitchFamily="34" charset="0"/>
                <a:sym typeface="Helvetica Neue Medium"/>
              </a:rPr>
              <a:t> data across SBUHB will allow improved communication between different systems making it easier to identify biggest gaps in functionality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An EPR provides clinicians with seamless access to all relevant patient information at the point of care with a single, easy to use system</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58BB1883-EF16-90B4-EBFD-BAF3877B544C}"/>
              </a:ext>
            </a:extLst>
          </p:cNvPr>
          <p:cNvSpPr/>
          <p:nvPr/>
        </p:nvSpPr>
        <p:spPr>
          <a:xfrm>
            <a:off x="2386167" y="704167"/>
            <a:ext cx="2128378" cy="189272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Product Lifecycle: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The EPR strategy will clearly define expectations around delivery timelines including the implementation of any third party products we may procure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will include understanding what aspects of the EPR model can be implemented in parallel and what work will need to be staggered, how updates are made during product use as well as the estimated operating life before replacement is needed (unlikely to be more than 10 years)</a:t>
            </a:r>
          </a:p>
        </p:txBody>
      </p:sp>
      <p:sp>
        <p:nvSpPr>
          <p:cNvPr id="77" name="Rectangle 76">
            <a:extLst>
              <a:ext uri="{FF2B5EF4-FFF2-40B4-BE49-F238E27FC236}">
                <a16:creationId xmlns:a16="http://schemas.microsoft.com/office/drawing/2014/main" id="{C2A0CF68-4495-EE68-BA98-C082E8D746C4}"/>
              </a:ext>
            </a:extLst>
          </p:cNvPr>
          <p:cNvSpPr/>
          <p:nvPr/>
        </p:nvSpPr>
        <p:spPr>
          <a:xfrm>
            <a:off x="6872748"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Partnership Opportunities: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Alongside the development of our EPR strategy and the delivery of our future EPR model we will continue to liaise closely with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aligning the lifecycle of our solutions to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wherever possible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SBUHB also hope t</a:t>
            </a:r>
            <a:r>
              <a:rPr lang="en-US" sz="800" b="0">
                <a:solidFill>
                  <a:srgbClr val="1F355E"/>
                </a:solidFill>
                <a:latin typeface="Arial" panose="020B0604020202020204" pitchFamily="34" charset="0"/>
                <a:ea typeface="+mn-ea"/>
                <a:cs typeface="Arial" panose="020B0604020202020204" pitchFamily="34" charset="0"/>
                <a:sym typeface="Helvetica Neue Medium"/>
              </a:rPr>
              <a:t>o act as an early innovator for Wales demonstrating the benefits and potential of an EPR approach in supporting improved outcomes </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1" name="Group 10">
            <a:extLst>
              <a:ext uri="{FF2B5EF4-FFF2-40B4-BE49-F238E27FC236}">
                <a16:creationId xmlns:a16="http://schemas.microsoft.com/office/drawing/2014/main" id="{B8EEF1D5-0962-A73E-14B8-A0FEF510365A}"/>
              </a:ext>
            </a:extLst>
          </p:cNvPr>
          <p:cNvGrpSpPr/>
          <p:nvPr/>
        </p:nvGrpSpPr>
        <p:grpSpPr>
          <a:xfrm>
            <a:off x="2569762" y="2852094"/>
            <a:ext cx="1761187" cy="1587239"/>
            <a:chOff x="2552112" y="2854244"/>
            <a:chExt cx="1761187" cy="1587239"/>
          </a:xfrm>
          <a:solidFill>
            <a:schemeClr val="accent1">
              <a:lumMod val="40000"/>
              <a:lumOff val="60000"/>
            </a:schemeClr>
          </a:solidFill>
        </p:grpSpPr>
        <p:sp>
          <p:nvSpPr>
            <p:cNvPr id="90" name="Rectangle: Rounded Corners 89">
              <a:extLst>
                <a:ext uri="{FF2B5EF4-FFF2-40B4-BE49-F238E27FC236}">
                  <a16:creationId xmlns:a16="http://schemas.microsoft.com/office/drawing/2014/main" id="{AFE2F6F8-663D-EBB9-8A02-C9A025BF68C8}"/>
                </a:ext>
              </a:extLst>
            </p:cNvPr>
            <p:cNvSpPr/>
            <p:nvPr/>
          </p:nvSpPr>
          <p:spPr>
            <a:xfrm>
              <a:off x="2557534"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Compliance alerts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1" name="Rectangle: Rounded Corners 90">
              <a:extLst>
                <a:ext uri="{FF2B5EF4-FFF2-40B4-BE49-F238E27FC236}">
                  <a16:creationId xmlns:a16="http://schemas.microsoft.com/office/drawing/2014/main" id="{63461D95-1D9D-01A3-C726-86A3E22AE247}"/>
                </a:ext>
              </a:extLst>
            </p:cNvPr>
            <p:cNvSpPr/>
            <p:nvPr/>
          </p:nvSpPr>
          <p:spPr>
            <a:xfrm>
              <a:off x="3448546"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Bedside Observations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2" name="Rectangle: Rounded Corners 91">
              <a:extLst>
                <a:ext uri="{FF2B5EF4-FFF2-40B4-BE49-F238E27FC236}">
                  <a16:creationId xmlns:a16="http://schemas.microsoft.com/office/drawing/2014/main" id="{8CFF91ED-2E42-7A78-B0D2-A724CF3D2D45}"/>
                </a:ext>
              </a:extLst>
            </p:cNvPr>
            <p:cNvSpPr/>
            <p:nvPr/>
          </p:nvSpPr>
          <p:spPr>
            <a:xfrm>
              <a:off x="2557534"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Pre-operative Assessment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3" name="Rectangle: Rounded Corners 92">
              <a:extLst>
                <a:ext uri="{FF2B5EF4-FFF2-40B4-BE49-F238E27FC236}">
                  <a16:creationId xmlns:a16="http://schemas.microsoft.com/office/drawing/2014/main" id="{9D396596-B505-C8FB-AB5B-047D44CCEB05}"/>
                </a:ext>
              </a:extLst>
            </p:cNvPr>
            <p:cNvSpPr/>
            <p:nvPr/>
          </p:nvSpPr>
          <p:spPr>
            <a:xfrm>
              <a:off x="2557534"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administration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4" name="Rectangle: Rounded Corners 93">
              <a:extLst>
                <a:ext uri="{FF2B5EF4-FFF2-40B4-BE49-F238E27FC236}">
                  <a16:creationId xmlns:a16="http://schemas.microsoft.com/office/drawing/2014/main" id="{BF9502CE-ABB0-6673-8A9B-DC9D89C50B8D}"/>
                </a:ext>
              </a:extLst>
            </p:cNvPr>
            <p:cNvSpPr/>
            <p:nvPr/>
          </p:nvSpPr>
          <p:spPr>
            <a:xfrm>
              <a:off x="3448546"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Maternity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5" name="Rectangle: Rounded Corners 94">
              <a:extLst>
                <a:ext uri="{FF2B5EF4-FFF2-40B4-BE49-F238E27FC236}">
                  <a16:creationId xmlns:a16="http://schemas.microsoft.com/office/drawing/2014/main" id="{362AF324-7B8C-2257-1184-17471CCECA67}"/>
                </a:ext>
              </a:extLst>
            </p:cNvPr>
            <p:cNvSpPr/>
            <p:nvPr/>
          </p:nvSpPr>
          <p:spPr>
            <a:xfrm>
              <a:off x="3448546"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Nursing Care</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6" name="Rectangle: Rounded Corners 95">
              <a:extLst>
                <a:ext uri="{FF2B5EF4-FFF2-40B4-BE49-F238E27FC236}">
                  <a16:creationId xmlns:a16="http://schemas.microsoft.com/office/drawing/2014/main" id="{9A25E8D8-C2F6-1AFD-3AB5-E716CB580CAE}"/>
                </a:ext>
              </a:extLst>
            </p:cNvPr>
            <p:cNvSpPr/>
            <p:nvPr/>
          </p:nvSpPr>
          <p:spPr>
            <a:xfrm>
              <a:off x="3448546"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flow</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7" name="Rectangle: Rounded Corners 96">
              <a:extLst>
                <a:ext uri="{FF2B5EF4-FFF2-40B4-BE49-F238E27FC236}">
                  <a16:creationId xmlns:a16="http://schemas.microsoft.com/office/drawing/2014/main" id="{B080E0AE-3A6E-6EF2-233F-249D5F8EEC57}"/>
                </a:ext>
              </a:extLst>
            </p:cNvPr>
            <p:cNvSpPr/>
            <p:nvPr/>
          </p:nvSpPr>
          <p:spPr>
            <a:xfrm>
              <a:off x="2557534" y="393825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Records, plans and assessments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8" name="Rectangle: Rounded Corners 97">
              <a:extLst>
                <a:ext uri="{FF2B5EF4-FFF2-40B4-BE49-F238E27FC236}">
                  <a16:creationId xmlns:a16="http://schemas.microsoft.com/office/drawing/2014/main" id="{C1196F8E-16D0-F990-0B8E-00DCCE59FBB8}"/>
                </a:ext>
              </a:extLst>
            </p:cNvPr>
            <p:cNvSpPr/>
            <p:nvPr/>
          </p:nvSpPr>
          <p:spPr>
            <a:xfrm>
              <a:off x="2557534"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Workflow management</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9" name="Rectangle: Rounded Corners 98">
              <a:extLst>
                <a:ext uri="{FF2B5EF4-FFF2-40B4-BE49-F238E27FC236}">
                  <a16:creationId xmlns:a16="http://schemas.microsoft.com/office/drawing/2014/main" id="{72461F32-0E12-A620-56F8-B00372084D9A}"/>
                </a:ext>
              </a:extLst>
            </p:cNvPr>
            <p:cNvSpPr/>
            <p:nvPr/>
          </p:nvSpPr>
          <p:spPr>
            <a:xfrm>
              <a:off x="2552112" y="420925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mn-lt"/>
                  <a:ea typeface="+mn-ea"/>
                  <a:cs typeface="+mn-cs"/>
                  <a:sym typeface="Helvetica Neue Medium"/>
                </a:rPr>
                <a:t>ePrescribing</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0" name="Rectangle: Rounded Corners 99">
              <a:extLst>
                <a:ext uri="{FF2B5EF4-FFF2-40B4-BE49-F238E27FC236}">
                  <a16:creationId xmlns:a16="http://schemas.microsoft.com/office/drawing/2014/main" id="{BFD26DC0-6E20-8ADB-46B1-BC14E5729955}"/>
                </a:ext>
              </a:extLst>
            </p:cNvPr>
            <p:cNvSpPr/>
            <p:nvPr/>
          </p:nvSpPr>
          <p:spPr>
            <a:xfrm>
              <a:off x="3460005" y="420076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Mental Health Information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1" name="Rectangle: Rounded Corners 100">
              <a:extLst>
                <a:ext uri="{FF2B5EF4-FFF2-40B4-BE49-F238E27FC236}">
                  <a16:creationId xmlns:a16="http://schemas.microsoft.com/office/drawing/2014/main" id="{D6168DB4-D3CF-93DA-DA15-1547916EFA54}"/>
                </a:ext>
              </a:extLst>
            </p:cNvPr>
            <p:cNvSpPr/>
            <p:nvPr/>
          </p:nvSpPr>
          <p:spPr>
            <a:xfrm>
              <a:off x="3448546" y="392431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Ward Board management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grpSp>
      <p:grpSp>
        <p:nvGrpSpPr>
          <p:cNvPr id="4" name="Group 3">
            <a:extLst>
              <a:ext uri="{FF2B5EF4-FFF2-40B4-BE49-F238E27FC236}">
                <a16:creationId xmlns:a16="http://schemas.microsoft.com/office/drawing/2014/main" id="{D0702834-C053-8880-7C02-75708F356E9B}"/>
              </a:ext>
            </a:extLst>
          </p:cNvPr>
          <p:cNvGrpSpPr/>
          <p:nvPr/>
        </p:nvGrpSpPr>
        <p:grpSpPr>
          <a:xfrm>
            <a:off x="2" y="0"/>
            <a:ext cx="9143998" cy="165595"/>
            <a:chOff x="374266" y="2474302"/>
            <a:chExt cx="13719657" cy="820603"/>
          </a:xfrm>
        </p:grpSpPr>
        <p:sp>
          <p:nvSpPr>
            <p:cNvPr id="6" name="Arrow: Pentagon 5">
              <a:extLst>
                <a:ext uri="{FF2B5EF4-FFF2-40B4-BE49-F238E27FC236}">
                  <a16:creationId xmlns:a16="http://schemas.microsoft.com/office/drawing/2014/main" id="{0F30D0CE-AB61-0035-31AB-50F8ECFFBE2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6A43757F-DE02-D099-A8C9-F0DF7E6E9CC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E5B5AA59-473E-03C4-25C1-7A970BEEBC5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9" name="Arrow: Chevron 8">
              <a:extLst>
                <a:ext uri="{FF2B5EF4-FFF2-40B4-BE49-F238E27FC236}">
                  <a16:creationId xmlns:a16="http://schemas.microsoft.com/office/drawing/2014/main" id="{B073E371-F4B7-F11E-0800-EB3CD8D7EEF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0" name="Arrow: Chevron 9">
              <a:extLst>
                <a:ext uri="{FF2B5EF4-FFF2-40B4-BE49-F238E27FC236}">
                  <a16:creationId xmlns:a16="http://schemas.microsoft.com/office/drawing/2014/main" id="{1BAE907C-71E3-2F37-6090-BB6510AF61A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8E57D27A-EF1F-C3EE-DADF-7B89352D3AD7}"/>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2" name="TextBox 11">
            <a:extLst>
              <a:ext uri="{FF2B5EF4-FFF2-40B4-BE49-F238E27FC236}">
                <a16:creationId xmlns:a16="http://schemas.microsoft.com/office/drawing/2014/main" id="{73EE1E74-6366-5259-FB81-DB45D43736B9}"/>
              </a:ext>
            </a:extLst>
          </p:cNvPr>
          <p:cNvSpPr txBox="1"/>
          <p:nvPr/>
        </p:nvSpPr>
        <p:spPr>
          <a:xfrm>
            <a:off x="8645322" y="4799321"/>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34</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94755875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55F1B-2BC5-38AF-579C-A326A0B156D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10D3A51-6EC7-29E8-7447-B19D39AF377E}"/>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B862B739-5ACD-B4F2-5A84-70B7813C9FD6}"/>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30308C64-46E4-4A66-1651-D6A4E729B93A}"/>
              </a:ext>
            </a:extLst>
          </p:cNvPr>
          <p:cNvSpPr/>
          <p:nvPr/>
        </p:nvSpPr>
        <p:spPr>
          <a:xfrm>
            <a:off x="102650" y="769937"/>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lang="en-GB" sz="800" b="0" i="1" kern="1200">
              <a:solidFill>
                <a:srgbClr val="1F355E"/>
              </a:solidFill>
              <a:latin typeface="Arial" panose="020B0604020202020204" pitchFamily="34" charset="0"/>
              <a:cs typeface="Arial" panose="020B0604020202020204" pitchFamily="34" charset="0"/>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We will ensure our </a:t>
            </a:r>
            <a:r>
              <a:rPr kumimoji="0" lang="en-US" sz="800" b="1" i="1" u="none" strike="noStrike" kern="0" cap="none" spc="0" normalizeH="0" baseline="0" noProof="0" err="1">
                <a:ln>
                  <a:noFill/>
                </a:ln>
                <a:solidFill>
                  <a:srgbClr val="1F355E"/>
                </a:solidFill>
                <a:effectLst/>
                <a:uLnTx/>
                <a:uFillTx/>
                <a:latin typeface="Arial" panose="020B0604020202020204" pitchFamily="34" charset="0"/>
                <a:cs typeface="Arial" panose="020B0604020202020204" pitchFamily="34" charset="0"/>
                <a:sym typeface="Helvetica Neue"/>
              </a:rPr>
              <a:t>organisational</a:t>
            </a: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wide processes and governance arrangements enable service transformation and the adoption of new digital technologies for the benefit of the people of Swansea Bay.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a:solidFill>
                  <a:srgbClr val="1F355E"/>
                </a:solidFill>
                <a:latin typeface="Arial" panose="020B0604020202020204" pitchFamily="34" charset="0"/>
                <a:cs typeface="Arial" panose="020B0604020202020204" pitchFamily="34" charset="0"/>
              </a:rPr>
              <a:t>Organisational process do not currently support digitally enabled transformation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Funding and financial </a:t>
            </a:r>
            <a:r>
              <a:rPr kumimoji="0" lang="en-GB" sz="800" b="1" i="0" u="none" strike="noStrike" kern="0" cap="none" spc="0" normalizeH="0" baseline="0" noProof="0" err="1">
                <a:ln>
                  <a:noFill/>
                </a:ln>
                <a:solidFill>
                  <a:srgbClr val="1F355E"/>
                </a:solidFill>
                <a:effectLst/>
                <a:uLnTx/>
                <a:uFillTx/>
                <a:latin typeface="Arial" panose="020B0604020202020204" pitchFamily="34" charset="0"/>
                <a:cs typeface="Arial" panose="020B0604020202020204" pitchFamily="34" charset="0"/>
                <a:sym typeface="Helvetica Neue"/>
              </a:rPr>
              <a:t>fram</a:t>
            </a:r>
            <a:r>
              <a:rPr lang="en-GB" sz="800" err="1">
                <a:solidFill>
                  <a:srgbClr val="1F355E"/>
                </a:solidFill>
                <a:latin typeface="Arial" panose="020B0604020202020204" pitchFamily="34" charset="0"/>
                <a:cs typeface="Arial" panose="020B0604020202020204" pitchFamily="34" charset="0"/>
              </a:rPr>
              <a:t>eworks</a:t>
            </a:r>
            <a:r>
              <a:rPr lang="en-GB" sz="800">
                <a:solidFill>
                  <a:srgbClr val="1F355E"/>
                </a:solidFill>
                <a:latin typeface="Arial" panose="020B0604020202020204" pitchFamily="34" charset="0"/>
                <a:cs typeface="Arial" panose="020B0604020202020204" pitchFamily="34" charset="0"/>
              </a:rPr>
              <a:t> are not designed to manage the shift towards Cloud and Software/Infrastructure as a Service commercial models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Longer term goals are not able to be prioritised due to urgent immediate need of service delivery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a:solidFill>
                  <a:srgbClr val="1F355E"/>
                </a:solidFill>
                <a:latin typeface="Arial" panose="020B0604020202020204" pitchFamily="34" charset="0"/>
                <a:cs typeface="Arial" panose="020B0604020202020204" pitchFamily="34" charset="0"/>
              </a:rPr>
              <a:t>Health organisations are known to be a target for cyber criminals</a:t>
            </a:r>
            <a:endPar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C554FF11-E369-3BAA-730C-8AE8C44EFE4B}"/>
              </a:ext>
            </a:extLst>
          </p:cNvPr>
          <p:cNvSpPr/>
          <p:nvPr/>
        </p:nvSpPr>
        <p:spPr>
          <a:xfrm>
            <a:off x="93600" y="576583"/>
            <a:ext cx="2832678" cy="369313"/>
          </a:xfrm>
          <a:prstGeom prst="homePlate">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23" name="Rectangle 22">
            <a:extLst>
              <a:ext uri="{FF2B5EF4-FFF2-40B4-BE49-F238E27FC236}">
                <a16:creationId xmlns:a16="http://schemas.microsoft.com/office/drawing/2014/main" id="{51555176-DE23-8D6A-136E-9CACF7B008FB}"/>
              </a:ext>
            </a:extLst>
          </p:cNvPr>
          <p:cNvSpPr/>
          <p:nvPr/>
        </p:nvSpPr>
        <p:spPr>
          <a:xfrm>
            <a:off x="148068" y="3180965"/>
            <a:ext cx="2781041" cy="1133363"/>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Aft>
                <a:spcPts val="0"/>
              </a:spcAft>
              <a:buClrTx/>
              <a:buSzTx/>
              <a:buFont typeface="Arial" panose="020B0604020202020204" pitchFamily="34" charset="0"/>
              <a:buChar char="•"/>
              <a:tabLst/>
              <a:defRPr/>
            </a:pPr>
            <a:r>
              <a:rPr lang="en-GB" sz="800" b="0" kern="1200">
                <a:solidFill>
                  <a:schemeClr val="bg1"/>
                </a:solidFill>
                <a:latin typeface="Helvetica Neue Medium"/>
                <a:ea typeface="+mn-lt"/>
                <a:cs typeface="+mn-lt"/>
              </a:rPr>
              <a:t>The health board maximises the outputs from Contracts and Strategic Partnerships</a:t>
            </a:r>
          </a:p>
          <a:p>
            <a:pPr marL="128588" marR="0" lvl="0" indent="-128588" algn="l" defTabSz="685800" rtl="0" eaLnBrk="1" fontAlgn="auto" latinLnBrk="0" hangingPunct="1">
              <a:lnSpc>
                <a:spcPct val="100000"/>
              </a:lnSpc>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rPr>
              <a:t>Services can </a:t>
            </a:r>
            <a:r>
              <a:rPr lang="en-GB" sz="800" b="0" kern="1200">
                <a:solidFill>
                  <a:schemeClr val="bg1"/>
                </a:solidFill>
                <a:latin typeface="Helvetica Neue Medium"/>
                <a:ea typeface="+mn-lt"/>
                <a:cs typeface="+mn-lt"/>
              </a:rPr>
              <a:t>transform using the flexibility of cloud and software as a service commercial models</a:t>
            </a:r>
          </a:p>
          <a:p>
            <a:pPr marL="128588" marR="0" lvl="0" indent="-128588" algn="l" defTabSz="685800" rtl="0" eaLnBrk="1" fontAlgn="auto" latinLnBrk="0" hangingPunct="1">
              <a:lnSpc>
                <a:spcPct val="100000"/>
              </a:lnSpc>
              <a:spcAft>
                <a:spcPts val="0"/>
              </a:spcAft>
              <a:buClrTx/>
              <a:buSzTx/>
              <a:buFont typeface="Arial" panose="020B0604020202020204" pitchFamily="34" charset="0"/>
              <a:buChar char="•"/>
              <a:tabLst/>
              <a:defRPr/>
            </a:pPr>
            <a:r>
              <a:rPr lang="en-GB" sz="800" b="0" kern="1200">
                <a:solidFill>
                  <a:schemeClr val="bg1"/>
                </a:solidFill>
                <a:latin typeface="Helvetica Neue Medium"/>
                <a:ea typeface="+mn-lt"/>
                <a:cs typeface="+mn-lt"/>
              </a:rPr>
              <a:t>Solutions are seamless and meet end user needs whilst being sustainable and resilient</a:t>
            </a:r>
          </a:p>
          <a:p>
            <a:pPr marL="128588" marR="0" lvl="0" indent="-128588" algn="l" defTabSz="685800" rtl="0" eaLnBrk="1" fontAlgn="auto" latinLnBrk="0" hangingPunct="1">
              <a:lnSpc>
                <a:spcPct val="100000"/>
              </a:lnSpc>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rPr>
              <a:t>The Health Board can prioritise </a:t>
            </a:r>
            <a:r>
              <a:rPr lang="en-GB" sz="800" b="0" kern="1200">
                <a:solidFill>
                  <a:schemeClr val="bg1"/>
                </a:solidFill>
                <a:latin typeface="Helvetica Neue Medium"/>
                <a:ea typeface="+mn-lt"/>
                <a:cs typeface="+mn-lt"/>
              </a:rPr>
              <a:t>investment effectively and measure impact of transformation consistently</a:t>
            </a:r>
            <a:endPar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chemeClr val="bg1"/>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chemeClr val="bg1"/>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A40C03ED-5EF1-FB5F-6BE3-446FCDE7F477}"/>
              </a:ext>
            </a:extLst>
          </p:cNvPr>
          <p:cNvSpPr/>
          <p:nvPr/>
        </p:nvSpPr>
        <p:spPr>
          <a:xfrm>
            <a:off x="3205243" y="1955842"/>
            <a:ext cx="5559759" cy="180000"/>
          </a:xfrm>
          <a:prstGeom prst="rect">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787C0F4D-9729-1B34-851F-8910E4F82885}"/>
              </a:ext>
            </a:extLst>
          </p:cNvPr>
          <p:cNvSpPr/>
          <p:nvPr/>
        </p:nvSpPr>
        <p:spPr>
          <a:xfrm>
            <a:off x="3205243" y="587216"/>
            <a:ext cx="5559759" cy="180000"/>
          </a:xfrm>
          <a:prstGeom prst="rect">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CC91E10E-F052-1030-3CC7-FEFBB169177C}"/>
              </a:ext>
            </a:extLst>
          </p:cNvPr>
          <p:cNvSpPr/>
          <p:nvPr/>
        </p:nvSpPr>
        <p:spPr>
          <a:xfrm>
            <a:off x="3205243" y="790708"/>
            <a:ext cx="2758851" cy="545685"/>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1. </a:t>
            </a:r>
            <a:r>
              <a:rPr kumimoji="0" lang="en-US"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Ensure there is a culture of transformation enabled by digital solutions throughout the </a:t>
            </a:r>
            <a:r>
              <a:rPr kumimoji="0" lang="en-US" sz="800" b="0" i="0" u="none" strike="noStrike" kern="1200" cap="none" spc="0" normalizeH="0" baseline="0" noProof="0" err="1">
                <a:ln>
                  <a:noFill/>
                </a:ln>
                <a:solidFill>
                  <a:schemeClr val="bg1"/>
                </a:solidFill>
                <a:effectLst/>
                <a:uLnTx/>
                <a:uFillTx/>
                <a:latin typeface="Arial" panose="020B0604020202020204" pitchFamily="34" charset="0"/>
                <a:cs typeface="Arial" panose="020B0604020202020204" pitchFamily="34" charset="0"/>
                <a:sym typeface="Helvetica Neue"/>
              </a:rPr>
              <a:t>organisation</a:t>
            </a:r>
            <a:r>
              <a:rPr kumimoji="0" lang="en-US"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and the impact of transformation is consistently measured</a:t>
            </a:r>
            <a:r>
              <a:rPr kumimoji="0" lang="en-US"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a:t>
            </a:r>
            <a:endParaRPr kumimoji="0" lang="en-GB"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EEA02E81-72D5-DCF2-74E0-3856AC938D42}"/>
              </a:ext>
            </a:extLst>
          </p:cNvPr>
          <p:cNvSpPr/>
          <p:nvPr/>
        </p:nvSpPr>
        <p:spPr>
          <a:xfrm>
            <a:off x="6006151" y="790708"/>
            <a:ext cx="2758851" cy="545685"/>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2. </a:t>
            </a:r>
            <a:r>
              <a:rPr kumimoji="0" lang="en-US"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Determine the </a:t>
            </a:r>
            <a:r>
              <a:rPr lang="en-US" sz="800" b="0" kern="1200">
                <a:solidFill>
                  <a:schemeClr val="bg1"/>
                </a:solidFill>
                <a:latin typeface="Arial" panose="020B0604020202020204" pitchFamily="34" charset="0"/>
                <a:cs typeface="Arial" panose="020B0604020202020204" pitchFamily="34" charset="0"/>
              </a:rPr>
              <a:t>balance between </a:t>
            </a:r>
            <a:r>
              <a:rPr kumimoji="0" lang="en-US"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how the long-term goals of SBUHB and the immediate requirements can be managed to ensure resources are </a:t>
            </a:r>
            <a:r>
              <a:rPr kumimoji="0" lang="en-US" sz="800" b="0" i="0" u="none" strike="noStrike" kern="1200" cap="none" spc="0" normalizeH="0" baseline="0" noProof="0" err="1">
                <a:ln>
                  <a:noFill/>
                </a:ln>
                <a:solidFill>
                  <a:schemeClr val="bg1"/>
                </a:solidFill>
                <a:effectLst/>
                <a:uLnTx/>
                <a:uFillTx/>
                <a:latin typeface="Arial" panose="020B0604020202020204" pitchFamily="34" charset="0"/>
                <a:cs typeface="Arial" panose="020B0604020202020204" pitchFamily="34" charset="0"/>
                <a:sym typeface="Helvetica Neue"/>
              </a:rPr>
              <a:t>prioritise</a:t>
            </a:r>
            <a:r>
              <a:rPr lang="en-US" sz="800" b="0" kern="1200">
                <a:solidFill>
                  <a:schemeClr val="bg1"/>
                </a:solidFill>
                <a:latin typeface="Arial" panose="020B0604020202020204" pitchFamily="34" charset="0"/>
                <a:cs typeface="Arial" panose="020B0604020202020204" pitchFamily="34" charset="0"/>
              </a:rPr>
              <a:t>d appropriately.</a:t>
            </a:r>
            <a:r>
              <a:rPr kumimoji="0" lang="en-US"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C89129BE-328B-3FB5-96F9-55AFB249DCD0}"/>
              </a:ext>
            </a:extLst>
          </p:cNvPr>
          <p:cNvSpPr/>
          <p:nvPr/>
        </p:nvSpPr>
        <p:spPr>
          <a:xfrm>
            <a:off x="3205243" y="1364669"/>
            <a:ext cx="2758851" cy="545685"/>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Enter into a long-term </a:t>
            </a:r>
            <a:r>
              <a:rPr lang="en-GB" sz="800" b="0">
                <a:solidFill>
                  <a:schemeClr val="bg1"/>
                </a:solidFill>
                <a:latin typeface="Arial" panose="020B0604020202020204" pitchFamily="34" charset="0"/>
                <a:cs typeface="Arial" panose="020B0604020202020204" pitchFamily="34" charset="0"/>
              </a:rPr>
              <a:t>s</a:t>
            </a:r>
            <a:r>
              <a:rPr kumimoji="0" lang="en-GB" sz="800" b="0" i="0" u="none" strike="noStrike" kern="0" cap="none" spc="0" normalizeH="0" baseline="0" noProof="0" err="1">
                <a:ln>
                  <a:noFill/>
                </a:ln>
                <a:solidFill>
                  <a:schemeClr val="bg1"/>
                </a:solidFill>
                <a:effectLst/>
                <a:uLnTx/>
                <a:uFillTx/>
                <a:latin typeface="Arial" panose="020B0604020202020204" pitchFamily="34" charset="0"/>
                <a:cs typeface="Arial" panose="020B0604020202020204" pitchFamily="34" charset="0"/>
                <a:sym typeface="Helvetica Neue"/>
              </a:rPr>
              <a:t>trategic</a:t>
            </a: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partnership with a supplier to allow a modular implementation of a single core EPR within secondary care</a:t>
            </a:r>
            <a:endParaRPr kumimoji="0" lang="en-GB" sz="800" b="0"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7FE37392-B1AA-BDBB-F661-51C13425CCC3}"/>
              </a:ext>
            </a:extLst>
          </p:cNvPr>
          <p:cNvSpPr/>
          <p:nvPr/>
        </p:nvSpPr>
        <p:spPr>
          <a:xfrm>
            <a:off x="6006151" y="1364669"/>
            <a:ext cx="2758851" cy="545685"/>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4. </a:t>
            </a:r>
            <a:r>
              <a:rPr lang="en-GB" sz="800" b="0">
                <a:solidFill>
                  <a:schemeClr val="bg1"/>
                </a:solidFill>
                <a:latin typeface="Arial" panose="020B0604020202020204" pitchFamily="34" charset="0"/>
                <a:cs typeface="Arial" panose="020B0604020202020204" pitchFamily="34" charset="0"/>
              </a:rPr>
              <a:t>U</a:t>
            </a:r>
            <a:r>
              <a:rPr kumimoji="0" lang="en-GB" sz="800" b="0" i="0" u="none" strike="noStrike" kern="0" cap="none" spc="0" normalizeH="0" baseline="0" noProof="0" err="1">
                <a:ln>
                  <a:noFill/>
                </a:ln>
                <a:solidFill>
                  <a:schemeClr val="bg1"/>
                </a:solidFill>
                <a:effectLst/>
                <a:uLnTx/>
                <a:uFillTx/>
                <a:latin typeface="Arial" panose="020B0604020202020204" pitchFamily="34" charset="0"/>
                <a:cs typeface="Arial" panose="020B0604020202020204" pitchFamily="34" charset="0"/>
                <a:sym typeface="Helvetica Neue"/>
              </a:rPr>
              <a:t>nderstand</a:t>
            </a: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the financial impact and opportunities of the move towards Cloud and Software as a Service solutions and how they will be managed.</a:t>
            </a:r>
            <a:endParaRPr kumimoji="0" lang="en-GB" sz="800" b="0"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4" name="Rectangle 3">
            <a:extLst>
              <a:ext uri="{FF2B5EF4-FFF2-40B4-BE49-F238E27FC236}">
                <a16:creationId xmlns:a16="http://schemas.microsoft.com/office/drawing/2014/main" id="{73BF4F31-FD85-8D23-4CE1-4CF00912B8EB}"/>
              </a:ext>
            </a:extLst>
          </p:cNvPr>
          <p:cNvSpPr/>
          <p:nvPr/>
        </p:nvSpPr>
        <p:spPr>
          <a:xfrm>
            <a:off x="3205243" y="2190539"/>
            <a:ext cx="2758850" cy="1420312"/>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Benefits Framework</a:t>
            </a:r>
            <a:endParaRPr lang="en-GB" sz="800">
              <a:solidFill>
                <a:schemeClr val="bg1"/>
              </a:solidFill>
              <a:latin typeface="Arial" panose="020B0604020202020204" pitchFamily="34" charset="0"/>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lang="en-GB" sz="800" b="0">
                <a:solidFill>
                  <a:schemeClr val="bg1"/>
                </a:solidFill>
                <a:latin typeface="Arial" panose="020B0604020202020204" pitchFamily="34" charset="0"/>
                <a:ea typeface="+mn-ea"/>
                <a:cs typeface="Arial" panose="020B0604020202020204" pitchFamily="34" charset="0"/>
                <a:sym typeface="Helvetica Neue Medium"/>
              </a:rPr>
              <a:t>D</a:t>
            </a:r>
            <a:r>
              <a:rPr kumimoji="0" lang="en-GB" sz="800" b="0" i="0" u="none" strike="noStrike" kern="0" cap="none" spc="0" normalizeH="0" baseline="0" noProof="0" err="1">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evelopment</a:t>
            </a: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 of a Health Board-wide benefits framework to provide  clear and consistent metrics  </a:t>
            </a:r>
            <a:r>
              <a:rPr lang="en-GB" sz="800" b="0">
                <a:solidFill>
                  <a:schemeClr val="bg1"/>
                </a:solidFill>
                <a:latin typeface="Arial" panose="020B0604020202020204" pitchFamily="34" charset="0"/>
                <a:ea typeface="+mn-ea"/>
                <a:cs typeface="Arial" panose="020B0604020202020204" pitchFamily="34" charset="0"/>
                <a:sym typeface="Helvetica Neue Medium"/>
              </a:rPr>
              <a:t>to </a:t>
            </a: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ensure that all transformation initiatives are aligned with the Health Board's broader strategic objectives. The benefits framework will be embedded across performance management throughout SBUHB to  provide a clear and consistent way to measure the impact of  service transformations; track progress, of delivery; demonstrate value; ensure accountability; and enable informed decision making and prioritisation for investments. </a:t>
            </a:r>
          </a:p>
        </p:txBody>
      </p:sp>
      <p:sp>
        <p:nvSpPr>
          <p:cNvPr id="7" name="Rectangle 6">
            <a:extLst>
              <a:ext uri="{FF2B5EF4-FFF2-40B4-BE49-F238E27FC236}">
                <a16:creationId xmlns:a16="http://schemas.microsoft.com/office/drawing/2014/main" id="{18F7C4BB-D14A-4A2C-B1ED-71926F603C01}"/>
              </a:ext>
            </a:extLst>
          </p:cNvPr>
          <p:cNvSpPr/>
          <p:nvPr/>
        </p:nvSpPr>
        <p:spPr>
          <a:xfrm>
            <a:off x="6006150" y="3665547"/>
            <a:ext cx="2757600" cy="142031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Governance Arrangements</a:t>
            </a:r>
          </a:p>
          <a:p>
            <a:pPr algn="l" defTabSz="825500">
              <a:defRPr/>
            </a:pPr>
            <a:r>
              <a:rPr lang="en-GB" sz="800" b="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 Technical Design Authority (TDA) will ensure the design and architecture of digital solutions, are scalable, secure, and interoperable, providing expert guidance on technology choices whilst also informing the development of a robust cyber plan to mitigate the risks associated with digital transformation. A Clinical Design Authority (CDA) will oversee the design and implementation of digital solutions to ensure they meet clinical needs, improve patient care, comply with medical regulations and are underpinned by clinical workflows.</a:t>
            </a:r>
            <a:endParaRPr lang="en-GB" sz="800" b="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DBB9EC32-44DF-C3E1-8938-27A1987CAED7}"/>
              </a:ext>
            </a:extLst>
          </p:cNvPr>
          <p:cNvSpPr/>
          <p:nvPr/>
        </p:nvSpPr>
        <p:spPr>
          <a:xfrm>
            <a:off x="6006150" y="2190536"/>
            <a:ext cx="2757600" cy="142031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800">
                <a:solidFill>
                  <a:schemeClr val="bg1"/>
                </a:solidFill>
                <a:latin typeface="Arial" panose="020B0604020202020204" pitchFamily="34" charset="0"/>
                <a:cs typeface="Arial" panose="020B0604020202020204" pitchFamily="34" charset="0"/>
              </a:rPr>
              <a:t>P</a:t>
            </a:r>
            <a:r>
              <a:rPr kumimoji="0" lang="en-US" sz="800" b="1" i="0" u="none" strike="noStrike" kern="0" cap="none" spc="0" normalizeH="0" baseline="0" noProof="0" err="1">
                <a:ln>
                  <a:noFill/>
                </a:ln>
                <a:solidFill>
                  <a:schemeClr val="bg1"/>
                </a:solidFill>
                <a:effectLst/>
                <a:uLnTx/>
                <a:uFillTx/>
                <a:latin typeface="Arial" panose="020B0604020202020204" pitchFamily="34" charset="0"/>
                <a:cs typeface="Arial" panose="020B0604020202020204" pitchFamily="34" charset="0"/>
                <a:sym typeface="Helvetica Neue"/>
              </a:rPr>
              <a:t>rocurement</a:t>
            </a:r>
            <a:r>
              <a:rPr kumimoji="0" lang="en-US"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and Contract Management</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a:solidFill>
                  <a:schemeClr val="bg1"/>
                </a:solidFill>
                <a:latin typeface="Arial" panose="020B0604020202020204" pitchFamily="34" charset="0"/>
                <a:cs typeface="Arial" panose="020B0604020202020204" pitchFamily="34" charset="0"/>
              </a:rPr>
              <a:t>Establish an appropriate procurement model to enable the</a:t>
            </a: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modular approach to the procurement of the EPR. </a:t>
            </a:r>
          </a:p>
          <a:p>
            <a:pPr marL="0" marR="0" lvl="0" indent="0" algn="l" defTabSz="825500" rtl="0" eaLnBrk="1" fontAlgn="auto" latinLnBrk="0" hangingPunct="0">
              <a:lnSpc>
                <a:spcPct val="100000"/>
              </a:lnSpc>
              <a:spcBef>
                <a:spcPts val="0"/>
              </a:spcBef>
              <a:spcAft>
                <a:spcPts val="0"/>
              </a:spcAft>
              <a:buClrTx/>
              <a:buSzTx/>
              <a:buFontTx/>
              <a:buNone/>
              <a:tabLst/>
              <a:defRPr/>
            </a:pPr>
            <a:r>
              <a:rPr lang="en-GB" sz="800" b="0">
                <a:solidFill>
                  <a:schemeClr val="bg1"/>
                </a:solidFill>
                <a:latin typeface="Arial" panose="020B0604020202020204" pitchFamily="34" charset="0"/>
                <a:cs typeface="Arial" panose="020B0604020202020204" pitchFamily="34" charset="0"/>
              </a:rPr>
              <a:t>Develop or secure expertise in the development and management of cloud and software as a service procurements/contracts to </a:t>
            </a: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to ensure scalability, data security, information security and compliance with healthcare regulations. Effective contract management and partnership arrangements will have to be established with suppliers</a:t>
            </a:r>
            <a:r>
              <a:rPr kumimoji="0" lang="en-GB"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 </a:t>
            </a:r>
            <a:endParaRPr kumimoji="0" lang="en-US"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10" name="Rectangle 9">
            <a:extLst>
              <a:ext uri="{FF2B5EF4-FFF2-40B4-BE49-F238E27FC236}">
                <a16:creationId xmlns:a16="http://schemas.microsoft.com/office/drawing/2014/main" id="{84C21A63-4261-E5AF-EAFC-48391ECB11AA}"/>
              </a:ext>
            </a:extLst>
          </p:cNvPr>
          <p:cNvSpPr/>
          <p:nvPr/>
        </p:nvSpPr>
        <p:spPr>
          <a:xfrm>
            <a:off x="3205242" y="3665552"/>
            <a:ext cx="2758849" cy="142031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Financial Management</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Appropriate financial management arrangements will be put in place to ensure that, as the shift to the cloud moves the organisation to a “pay as you go model” for digital solutions and services, services are able to benefit from the flexibility that this will provide to improve services whilst maintaining appropriate financial control.</a:t>
            </a:r>
            <a:endParaRPr kumimoji="0" lang="en-US" sz="800" b="0"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800">
              <a:solidFill>
                <a:schemeClr val="bg1"/>
              </a:solidFill>
              <a:latin typeface="Arial" panose="020B0604020202020204" pitchFamily="34" charset="0"/>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US" sz="800" b="1" i="0" u="none" strike="noStrike" kern="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5" name="Rectangle 34">
            <a:extLst>
              <a:ext uri="{FF2B5EF4-FFF2-40B4-BE49-F238E27FC236}">
                <a16:creationId xmlns:a16="http://schemas.microsoft.com/office/drawing/2014/main" id="{D0CE5445-5814-0BD9-59CC-247F1678B803}"/>
              </a:ext>
            </a:extLst>
          </p:cNvPr>
          <p:cNvSpPr/>
          <p:nvPr/>
        </p:nvSpPr>
        <p:spPr>
          <a:xfrm>
            <a:off x="86767" y="4373563"/>
            <a:ext cx="2963109" cy="180000"/>
          </a:xfrm>
          <a:prstGeom prst="rect">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B7EFB188-4C80-C3B4-6F21-B39B628211DE}"/>
              </a:ext>
            </a:extLst>
          </p:cNvPr>
          <p:cNvSpPr/>
          <p:nvPr/>
        </p:nvSpPr>
        <p:spPr>
          <a:xfrm>
            <a:off x="232263" y="4636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D21CBC80-70DA-E2E2-FFE0-696D89E3EA2D}"/>
              </a:ext>
            </a:extLst>
          </p:cNvPr>
          <p:cNvSpPr/>
          <p:nvPr/>
        </p:nvSpPr>
        <p:spPr>
          <a:xfrm>
            <a:off x="2068367" y="4636210"/>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ACC24078-186B-035A-5FF2-556ACB42A6E6}"/>
              </a:ext>
            </a:extLst>
          </p:cNvPr>
          <p:cNvSpPr/>
          <p:nvPr/>
        </p:nvSpPr>
        <p:spPr>
          <a:xfrm>
            <a:off x="1150315" y="4636211"/>
            <a:ext cx="853294" cy="232229"/>
          </a:xfrm>
          <a:prstGeom prst="round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Clinical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Leadership</a:t>
            </a:r>
          </a:p>
        </p:txBody>
      </p:sp>
      <p:grpSp>
        <p:nvGrpSpPr>
          <p:cNvPr id="14" name="Group 13">
            <a:extLst>
              <a:ext uri="{FF2B5EF4-FFF2-40B4-BE49-F238E27FC236}">
                <a16:creationId xmlns:a16="http://schemas.microsoft.com/office/drawing/2014/main" id="{AEE7F3E9-BD17-FA62-3FDB-C60656C1C101}"/>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FDA72FB9-71EC-C30B-FA65-829DCF2135C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AB0FCDB7-27E1-4E3B-9175-3086A009F73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7C0A0811-17FF-76DE-1F78-637577B4A6F8}"/>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F06D3737-9F48-DF20-99AA-560B55C6E5FE}"/>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88956037-2C11-1BB9-0DC3-753FE856E06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ACA1A20A-D6ED-008A-230E-B75ADD707AD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A8F2455B-6036-8DD6-47BC-7444DCF31A2B}"/>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lang="en-US" sz="2400">
                <a:solidFill>
                  <a:srgbClr val="1F355E"/>
                </a:solidFill>
                <a:latin typeface="Arial Black" panose="020B0A04020102020204" pitchFamily="34" charset="0"/>
              </a:rPr>
              <a:t>Organisational Functions</a:t>
            </a: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0331510A-7363-302F-9FAA-9B2DE86650CD}"/>
              </a:ext>
            </a:extLst>
          </p:cNvPr>
          <p:cNvSpPr/>
          <p:nvPr/>
        </p:nvSpPr>
        <p:spPr>
          <a:xfrm>
            <a:off x="93600" y="1540721"/>
            <a:ext cx="1538223" cy="229314"/>
          </a:xfrm>
          <a:prstGeom prst="homePlate">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chemeClr val="bg1"/>
                </a:solidFill>
                <a:effectLst/>
                <a:uLnTx/>
                <a:uFillTx/>
                <a:latin typeface="Arial Black" panose="020B0A04020102020204" pitchFamily="34" charset="0"/>
                <a:ea typeface="+mn-ea"/>
                <a:cs typeface="+mn-cs"/>
                <a:sym typeface="Helvetica Neue Medium"/>
              </a:rPr>
              <a:t>Current</a:t>
            </a: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 </a:t>
            </a:r>
            <a:r>
              <a:rPr kumimoji="0" lang="en-GB" sz="1000" b="1" i="0" u="none" strike="noStrike" kern="0" cap="none" spc="0" normalizeH="0" baseline="0" noProof="0">
                <a:ln>
                  <a:noFill/>
                </a:ln>
                <a:solidFill>
                  <a:schemeClr val="bg1"/>
                </a:solidFill>
                <a:effectLst/>
                <a:uLnTx/>
                <a:uFillTx/>
                <a:latin typeface="Arial Black" panose="020B0A04020102020204" pitchFamily="34" charset="0"/>
                <a:ea typeface="+mn-ea"/>
                <a:cs typeface="+mn-cs"/>
                <a:sym typeface="Helvetica Neue Medium"/>
              </a:rPr>
              <a:t>Challenges</a:t>
            </a:r>
          </a:p>
        </p:txBody>
      </p:sp>
      <p:sp>
        <p:nvSpPr>
          <p:cNvPr id="9" name="Arrow: Pentagon 8">
            <a:extLst>
              <a:ext uri="{FF2B5EF4-FFF2-40B4-BE49-F238E27FC236}">
                <a16:creationId xmlns:a16="http://schemas.microsoft.com/office/drawing/2014/main" id="{02DC1509-1570-2EB0-C905-9C32F95F6D01}"/>
              </a:ext>
            </a:extLst>
          </p:cNvPr>
          <p:cNvSpPr/>
          <p:nvPr/>
        </p:nvSpPr>
        <p:spPr>
          <a:xfrm>
            <a:off x="148068" y="3047989"/>
            <a:ext cx="1538223" cy="229314"/>
          </a:xfrm>
          <a:prstGeom prst="homePlate">
            <a:avLst/>
          </a:prstGeom>
          <a:solidFill>
            <a:srgbClr val="154B8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chemeClr val="bg1"/>
                </a:solidFill>
                <a:effectLst/>
                <a:uLnTx/>
                <a:uFillTx/>
                <a:latin typeface="Arial Black" panose="020B0A04020102020204" pitchFamily="34" charset="0"/>
                <a:ea typeface="+mn-ea"/>
                <a:cs typeface="+mn-cs"/>
                <a:sym typeface="Helvetica Neue Medium"/>
              </a:rPr>
              <a:t>Desired</a:t>
            </a: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 </a:t>
            </a:r>
            <a:r>
              <a:rPr kumimoji="0" lang="en-GB" sz="1000" b="1" i="0" u="none" strike="noStrike" kern="0" cap="none" spc="0" normalizeH="0" baseline="0" noProof="0">
                <a:ln>
                  <a:noFill/>
                </a:ln>
                <a:solidFill>
                  <a:schemeClr val="bg1"/>
                </a:solidFill>
                <a:effectLst/>
                <a:uLnTx/>
                <a:uFillTx/>
                <a:latin typeface="Arial Black" panose="020B0A04020102020204" pitchFamily="34" charset="0"/>
                <a:ea typeface="+mn-ea"/>
                <a:cs typeface="+mn-cs"/>
                <a:sym typeface="Helvetica Neue Medium"/>
              </a:rPr>
              <a:t>Outcomes</a:t>
            </a:r>
          </a:p>
        </p:txBody>
      </p:sp>
      <p:grpSp>
        <p:nvGrpSpPr>
          <p:cNvPr id="11" name="Group 10">
            <a:extLst>
              <a:ext uri="{FF2B5EF4-FFF2-40B4-BE49-F238E27FC236}">
                <a16:creationId xmlns:a16="http://schemas.microsoft.com/office/drawing/2014/main" id="{5D16D555-8056-5DDA-6ED6-F3D7DDA88FFA}"/>
              </a:ext>
            </a:extLst>
          </p:cNvPr>
          <p:cNvGrpSpPr/>
          <p:nvPr/>
        </p:nvGrpSpPr>
        <p:grpSpPr>
          <a:xfrm>
            <a:off x="-1" y="0"/>
            <a:ext cx="9143998" cy="165595"/>
            <a:chOff x="374266" y="2474302"/>
            <a:chExt cx="13719657" cy="820603"/>
          </a:xfrm>
        </p:grpSpPr>
        <p:sp>
          <p:nvSpPr>
            <p:cNvPr id="34" name="Arrow: Pentagon 33">
              <a:extLst>
                <a:ext uri="{FF2B5EF4-FFF2-40B4-BE49-F238E27FC236}">
                  <a16:creationId xmlns:a16="http://schemas.microsoft.com/office/drawing/2014/main" id="{AE4848F2-44FC-7218-B5F0-7AA45E8E56C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41" name="Arrow: Chevron 40">
              <a:extLst>
                <a:ext uri="{FF2B5EF4-FFF2-40B4-BE49-F238E27FC236}">
                  <a16:creationId xmlns:a16="http://schemas.microsoft.com/office/drawing/2014/main" id="{66EA57C6-3B1E-8B16-6CB0-651A24CBCC7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2" name="Arrow: Chevron 41">
              <a:extLst>
                <a:ext uri="{FF2B5EF4-FFF2-40B4-BE49-F238E27FC236}">
                  <a16:creationId xmlns:a16="http://schemas.microsoft.com/office/drawing/2014/main" id="{436913D2-E15F-E3BB-8425-A408D10129A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43" name="Arrow: Chevron 42">
              <a:extLst>
                <a:ext uri="{FF2B5EF4-FFF2-40B4-BE49-F238E27FC236}">
                  <a16:creationId xmlns:a16="http://schemas.microsoft.com/office/drawing/2014/main" id="{9FB697A9-EF81-6B29-816D-7616760EEB68}"/>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44" name="Arrow: Chevron 43">
              <a:extLst>
                <a:ext uri="{FF2B5EF4-FFF2-40B4-BE49-F238E27FC236}">
                  <a16:creationId xmlns:a16="http://schemas.microsoft.com/office/drawing/2014/main" id="{AB4187C5-8E01-08DE-1CC8-ABC18C61383E}"/>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5" name="Arrow: Chevron 44">
              <a:extLst>
                <a:ext uri="{FF2B5EF4-FFF2-40B4-BE49-F238E27FC236}">
                  <a16:creationId xmlns:a16="http://schemas.microsoft.com/office/drawing/2014/main" id="{CF1CBA01-04F5-E9AD-90E6-4C259C7F4B39}"/>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5" name="TextBox 4">
            <a:extLst>
              <a:ext uri="{FF2B5EF4-FFF2-40B4-BE49-F238E27FC236}">
                <a16:creationId xmlns:a16="http://schemas.microsoft.com/office/drawing/2014/main" id="{C70F9888-44D0-4EC0-BEA9-CBD75CB9F3A8}"/>
              </a:ext>
            </a:extLst>
          </p:cNvPr>
          <p:cNvSpPr txBox="1"/>
          <p:nvPr/>
        </p:nvSpPr>
        <p:spPr>
          <a:xfrm>
            <a:off x="8668598" y="4840021"/>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35</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29159635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3C33B-E0EC-C889-BAE9-C67369F1B9B5}"/>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EC0A5722-03F2-333E-E691-70DAB2D2B7B9}"/>
              </a:ext>
            </a:extLst>
          </p:cNvPr>
          <p:cNvSpPr txBox="1">
            <a:spLocks/>
          </p:cNvSpPr>
          <p:nvPr/>
        </p:nvSpPr>
        <p:spPr>
          <a:xfrm>
            <a:off x="93600" y="-5786"/>
            <a:ext cx="8853642"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a:solidFill>
                  <a:srgbClr val="1F355E"/>
                </a:solidFill>
                <a:latin typeface="Arial Black" panose="020B0A04020102020204" pitchFamily="34" charset="0"/>
              </a:rPr>
              <a:t>Managing the Cyber Security Risk as an Organisation</a:t>
            </a:r>
          </a:p>
        </p:txBody>
      </p:sp>
      <p:sp>
        <p:nvSpPr>
          <p:cNvPr id="18" name="Rectangle 17">
            <a:extLst>
              <a:ext uri="{FF2B5EF4-FFF2-40B4-BE49-F238E27FC236}">
                <a16:creationId xmlns:a16="http://schemas.microsoft.com/office/drawing/2014/main" id="{B3A6C41C-417D-CB44-A2A8-A4494FB5B481}"/>
              </a:ext>
            </a:extLst>
          </p:cNvPr>
          <p:cNvSpPr/>
          <p:nvPr/>
        </p:nvSpPr>
        <p:spPr>
          <a:xfrm>
            <a:off x="142874" y="534874"/>
            <a:ext cx="8853642" cy="481219"/>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685800" hangingPunct="1">
              <a:spcBef>
                <a:spcPts val="600"/>
              </a:spcBef>
            </a:pPr>
            <a:r>
              <a:rPr lang="en-US" sz="1000" b="0" kern="1200" dirty="0">
                <a:solidFill>
                  <a:schemeClr val="bg1"/>
                </a:solidFill>
                <a:latin typeface="Arial" panose="020B0604020202020204" pitchFamily="34" charset="0"/>
                <a:ea typeface="+mn-lt"/>
                <a:cs typeface="Arial" panose="020B0604020202020204" pitchFamily="34" charset="0"/>
                <a:sym typeface="Helvetica Neue Medium"/>
              </a:rPr>
              <a:t>Protecting SBUHB against the ever-increasing sophistication of cyber attacks is </a:t>
            </a:r>
            <a:r>
              <a:rPr lang="en-US" sz="1000" b="0" kern="1200">
                <a:solidFill>
                  <a:schemeClr val="bg1"/>
                </a:solidFill>
                <a:latin typeface="Arial" panose="020B0604020202020204" pitchFamily="34" charset="0"/>
                <a:ea typeface="+mn-lt"/>
                <a:cs typeface="Arial" panose="020B0604020202020204" pitchFamily="34" charset="0"/>
                <a:sym typeface="Helvetica Neue Medium"/>
              </a:rPr>
              <a:t>crucial for the </a:t>
            </a:r>
            <a:r>
              <a:rPr lang="en-US" sz="1000" b="0" kern="1200" dirty="0">
                <a:solidFill>
                  <a:schemeClr val="bg1"/>
                </a:solidFill>
                <a:latin typeface="Arial" panose="020B0604020202020204" pitchFamily="34" charset="0"/>
                <a:ea typeface="+mn-lt"/>
                <a:cs typeface="Arial" panose="020B0604020202020204" pitchFamily="34" charset="0"/>
                <a:sym typeface="Helvetica Neue Medium"/>
              </a:rPr>
              <a:t>availability and delivery of all our digital solutions. Without robust cyber security in place the safety, quality and timeliness of the patient care we deliver is at risk. </a:t>
            </a:r>
            <a:endParaRPr lang="en-GB" sz="1000" b="0" kern="1200" dirty="0">
              <a:solidFill>
                <a:schemeClr val="bg1"/>
              </a:solidFill>
              <a:latin typeface="Arial" panose="020B0604020202020204" pitchFamily="34" charset="0"/>
              <a:ea typeface="+mn-lt"/>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F10D76FD-1743-53BE-2632-A83B5C5F8D76}"/>
              </a:ext>
            </a:extLst>
          </p:cNvPr>
          <p:cNvSpPr/>
          <p:nvPr/>
        </p:nvSpPr>
        <p:spPr>
          <a:xfrm>
            <a:off x="4299155" y="1042611"/>
            <a:ext cx="4701969" cy="344935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Why is Cyber Security so important?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successful cyber attacks means less risk of:</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of access to digital systems / data</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 </a:t>
            </a:r>
            <a:r>
              <a:rPr lang="en-US" sz="1050" b="0" err="1">
                <a:solidFill>
                  <a:srgbClr val="1F355E"/>
                </a:solidFill>
                <a:latin typeface="Arial" panose="020B0604020202020204" pitchFamily="34" charset="0"/>
                <a:ea typeface="+mn-ea"/>
                <a:cs typeface="Arial" panose="020B0604020202020204" pitchFamily="34" charset="0"/>
                <a:sym typeface="Helvetica Neue Medium"/>
              </a:rPr>
              <a:t>unauthorised</a:t>
            </a:r>
            <a:r>
              <a:rPr lang="en-US" sz="1050" b="0">
                <a:solidFill>
                  <a:srgbClr val="1F355E"/>
                </a:solidFill>
                <a:latin typeface="Arial" panose="020B0604020202020204" pitchFamily="34" charset="0"/>
                <a:ea typeface="+mn-ea"/>
                <a:cs typeface="Arial" panose="020B0604020202020204" pitchFamily="34" charset="0"/>
                <a:sym typeface="Helvetica Neue Medium"/>
              </a:rPr>
              <a:t> access to information </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Fraudulent transactions and financial loss</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Better knowledge of data privacy laws empowering us to go further with our data </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legal challenge from incorrect application of data privacy laws</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To address this at scale we will need to work in partnership with partners such as the Welsh Government, DHCW and the NCSC, among others.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 Commitments:</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Committing to maintaining and increasing proactive cyber protection and prompt responses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Continuing to assure, test and monitor live and developing services, ensuring robust, secure and resilient services across SBUHB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Educating all our staff in cyber security, equipping them with the information to help mitigate cyber risks and protect sensitive information</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Developing a robust Cyber Security plan, accompanied by a committed cyber security investment plan</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7" name="Rectangle: Rounded Corners 26">
            <a:extLst>
              <a:ext uri="{FF2B5EF4-FFF2-40B4-BE49-F238E27FC236}">
                <a16:creationId xmlns:a16="http://schemas.microsoft.com/office/drawing/2014/main" id="{F599161B-1D56-6B50-8CD6-D6EE12A118E9}"/>
              </a:ext>
            </a:extLst>
          </p:cNvPr>
          <p:cNvSpPr/>
          <p:nvPr/>
        </p:nvSpPr>
        <p:spPr>
          <a:xfrm>
            <a:off x="142874" y="1042611"/>
            <a:ext cx="4100859" cy="2204652"/>
          </a:xfrm>
          <a:prstGeom prst="roundRect">
            <a:avLst>
              <a:gd name="adj" fmla="val 10552"/>
            </a:avLst>
          </a:prstGeom>
          <a:solidFill>
            <a:schemeClr val="accent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400" i="0" u="none" strike="noStrike" kern="0" cap="none" spc="0" normalizeH="0" baseline="0" noProof="0">
                <a:ln>
                  <a:noFill/>
                </a:ln>
                <a:solidFill>
                  <a:schemeClr val="bg1"/>
                </a:solidFill>
                <a:effectLst/>
                <a:uLnTx/>
                <a:uFillTx/>
                <a:latin typeface="Arial Black" panose="020B0A04020102020204" pitchFamily="34" charset="0"/>
                <a:ea typeface="+mn-ea"/>
                <a:cs typeface="+mn-cs"/>
                <a:sym typeface="Helvetica Neue Medium"/>
              </a:rPr>
              <a:t>The Cyber Assessment Framework</a:t>
            </a:r>
            <a:endParaRPr lang="en-GB" sz="800">
              <a:solidFill>
                <a:schemeClr val="bg1"/>
              </a:solidFill>
              <a:latin typeface="Arial Black" panose="020B0A04020102020204" pitchFamily="34" charset="0"/>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Developed by the National Cyber Security Centre (NCSC), and used by Welsh Government and DHCW, the Cyber Assessment Framework (CAF) is a comprehensive approach to assessing the extent </a:t>
            </a:r>
            <a:r>
              <a:rPr lang="en-GB" sz="900" b="0">
                <a:solidFill>
                  <a:schemeClr val="bg1"/>
                </a:solidFill>
                <a:latin typeface="Arial" panose="020B0604020202020204" pitchFamily="34" charset="0"/>
                <a:ea typeface="+mn-ea"/>
                <a:cs typeface="Arial" panose="020B0604020202020204" pitchFamily="34" charset="0"/>
                <a:sym typeface="Helvetica Neue Medium"/>
              </a:rPr>
              <a:t>to </a:t>
            </a:r>
            <a:r>
              <a:rPr kumimoji="0" lang="en-GB" sz="9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which cyber risks are being managed. </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33" name="TextBox 32">
            <a:extLst>
              <a:ext uri="{FF2B5EF4-FFF2-40B4-BE49-F238E27FC236}">
                <a16:creationId xmlns:a16="http://schemas.microsoft.com/office/drawing/2014/main" id="{598013B6-D1D3-565A-AE02-6E2F82448F1C}"/>
              </a:ext>
            </a:extLst>
          </p:cNvPr>
          <p:cNvSpPr txBox="1"/>
          <p:nvPr/>
        </p:nvSpPr>
        <p:spPr>
          <a:xfrm>
            <a:off x="969581" y="4345482"/>
            <a:ext cx="336966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Centre for Digital Public Services, Welsh Government, 2022</a:t>
            </a:r>
          </a:p>
        </p:txBody>
      </p:sp>
      <p:grpSp>
        <p:nvGrpSpPr>
          <p:cNvPr id="35" name="Group 34">
            <a:extLst>
              <a:ext uri="{FF2B5EF4-FFF2-40B4-BE49-F238E27FC236}">
                <a16:creationId xmlns:a16="http://schemas.microsoft.com/office/drawing/2014/main" id="{7C12D2F2-2C85-4243-7691-4F916D834E36}"/>
              </a:ext>
            </a:extLst>
          </p:cNvPr>
          <p:cNvGrpSpPr/>
          <p:nvPr/>
        </p:nvGrpSpPr>
        <p:grpSpPr>
          <a:xfrm>
            <a:off x="154485" y="3070602"/>
            <a:ext cx="4116959" cy="1315185"/>
            <a:chOff x="154485" y="5577825"/>
            <a:chExt cx="4116959" cy="1315185"/>
          </a:xfrm>
        </p:grpSpPr>
        <p:sp>
          <p:nvSpPr>
            <p:cNvPr id="31" name="Oval 30">
              <a:extLst>
                <a:ext uri="{FF2B5EF4-FFF2-40B4-BE49-F238E27FC236}">
                  <a16:creationId xmlns:a16="http://schemas.microsoft.com/office/drawing/2014/main" id="{695AC234-BDEF-B58A-01BA-241CD7E501DF}"/>
                </a:ext>
              </a:extLst>
            </p:cNvPr>
            <p:cNvSpPr>
              <a:spLocks noChangeAspect="1"/>
            </p:cNvSpPr>
            <p:nvPr/>
          </p:nvSpPr>
          <p:spPr>
            <a:xfrm>
              <a:off x="154485" y="5648309"/>
              <a:ext cx="1355121" cy="1244701"/>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chemeClr val="tx1"/>
                  </a:solidFill>
                  <a:latin typeface="+mn-lt"/>
                  <a:ea typeface="+mn-ea"/>
                  <a:cs typeface="+mn-cs"/>
                  <a:sym typeface="Helvetica Neue Medium"/>
                </a:rPr>
                <a:t> The most common types of cyber crime (phishing &amp; malware) make up 60% of cyber crime</a:t>
              </a:r>
              <a:endParaRPr lang="en-GB" sz="800">
                <a:solidFill>
                  <a:schemeClr val="tx1"/>
                </a:solidFill>
                <a:latin typeface="+mn-lt"/>
                <a:ea typeface="+mn-ea"/>
                <a:cs typeface="+mn-cs"/>
                <a:sym typeface="Helvetica Neue Medium"/>
              </a:endParaRPr>
            </a:p>
          </p:txBody>
        </p:sp>
        <p:sp>
          <p:nvSpPr>
            <p:cNvPr id="32" name="Oval 31">
              <a:extLst>
                <a:ext uri="{FF2B5EF4-FFF2-40B4-BE49-F238E27FC236}">
                  <a16:creationId xmlns:a16="http://schemas.microsoft.com/office/drawing/2014/main" id="{A69C6164-9A13-0DD5-63D2-DFBBE441D417}"/>
                </a:ext>
              </a:extLst>
            </p:cNvPr>
            <p:cNvSpPr>
              <a:spLocks noChangeAspect="1"/>
            </p:cNvSpPr>
            <p:nvPr/>
          </p:nvSpPr>
          <p:spPr>
            <a:xfrm>
              <a:off x="1560429" y="5657105"/>
              <a:ext cx="1265087" cy="1202147"/>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Estimated cost of cyber crime to Welsh public services is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£113m / year</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4" name="Oval 33">
              <a:extLst>
                <a:ext uri="{FF2B5EF4-FFF2-40B4-BE49-F238E27FC236}">
                  <a16:creationId xmlns:a16="http://schemas.microsoft.com/office/drawing/2014/main" id="{B85CED0C-7162-84AC-87D2-63A9052EECC7}"/>
                </a:ext>
              </a:extLst>
            </p:cNvPr>
            <p:cNvSpPr>
              <a:spLocks noChangeAspect="1"/>
            </p:cNvSpPr>
            <p:nvPr/>
          </p:nvSpPr>
          <p:spPr>
            <a:xfrm>
              <a:off x="2876339" y="5577825"/>
              <a:ext cx="1395105" cy="1281427"/>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Around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40% of major incidents </a:t>
              </a: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reported to NCSC were aimed at public sector bodies</a:t>
              </a:r>
              <a:endParaRPr kumimoji="0" lang="en-GB" sz="800" i="0" u="none" strike="noStrike" kern="0" cap="none" spc="0" normalizeH="0" baseline="0" noProof="0">
                <a:solidFill>
                  <a:prstClr val="white"/>
                </a:solidFill>
                <a:effectLst/>
                <a:uLnTx/>
                <a:uFillTx/>
                <a:latin typeface="Helvetica Neue Medium"/>
                <a:ea typeface="+mn-ea"/>
                <a:cs typeface="+mn-cs"/>
                <a:sym typeface="Helvetica Neue Medium"/>
              </a:endParaRPr>
            </a:p>
          </p:txBody>
        </p:sp>
      </p:grpSp>
      <p:sp>
        <p:nvSpPr>
          <p:cNvPr id="36" name="Rectangle: Rounded Corners 35">
            <a:extLst>
              <a:ext uri="{FF2B5EF4-FFF2-40B4-BE49-F238E27FC236}">
                <a16:creationId xmlns:a16="http://schemas.microsoft.com/office/drawing/2014/main" id="{30B5D1E9-5BAA-D0B7-0803-689A6E4C92A4}"/>
              </a:ext>
            </a:extLst>
          </p:cNvPr>
          <p:cNvSpPr/>
          <p:nvPr/>
        </p:nvSpPr>
        <p:spPr>
          <a:xfrm>
            <a:off x="217656" y="1923555"/>
            <a:ext cx="3911892" cy="175870"/>
          </a:xfrm>
          <a:prstGeom prst="round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tx1"/>
                </a:solidFill>
                <a:effectLst/>
                <a:uFillTx/>
                <a:latin typeface="+mn-lt"/>
                <a:ea typeface="+mn-ea"/>
                <a:cs typeface="+mn-cs"/>
                <a:sym typeface="Helvetica Neue Medium"/>
              </a:rPr>
              <a:t>Objectives</a:t>
            </a:r>
          </a:p>
        </p:txBody>
      </p:sp>
      <p:sp>
        <p:nvSpPr>
          <p:cNvPr id="42" name="Arrow: Chevron 41">
            <a:extLst>
              <a:ext uri="{FF2B5EF4-FFF2-40B4-BE49-F238E27FC236}">
                <a16:creationId xmlns:a16="http://schemas.microsoft.com/office/drawing/2014/main" id="{00465E3A-F5C7-7D92-41FF-9E5CF4A097CE}"/>
              </a:ext>
            </a:extLst>
          </p:cNvPr>
          <p:cNvSpPr/>
          <p:nvPr/>
        </p:nvSpPr>
        <p:spPr>
          <a:xfrm>
            <a:off x="3041945" y="2144317"/>
            <a:ext cx="1088981" cy="758729"/>
          </a:xfrm>
          <a:prstGeom prst="chevron">
            <a:avLst>
              <a:gd name="adj" fmla="val 30562"/>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chemeClr val="bg1"/>
                </a:solidFill>
                <a:latin typeface="Arial" panose="020B0604020202020204" pitchFamily="34" charset="0"/>
                <a:ea typeface="+mn-ea"/>
                <a:cs typeface="Arial" panose="020B0604020202020204" pitchFamily="34" charset="0"/>
                <a:sym typeface="Helvetica Neue Medium"/>
              </a:rPr>
              <a:t>Minimising the impact of cyber security incidents</a:t>
            </a:r>
            <a:endPar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4" name="Arrow: Chevron 53">
            <a:extLst>
              <a:ext uri="{FF2B5EF4-FFF2-40B4-BE49-F238E27FC236}">
                <a16:creationId xmlns:a16="http://schemas.microsoft.com/office/drawing/2014/main" id="{BC81B313-F8EC-D290-D526-5D995A272311}"/>
              </a:ext>
            </a:extLst>
          </p:cNvPr>
          <p:cNvSpPr/>
          <p:nvPr/>
        </p:nvSpPr>
        <p:spPr>
          <a:xfrm>
            <a:off x="2109922" y="2144317"/>
            <a:ext cx="1088981" cy="758729"/>
          </a:xfrm>
          <a:prstGeom prst="chevron">
            <a:avLst>
              <a:gd name="adj" fmla="val 30562"/>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chemeClr val="bg1"/>
                </a:solidFill>
                <a:latin typeface="Arial" panose="020B0604020202020204" pitchFamily="34" charset="0"/>
                <a:ea typeface="+mn-ea"/>
                <a:cs typeface="Arial" panose="020B0604020202020204" pitchFamily="34" charset="0"/>
                <a:sym typeface="Helvetica Neue Medium"/>
              </a:rPr>
              <a:t>Detecting cyber security events</a:t>
            </a:r>
            <a:endPar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55" name="Arrow: Chevron 54">
            <a:extLst>
              <a:ext uri="{FF2B5EF4-FFF2-40B4-BE49-F238E27FC236}">
                <a16:creationId xmlns:a16="http://schemas.microsoft.com/office/drawing/2014/main" id="{143A411A-6350-EFB2-6FED-905C692FB008}"/>
              </a:ext>
            </a:extLst>
          </p:cNvPr>
          <p:cNvSpPr/>
          <p:nvPr/>
        </p:nvSpPr>
        <p:spPr>
          <a:xfrm>
            <a:off x="245876" y="2144317"/>
            <a:ext cx="1088981" cy="758729"/>
          </a:xfrm>
          <a:prstGeom prst="chevron">
            <a:avLst>
              <a:gd name="adj" fmla="val 30562"/>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Managing</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security</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risk</a:t>
            </a:r>
          </a:p>
        </p:txBody>
      </p:sp>
      <p:sp>
        <p:nvSpPr>
          <p:cNvPr id="56" name="Arrow: Chevron 55">
            <a:extLst>
              <a:ext uri="{FF2B5EF4-FFF2-40B4-BE49-F238E27FC236}">
                <a16:creationId xmlns:a16="http://schemas.microsoft.com/office/drawing/2014/main" id="{AE310B66-62D7-2598-FC78-15C9ADEAD5E8}"/>
              </a:ext>
            </a:extLst>
          </p:cNvPr>
          <p:cNvSpPr/>
          <p:nvPr/>
        </p:nvSpPr>
        <p:spPr>
          <a:xfrm>
            <a:off x="1177899" y="2144317"/>
            <a:ext cx="1088981" cy="758729"/>
          </a:xfrm>
          <a:prstGeom prst="chevron">
            <a:avLst>
              <a:gd name="adj" fmla="val 30562"/>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Protecting against cyber attack</a:t>
            </a:r>
          </a:p>
        </p:txBody>
      </p:sp>
      <p:grpSp>
        <p:nvGrpSpPr>
          <p:cNvPr id="3" name="Group 2">
            <a:extLst>
              <a:ext uri="{FF2B5EF4-FFF2-40B4-BE49-F238E27FC236}">
                <a16:creationId xmlns:a16="http://schemas.microsoft.com/office/drawing/2014/main" id="{3DDD23DF-220C-6E9E-7AE9-1123862F8845}"/>
              </a:ext>
            </a:extLst>
          </p:cNvPr>
          <p:cNvGrpSpPr/>
          <p:nvPr/>
        </p:nvGrpSpPr>
        <p:grpSpPr>
          <a:xfrm>
            <a:off x="-1" y="0"/>
            <a:ext cx="9143998" cy="165595"/>
            <a:chOff x="374266" y="2474302"/>
            <a:chExt cx="13719657" cy="820603"/>
          </a:xfrm>
        </p:grpSpPr>
        <p:sp>
          <p:nvSpPr>
            <p:cNvPr id="4" name="Arrow: Pentagon 3">
              <a:extLst>
                <a:ext uri="{FF2B5EF4-FFF2-40B4-BE49-F238E27FC236}">
                  <a16:creationId xmlns:a16="http://schemas.microsoft.com/office/drawing/2014/main" id="{43556B14-6055-7C06-3655-65073657677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8258098E-6F7D-89BC-B0F5-52F59CF27D4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7" name="Arrow: Chevron 6">
              <a:extLst>
                <a:ext uri="{FF2B5EF4-FFF2-40B4-BE49-F238E27FC236}">
                  <a16:creationId xmlns:a16="http://schemas.microsoft.com/office/drawing/2014/main" id="{58EDD424-3ED3-C6C4-FEB3-606B7075560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8" name="Arrow: Chevron 7">
              <a:extLst>
                <a:ext uri="{FF2B5EF4-FFF2-40B4-BE49-F238E27FC236}">
                  <a16:creationId xmlns:a16="http://schemas.microsoft.com/office/drawing/2014/main" id="{F2FE62ED-9BDD-2AD4-BEEF-A912316E24B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9" name="Arrow: Chevron 8">
              <a:extLst>
                <a:ext uri="{FF2B5EF4-FFF2-40B4-BE49-F238E27FC236}">
                  <a16:creationId xmlns:a16="http://schemas.microsoft.com/office/drawing/2014/main" id="{5B90542A-28FE-E0DF-05B4-1AB4C955B17E}"/>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0" name="Arrow: Chevron 9">
              <a:extLst>
                <a:ext uri="{FF2B5EF4-FFF2-40B4-BE49-F238E27FC236}">
                  <a16:creationId xmlns:a16="http://schemas.microsoft.com/office/drawing/2014/main" id="{0D8F0A0C-BC37-CF76-A708-AB835010664E}"/>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5" name="TextBox 4">
            <a:extLst>
              <a:ext uri="{FF2B5EF4-FFF2-40B4-BE49-F238E27FC236}">
                <a16:creationId xmlns:a16="http://schemas.microsoft.com/office/drawing/2014/main" id="{50EBEBF0-58DB-5B11-B63E-A938E3B17A5B}"/>
              </a:ext>
            </a:extLst>
          </p:cNvPr>
          <p:cNvSpPr txBox="1"/>
          <p:nvPr/>
        </p:nvSpPr>
        <p:spPr>
          <a:xfrm>
            <a:off x="8614714" y="4837549"/>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36</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3960902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A2C98-3C5B-3899-3075-1668527298FB}"/>
            </a:ext>
          </a:extLst>
        </p:cNvPr>
        <p:cNvGrpSpPr/>
        <p:nvPr/>
      </p:nvGrpSpPr>
      <p:grpSpPr>
        <a:xfrm>
          <a:off x="0" y="0"/>
          <a:ext cx="0" cy="0"/>
          <a:chOff x="0" y="0"/>
          <a:chExt cx="0" cy="0"/>
        </a:xfrm>
      </p:grpSpPr>
      <p:grpSp>
        <p:nvGrpSpPr>
          <p:cNvPr id="5" name="Group 4">
            <a:extLst>
              <a:ext uri="{FF2B5EF4-FFF2-40B4-BE49-F238E27FC236}">
                <a16:creationId xmlns:a16="http://schemas.microsoft.com/office/drawing/2014/main" id="{FD306005-808E-E905-C9C9-661067779853}"/>
              </a:ext>
            </a:extLst>
          </p:cNvPr>
          <p:cNvGrpSpPr/>
          <p:nvPr/>
        </p:nvGrpSpPr>
        <p:grpSpPr>
          <a:xfrm>
            <a:off x="5266787" y="1065138"/>
            <a:ext cx="3629369" cy="3230403"/>
            <a:chOff x="5266787" y="1065138"/>
            <a:chExt cx="3629369" cy="3230403"/>
          </a:xfrm>
        </p:grpSpPr>
        <p:sp>
          <p:nvSpPr>
            <p:cNvPr id="4" name="Hexagon 3">
              <a:extLst>
                <a:ext uri="{FF2B5EF4-FFF2-40B4-BE49-F238E27FC236}">
                  <a16:creationId xmlns:a16="http://schemas.microsoft.com/office/drawing/2014/main" id="{A86A2A25-FA9F-63B4-EA56-424A9E9EFF7E}"/>
                </a:ext>
              </a:extLst>
            </p:cNvPr>
            <p:cNvSpPr/>
            <p:nvPr/>
          </p:nvSpPr>
          <p:spPr>
            <a:xfrm rot="3389246">
              <a:off x="6107253" y="1701323"/>
              <a:ext cx="568453" cy="415533"/>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07A6D77-1A7D-2158-FDD8-3A0692AB43B9}"/>
                </a:ext>
              </a:extLst>
            </p:cNvPr>
            <p:cNvGrpSpPr/>
            <p:nvPr/>
          </p:nvGrpSpPr>
          <p:grpSpPr>
            <a:xfrm>
              <a:off x="5266787" y="1065138"/>
              <a:ext cx="3629369" cy="3230403"/>
              <a:chOff x="2747365" y="661956"/>
              <a:chExt cx="3649270" cy="3828620"/>
            </a:xfrm>
          </p:grpSpPr>
          <p:sp>
            <p:nvSpPr>
              <p:cNvPr id="12" name="Freeform: Shape 11">
                <a:extLst>
                  <a:ext uri="{FF2B5EF4-FFF2-40B4-BE49-F238E27FC236}">
                    <a16:creationId xmlns:a16="http://schemas.microsoft.com/office/drawing/2014/main" id="{02D43180-38C8-F667-C73D-9548F1CB13BB}"/>
                  </a:ext>
                </a:extLst>
              </p:cNvPr>
              <p:cNvSpPr/>
              <p:nvPr/>
            </p:nvSpPr>
            <p:spPr>
              <a:xfrm>
                <a:off x="3836628" y="1871993"/>
                <a:ext cx="1470353" cy="1399106"/>
              </a:xfrm>
              <a:custGeom>
                <a:avLst/>
                <a:gdLst>
                  <a:gd name="connsiteX0" fmla="*/ 0 w 1666396"/>
                  <a:gd name="connsiteY0" fmla="*/ 720750 h 1441500"/>
                  <a:gd name="connsiteX1" fmla="*/ 411837 w 1666396"/>
                  <a:gd name="connsiteY1" fmla="*/ 0 h 1441500"/>
                  <a:gd name="connsiteX2" fmla="*/ 1254559 w 1666396"/>
                  <a:gd name="connsiteY2" fmla="*/ 0 h 1441500"/>
                  <a:gd name="connsiteX3" fmla="*/ 1666396 w 1666396"/>
                  <a:gd name="connsiteY3" fmla="*/ 720750 h 1441500"/>
                  <a:gd name="connsiteX4" fmla="*/ 1254559 w 1666396"/>
                  <a:gd name="connsiteY4" fmla="*/ 1441500 h 1441500"/>
                  <a:gd name="connsiteX5" fmla="*/ 411837 w 1666396"/>
                  <a:gd name="connsiteY5" fmla="*/ 1441500 h 1441500"/>
                  <a:gd name="connsiteX6" fmla="*/ 0 w 1666396"/>
                  <a:gd name="connsiteY6" fmla="*/ 720750 h 14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6396" h="1441500">
                    <a:moveTo>
                      <a:pt x="0" y="720750"/>
                    </a:moveTo>
                    <a:lnTo>
                      <a:pt x="411837" y="0"/>
                    </a:lnTo>
                    <a:lnTo>
                      <a:pt x="1254559" y="0"/>
                    </a:lnTo>
                    <a:lnTo>
                      <a:pt x="1666396" y="720750"/>
                    </a:lnTo>
                    <a:lnTo>
                      <a:pt x="1254559" y="1441500"/>
                    </a:lnTo>
                    <a:lnTo>
                      <a:pt x="411837" y="1441500"/>
                    </a:lnTo>
                    <a:lnTo>
                      <a:pt x="0" y="72075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1385" tIns="254117" rIns="291385" bIns="254117"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Successful Outcomes</a:t>
                </a:r>
                <a:endParaRPr lang="en-GB" sz="1200" kern="1200">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585D9491-72CA-F285-D68A-E272A767D2E1}"/>
                  </a:ext>
                </a:extLst>
              </p:cNvPr>
              <p:cNvSpPr/>
              <p:nvPr/>
            </p:nvSpPr>
            <p:spPr>
              <a:xfrm>
                <a:off x="4736121" y="1242415"/>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4" name="Freeform: Shape 13">
                <a:extLst>
                  <a:ext uri="{FF2B5EF4-FFF2-40B4-BE49-F238E27FC236}">
                    <a16:creationId xmlns:a16="http://schemas.microsoft.com/office/drawing/2014/main" id="{16110E5D-11BD-03C8-581D-10319706C3D2}"/>
                  </a:ext>
                </a:extLst>
              </p:cNvPr>
              <p:cNvSpPr/>
              <p:nvPr/>
            </p:nvSpPr>
            <p:spPr>
              <a:xfrm>
                <a:off x="3928976" y="661956"/>
                <a:ext cx="1291863" cy="1117615"/>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Well-led &amp; Efficient</a:t>
                </a:r>
                <a:endParaRPr lang="en-GB" sz="1050" kern="1200">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AF5872B5-07BF-F221-E59E-EB74D0F384D6}"/>
                  </a:ext>
                </a:extLst>
              </p:cNvPr>
              <p:cNvSpPr/>
              <p:nvPr/>
            </p:nvSpPr>
            <p:spPr>
              <a:xfrm>
                <a:off x="5431585" y="217388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A1C693FB-8ACB-9BE2-015E-65B32CF0783C}"/>
                  </a:ext>
                </a:extLst>
              </p:cNvPr>
              <p:cNvSpPr/>
              <p:nvPr/>
            </p:nvSpPr>
            <p:spPr>
              <a:xfrm>
                <a:off x="5104772" y="1387787"/>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211024" rIns="144000"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Secure &amp; Resilient Processes</a:t>
                </a:r>
                <a:endParaRPr lang="en-GB" sz="1050" kern="1200">
                  <a:latin typeface="Arial" panose="020B0604020202020204" pitchFamily="34" charset="0"/>
                  <a:cs typeface="Arial" panose="020B0604020202020204" pitchFamily="34" charset="0"/>
                </a:endParaRPr>
              </a:p>
            </p:txBody>
          </p:sp>
          <p:sp>
            <p:nvSpPr>
              <p:cNvPr id="17" name="Hexagon 16">
                <a:extLst>
                  <a:ext uri="{FF2B5EF4-FFF2-40B4-BE49-F238E27FC236}">
                    <a16:creationId xmlns:a16="http://schemas.microsoft.com/office/drawing/2014/main" id="{B0F22CA2-EB75-C885-E93A-B10DF16498BD}"/>
                  </a:ext>
                </a:extLst>
              </p:cNvPr>
              <p:cNvSpPr/>
              <p:nvPr/>
            </p:nvSpPr>
            <p:spPr>
              <a:xfrm>
                <a:off x="4983153" y="321774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8" name="Freeform: Shape 17">
                <a:extLst>
                  <a:ext uri="{FF2B5EF4-FFF2-40B4-BE49-F238E27FC236}">
                    <a16:creationId xmlns:a16="http://schemas.microsoft.com/office/drawing/2014/main" id="{2549550E-EE09-040D-0BF8-1582FC1D9E97}"/>
                  </a:ext>
                </a:extLst>
              </p:cNvPr>
              <p:cNvSpPr/>
              <p:nvPr/>
            </p:nvSpPr>
            <p:spPr>
              <a:xfrm>
                <a:off x="5104772"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Support Staff</a:t>
                </a:r>
                <a:endParaRPr lang="en-GB" sz="1050" kern="1200">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5299A327-389B-225B-0AB7-2A308737B702}"/>
                  </a:ext>
                </a:extLst>
              </p:cNvPr>
              <p:cNvSpPr/>
              <p:nvPr/>
            </p:nvSpPr>
            <p:spPr>
              <a:xfrm>
                <a:off x="3757032" y="3372538"/>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2" name="Freeform: Shape 21">
                <a:extLst>
                  <a:ext uri="{FF2B5EF4-FFF2-40B4-BE49-F238E27FC236}">
                    <a16:creationId xmlns:a16="http://schemas.microsoft.com/office/drawing/2014/main" id="{A935C1A7-0297-7034-5F59-E4CED93B4F39}"/>
                  </a:ext>
                </a:extLst>
              </p:cNvPr>
              <p:cNvSpPr/>
              <p:nvPr/>
            </p:nvSpPr>
            <p:spPr>
              <a:xfrm>
                <a:off x="3928976" y="337296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Better Care </a:t>
                </a:r>
                <a:endParaRPr lang="en-GB" sz="1050" kern="120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B9C20406-1FD3-5B3E-3A4F-FCF50AAF7F9D}"/>
                  </a:ext>
                </a:extLst>
              </p:cNvPr>
              <p:cNvSpPr/>
              <p:nvPr/>
            </p:nvSpPr>
            <p:spPr>
              <a:xfrm>
                <a:off x="3080199" y="242341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DA043099-A3CF-5694-07E3-F21ABBA466BD}"/>
                  </a:ext>
                </a:extLst>
              </p:cNvPr>
              <p:cNvSpPr/>
              <p:nvPr/>
            </p:nvSpPr>
            <p:spPr>
              <a:xfrm>
                <a:off x="2747365"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Healthy Citizens</a:t>
                </a:r>
                <a:endParaRPr lang="en-GB" sz="1050" kern="1200">
                  <a:latin typeface="Arial" panose="020B0604020202020204" pitchFamily="34" charset="0"/>
                  <a:cs typeface="Arial" panose="020B0604020202020204" pitchFamily="34" charset="0"/>
                </a:endParaRPr>
              </a:p>
            </p:txBody>
          </p:sp>
          <p:sp>
            <p:nvSpPr>
              <p:cNvPr id="30" name="Freeform: Shape 29">
                <a:extLst>
                  <a:ext uri="{FF2B5EF4-FFF2-40B4-BE49-F238E27FC236}">
                    <a16:creationId xmlns:a16="http://schemas.microsoft.com/office/drawing/2014/main" id="{494C4740-0E15-DE34-0B11-D20A4C4B9F96}"/>
                  </a:ext>
                </a:extLst>
              </p:cNvPr>
              <p:cNvSpPr/>
              <p:nvPr/>
            </p:nvSpPr>
            <p:spPr>
              <a:xfrm>
                <a:off x="2747365" y="1387788"/>
                <a:ext cx="1291863" cy="1117612"/>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Empower</a:t>
                </a:r>
                <a:r>
                  <a:rPr lang="en-US" sz="1050" kern="1200" baseline="0">
                    <a:latin typeface="Arial" panose="020B0604020202020204" pitchFamily="34" charset="0"/>
                    <a:cs typeface="Arial" panose="020B0604020202020204" pitchFamily="34" charset="0"/>
                  </a:rPr>
                  <a:t> Patients </a:t>
                </a:r>
                <a:endParaRPr lang="en-GB" sz="1050" kern="1200">
                  <a:latin typeface="Arial" panose="020B0604020202020204" pitchFamily="34" charset="0"/>
                  <a:cs typeface="Arial" panose="020B0604020202020204" pitchFamily="34" charset="0"/>
                </a:endParaRPr>
              </a:p>
            </p:txBody>
          </p:sp>
        </p:grpSp>
      </p:grpSp>
      <p:sp>
        <p:nvSpPr>
          <p:cNvPr id="31" name="Rectangle 30">
            <a:extLst>
              <a:ext uri="{FF2B5EF4-FFF2-40B4-BE49-F238E27FC236}">
                <a16:creationId xmlns:a16="http://schemas.microsoft.com/office/drawing/2014/main" id="{ACA11CE9-E128-2A82-00FE-347044F6EBDA}"/>
              </a:ext>
            </a:extLst>
          </p:cNvPr>
          <p:cNvSpPr/>
          <p:nvPr/>
        </p:nvSpPr>
        <p:spPr>
          <a:xfrm>
            <a:off x="193897" y="698029"/>
            <a:ext cx="5042546" cy="375551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 will we know that our strategy is </a:t>
            </a:r>
            <a:r>
              <a:rPr lang="en-US" sz="800">
                <a:solidFill>
                  <a:srgbClr val="1F355E"/>
                </a:solidFill>
                <a:latin typeface="Arial" panose="020B0604020202020204" pitchFamily="34" charset="0"/>
                <a:ea typeface="+mn-ea"/>
                <a:cs typeface="Arial" panose="020B0604020202020204" pitchFamily="34" charset="0"/>
                <a:sym typeface="Helvetica Neue Medium"/>
              </a:rPr>
              <a:t>working and where should we expect to see benefits?</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Our framework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identifies the 6 key outcomes that a successful </a:t>
            </a:r>
            <a:r>
              <a:rPr kumimoji="0" lang="en-GB" sz="800" b="0" i="0" u="non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will achieve for Swansea Bay. </a:t>
            </a:r>
            <a:r>
              <a:rPr lang="en-GB" sz="800" b="0">
                <a:solidFill>
                  <a:srgbClr val="1F355E"/>
                </a:solidFill>
                <a:latin typeface="Arial" panose="020B0604020202020204" pitchFamily="34" charset="0"/>
                <a:ea typeface="+mn-ea"/>
                <a:cs typeface="Arial" panose="020B0604020202020204" pitchFamily="34" charset="0"/>
                <a:sym typeface="Helvetica Neue Medium"/>
              </a:rPr>
              <a:t>Each of our proposed digital solutions must work towards one or more of these outcomes to deliver impactful benefits for citizens, patients, clinicians and system colleagues.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Well-led &amp; Efficient: </a:t>
            </a:r>
            <a:r>
              <a:rPr lang="en-GB" sz="800" b="0">
                <a:solidFill>
                  <a:srgbClr val="1F355E"/>
                </a:solidFill>
                <a:latin typeface="Arial" panose="020B0604020202020204" pitchFamily="34" charset="0"/>
                <a:ea typeface="+mn-ea"/>
                <a:cs typeface="Arial" panose="020B0604020202020204" pitchFamily="34" charset="0"/>
                <a:sym typeface="Helvetica Neue Medium"/>
              </a:rPr>
              <a:t>Inclusive, collaborative and compassionate leadership drives the strategy forward using an evidence-based understanding of the most effective use of resources to support our teams to deliver digitally enabled service-led transformation. Leadership ensures the strategy capitalises on the increases in efficiency that digital maturity can deliver.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Secure &amp; Resilient Processes</a:t>
            </a:r>
            <a:r>
              <a:rPr lang="en-GB" sz="800" b="0">
                <a:solidFill>
                  <a:srgbClr val="1F355E"/>
                </a:solidFill>
                <a:latin typeface="Arial" panose="020B0604020202020204" pitchFamily="34" charset="0"/>
                <a:ea typeface="+mn-ea"/>
                <a:cs typeface="Arial" panose="020B0604020202020204" pitchFamily="34" charset="0"/>
                <a:sym typeface="Helvetica Neue Medium"/>
              </a:rPr>
              <a:t>: We earn the upmost trust of our citizens by maintaining robust cyber security and handling their data securely and in accordance with the Caldicott principles. Our digital strategy ensures that we are forward facing in identifying and pre-emptively responding to safety alerts and cyber risks to ensure continuity of service.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Support Staff: </a:t>
            </a:r>
            <a:r>
              <a:rPr lang="en-GB" sz="800" b="0">
                <a:solidFill>
                  <a:srgbClr val="1F355E"/>
                </a:solidFill>
                <a:latin typeface="Arial" panose="020B0604020202020204" pitchFamily="34" charset="0"/>
                <a:ea typeface="+mn-ea"/>
                <a:cs typeface="Arial" panose="020B0604020202020204" pitchFamily="34" charset="0"/>
                <a:sym typeface="Helvetica Neue Medium"/>
              </a:rPr>
              <a:t>Our staff are the strength of our organisation. Our strategy increases digital literacy and confidence across our organisation, enabling colleagues to work optimally with data and digital solutions to improve the care they deliver for patients.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Better Care: </a:t>
            </a:r>
            <a:r>
              <a:rPr lang="en-GB" sz="800" b="0">
                <a:solidFill>
                  <a:srgbClr val="1F355E"/>
                </a:solidFill>
                <a:latin typeface="Arial" panose="020B0604020202020204" pitchFamily="34" charset="0"/>
                <a:ea typeface="+mn-ea"/>
                <a:cs typeface="Arial" panose="020B0604020202020204" pitchFamily="34" charset="0"/>
                <a:sym typeface="Helvetica Neue Medium"/>
              </a:rPr>
              <a:t>Our digital and data initiatives enable us to provide better care to our citizens, which is safer, higher quality and timelier, leading to better outcomes, delivering better value and improving efficiency. Digital and data solutions enhance services for patients, reduce unwarranted variation and positively transform care delivery.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Healthy Citizens</a:t>
            </a:r>
            <a:r>
              <a:rPr lang="en-GB" sz="800" b="0">
                <a:solidFill>
                  <a:srgbClr val="1F355E"/>
                </a:solidFill>
                <a:latin typeface="Arial" panose="020B0604020202020204" pitchFamily="34" charset="0"/>
                <a:ea typeface="+mn-ea"/>
                <a:cs typeface="Arial" panose="020B0604020202020204" pitchFamily="34" charset="0"/>
                <a:sym typeface="Helvetica Neue Medium"/>
              </a:rPr>
              <a:t>: We make best use data and digital services to improve the health and wellbeing of our population, using data insights and analytics to make data-driven decisions that improve health outcomes, improve access for underserved communities and reduce health inequalities.</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r>
              <a:rPr lang="en-GB" sz="800">
                <a:solidFill>
                  <a:srgbClr val="1F355E"/>
                </a:solidFill>
                <a:latin typeface="Arial" panose="020B0604020202020204" pitchFamily="34" charset="0"/>
                <a:ea typeface="+mn-ea"/>
                <a:cs typeface="Arial" panose="020B0604020202020204" pitchFamily="34" charset="0"/>
                <a:sym typeface="Helvetica Neue Medium"/>
              </a:rPr>
              <a:t>Empower Patients</a:t>
            </a:r>
            <a:r>
              <a:rPr lang="en-GB" sz="800" b="0">
                <a:solidFill>
                  <a:srgbClr val="1F355E"/>
                </a:solidFill>
                <a:latin typeface="Arial" panose="020B0604020202020204" pitchFamily="34" charset="0"/>
                <a:ea typeface="+mn-ea"/>
                <a:cs typeface="Arial" panose="020B0604020202020204" pitchFamily="34" charset="0"/>
                <a:sym typeface="Helvetica Neue Medium"/>
              </a:rPr>
              <a:t>: Patients are at the centre of our mission. Our digital strategy empowers patients to play an active and meaningful role in managing their health and keeping well.</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800" b="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 name="Graphic 5" descr="Care with solid fill">
            <a:extLst>
              <a:ext uri="{FF2B5EF4-FFF2-40B4-BE49-F238E27FC236}">
                <a16:creationId xmlns:a16="http://schemas.microsoft.com/office/drawing/2014/main" id="{602713F2-079B-E1DB-16AD-E6F488EE52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6089" y="3384878"/>
            <a:ext cx="320760" cy="320760"/>
          </a:xfrm>
          <a:prstGeom prst="rect">
            <a:avLst/>
          </a:prstGeom>
        </p:spPr>
      </p:pic>
      <p:pic>
        <p:nvPicPr>
          <p:cNvPr id="8" name="Graphic 7" descr="Business Growth with solid fill">
            <a:extLst>
              <a:ext uri="{FF2B5EF4-FFF2-40B4-BE49-F238E27FC236}">
                <a16:creationId xmlns:a16="http://schemas.microsoft.com/office/drawing/2014/main" id="{E976889E-6BD9-F925-61D1-06F926E4EA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286" y="2751684"/>
            <a:ext cx="320760" cy="320760"/>
          </a:xfrm>
          <a:prstGeom prst="rect">
            <a:avLst/>
          </a:prstGeom>
        </p:spPr>
      </p:pic>
      <p:pic>
        <p:nvPicPr>
          <p:cNvPr id="10" name="Graphic 9" descr="Lock with solid fill">
            <a:extLst>
              <a:ext uri="{FF2B5EF4-FFF2-40B4-BE49-F238E27FC236}">
                <a16:creationId xmlns:a16="http://schemas.microsoft.com/office/drawing/2014/main" id="{EDF61170-C56A-936E-0B1D-957407A69F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48039" y="1671583"/>
            <a:ext cx="291356" cy="291356"/>
          </a:xfrm>
          <a:prstGeom prst="rect">
            <a:avLst/>
          </a:prstGeom>
        </p:spPr>
      </p:pic>
      <p:pic>
        <p:nvPicPr>
          <p:cNvPr id="21" name="Graphic 20" descr="Management with solid fill">
            <a:extLst>
              <a:ext uri="{FF2B5EF4-FFF2-40B4-BE49-F238E27FC236}">
                <a16:creationId xmlns:a16="http://schemas.microsoft.com/office/drawing/2014/main" id="{9CF9252F-65DD-B6D6-2470-F590612808A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36089" y="1100418"/>
            <a:ext cx="320760" cy="320760"/>
          </a:xfrm>
          <a:prstGeom prst="rect">
            <a:avLst/>
          </a:prstGeom>
        </p:spPr>
      </p:pic>
      <p:pic>
        <p:nvPicPr>
          <p:cNvPr id="24" name="Graphic 23" descr="Group success with solid fill">
            <a:extLst>
              <a:ext uri="{FF2B5EF4-FFF2-40B4-BE49-F238E27FC236}">
                <a16:creationId xmlns:a16="http://schemas.microsoft.com/office/drawing/2014/main" id="{98355B0E-17A9-33D0-3403-29D6395E1C2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06679" y="1678217"/>
            <a:ext cx="320760" cy="320760"/>
          </a:xfrm>
          <a:prstGeom prst="rect">
            <a:avLst/>
          </a:prstGeom>
        </p:spPr>
      </p:pic>
      <p:pic>
        <p:nvPicPr>
          <p:cNvPr id="26" name="Graphic 25" descr="Doctor female with solid fill">
            <a:extLst>
              <a:ext uri="{FF2B5EF4-FFF2-40B4-BE49-F238E27FC236}">
                <a16:creationId xmlns:a16="http://schemas.microsoft.com/office/drawing/2014/main" id="{6D87C280-570E-D9CD-C123-656322B34E4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33215" y="2759102"/>
            <a:ext cx="320760" cy="320760"/>
          </a:xfrm>
          <a:prstGeom prst="rect">
            <a:avLst/>
          </a:prstGeom>
        </p:spPr>
      </p:pic>
      <p:sp>
        <p:nvSpPr>
          <p:cNvPr id="7" name="TextBox 6">
            <a:extLst>
              <a:ext uri="{FF2B5EF4-FFF2-40B4-BE49-F238E27FC236}">
                <a16:creationId xmlns:a16="http://schemas.microsoft.com/office/drawing/2014/main" id="{4B941876-237F-4AC1-0F85-B516EF3D07EE}"/>
              </a:ext>
            </a:extLst>
          </p:cNvPr>
          <p:cNvSpPr txBox="1"/>
          <p:nvPr/>
        </p:nvSpPr>
        <p:spPr>
          <a:xfrm>
            <a:off x="7803039" y="3868766"/>
            <a:ext cx="146540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800" b="0" i="1">
                <a:solidFill>
                  <a:srgbClr val="1F355E"/>
                </a:solidFill>
                <a:latin typeface="Arial" panose="020B0604020202020204" pitchFamily="34" charset="0"/>
                <a:ea typeface="+mn-ea"/>
                <a:cs typeface="Arial" panose="020B0604020202020204" pitchFamily="34" charset="0"/>
                <a:sym typeface="Helvetica Neue Medium"/>
              </a:rPr>
              <a:t>Tailored for Swansea Bay and adapted from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England’s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hlinkClick r:id="rId15">
                  <a:extLst>
                    <a:ext uri="{A12FA001-AC4F-418D-AE19-62706E023703}">
                      <ahyp:hlinkClr xmlns:ahyp="http://schemas.microsoft.com/office/drawing/2018/hyperlinkcolor" val="tx"/>
                    </a:ext>
                  </a:extLst>
                </a:hlinkClick>
              </a:rPr>
              <a:t>What Good Looks Like Programme</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i="1">
              <a:solidFill>
                <a:srgbClr val="1F355E"/>
              </a:solidFill>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9081CCC-99EA-1BEA-EC09-F236C106A589}"/>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Our Successful Outcomes</a:t>
            </a:r>
          </a:p>
        </p:txBody>
      </p:sp>
      <p:pic>
        <p:nvPicPr>
          <p:cNvPr id="2" name="Picture 1">
            <a:extLst>
              <a:ext uri="{FF2B5EF4-FFF2-40B4-BE49-F238E27FC236}">
                <a16:creationId xmlns:a16="http://schemas.microsoft.com/office/drawing/2014/main" id="{0837528A-BB37-6974-AC9D-FEED7273EF3C}"/>
              </a:ext>
            </a:extLst>
          </p:cNvPr>
          <p:cNvPicPr>
            <a:picLocks noChangeAspect="1"/>
          </p:cNvPicPr>
          <p:nvPr/>
        </p:nvPicPr>
        <p:blipFill>
          <a:blip r:embed="rId16"/>
          <a:stretch>
            <a:fillRect/>
          </a:stretch>
        </p:blipFill>
        <p:spPr>
          <a:xfrm>
            <a:off x="175986" y="4629038"/>
            <a:ext cx="1214664" cy="375442"/>
          </a:xfrm>
          <a:prstGeom prst="rect">
            <a:avLst/>
          </a:prstGeom>
        </p:spPr>
      </p:pic>
      <p:grpSp>
        <p:nvGrpSpPr>
          <p:cNvPr id="9" name="Group 8">
            <a:extLst>
              <a:ext uri="{FF2B5EF4-FFF2-40B4-BE49-F238E27FC236}">
                <a16:creationId xmlns:a16="http://schemas.microsoft.com/office/drawing/2014/main" id="{256AA19C-C6BC-0418-FE5B-D9C68388FDFB}"/>
              </a:ext>
            </a:extLst>
          </p:cNvPr>
          <p:cNvGrpSpPr/>
          <p:nvPr/>
        </p:nvGrpSpPr>
        <p:grpSpPr>
          <a:xfrm>
            <a:off x="-1" y="0"/>
            <a:ext cx="9143998" cy="165595"/>
            <a:chOff x="374266" y="2474302"/>
            <a:chExt cx="13719657" cy="820603"/>
          </a:xfrm>
        </p:grpSpPr>
        <p:sp>
          <p:nvSpPr>
            <p:cNvPr id="36" name="Arrow: Pentagon 35">
              <a:extLst>
                <a:ext uri="{FF2B5EF4-FFF2-40B4-BE49-F238E27FC236}">
                  <a16:creationId xmlns:a16="http://schemas.microsoft.com/office/drawing/2014/main" id="{0775C924-0575-3C7E-2BE9-B2331CC5704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37" name="Arrow: Chevron 36">
              <a:extLst>
                <a:ext uri="{FF2B5EF4-FFF2-40B4-BE49-F238E27FC236}">
                  <a16:creationId xmlns:a16="http://schemas.microsoft.com/office/drawing/2014/main" id="{A6178660-A48A-AA22-C415-D7A667C32E2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38" name="Arrow: Chevron 37">
              <a:extLst>
                <a:ext uri="{FF2B5EF4-FFF2-40B4-BE49-F238E27FC236}">
                  <a16:creationId xmlns:a16="http://schemas.microsoft.com/office/drawing/2014/main" id="{0C44F5F2-5308-789E-56F2-164DE99E609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39" name="Arrow: Chevron 38">
              <a:extLst>
                <a:ext uri="{FF2B5EF4-FFF2-40B4-BE49-F238E27FC236}">
                  <a16:creationId xmlns:a16="http://schemas.microsoft.com/office/drawing/2014/main" id="{F867FA4E-8B79-11A7-F585-6435ACA18D1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40" name="Arrow: Chevron 39">
              <a:extLst>
                <a:ext uri="{FF2B5EF4-FFF2-40B4-BE49-F238E27FC236}">
                  <a16:creationId xmlns:a16="http://schemas.microsoft.com/office/drawing/2014/main" id="{9FC5DD92-3140-C871-E469-1EE03881796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41" name="Arrow: Chevron 40">
              <a:extLst>
                <a:ext uri="{FF2B5EF4-FFF2-40B4-BE49-F238E27FC236}">
                  <a16:creationId xmlns:a16="http://schemas.microsoft.com/office/drawing/2014/main" id="{67F5ECC9-5AE0-9ACA-AF2E-52F1C6062A63}"/>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3" name="TextBox 22">
            <a:extLst>
              <a:ext uri="{FF2B5EF4-FFF2-40B4-BE49-F238E27FC236}">
                <a16:creationId xmlns:a16="http://schemas.microsoft.com/office/drawing/2014/main" id="{186D918C-862C-11BA-916D-778622A8749F}"/>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37</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327948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A701B-9149-E03D-7CE5-20E813CEAC7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A1B4F24-D84F-D1A9-D8A2-597A242010CB}"/>
              </a:ext>
            </a:extLst>
          </p:cNvPr>
          <p:cNvSpPr/>
          <p:nvPr/>
        </p:nvSpPr>
        <p:spPr>
          <a:xfrm>
            <a:off x="1058779" y="617075"/>
            <a:ext cx="232931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Obstacles</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 name="Rectangle 9">
            <a:extLst>
              <a:ext uri="{FF2B5EF4-FFF2-40B4-BE49-F238E27FC236}">
                <a16:creationId xmlns:a16="http://schemas.microsoft.com/office/drawing/2014/main" id="{B2020BC7-8C16-5DFE-F905-EA8D42E73622}"/>
              </a:ext>
            </a:extLst>
          </p:cNvPr>
          <p:cNvSpPr/>
          <p:nvPr/>
        </p:nvSpPr>
        <p:spPr>
          <a:xfrm>
            <a:off x="5782169" y="617075"/>
            <a:ext cx="219717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a:solidFill>
                  <a:schemeClr val="bg1"/>
                </a:solidFill>
                <a:latin typeface="Arial Black" panose="020B0A04020102020204" pitchFamily="34" charset="0"/>
                <a:ea typeface="+mn-ea"/>
                <a:cs typeface="+mn-cs"/>
                <a:sym typeface="Helvetica Neue Medium"/>
              </a:rPr>
              <a:t>Our Solutions Checklist  </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grpSp>
        <p:nvGrpSpPr>
          <p:cNvPr id="17" name="Group 16">
            <a:extLst>
              <a:ext uri="{FF2B5EF4-FFF2-40B4-BE49-F238E27FC236}">
                <a16:creationId xmlns:a16="http://schemas.microsoft.com/office/drawing/2014/main" id="{F974F80C-775D-CF18-42C6-05F51D3BF2B8}"/>
              </a:ext>
            </a:extLst>
          </p:cNvPr>
          <p:cNvGrpSpPr/>
          <p:nvPr/>
        </p:nvGrpSpPr>
        <p:grpSpPr>
          <a:xfrm>
            <a:off x="4605382" y="1208224"/>
            <a:ext cx="260350" cy="287781"/>
            <a:chOff x="4572000" y="952500"/>
            <a:chExt cx="260350" cy="247650"/>
          </a:xfrm>
          <a:solidFill>
            <a:srgbClr val="7030A0"/>
          </a:solidFill>
        </p:grpSpPr>
        <p:sp>
          <p:nvSpPr>
            <p:cNvPr id="15" name="Oval 14">
              <a:extLst>
                <a:ext uri="{FF2B5EF4-FFF2-40B4-BE49-F238E27FC236}">
                  <a16:creationId xmlns:a16="http://schemas.microsoft.com/office/drawing/2014/main" id="{BFB93DE9-8C80-696A-F239-52C7DD0D509C}"/>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13" name="Graphic 12" descr="Checkmark with solid fill">
              <a:extLst>
                <a:ext uri="{FF2B5EF4-FFF2-40B4-BE49-F238E27FC236}">
                  <a16:creationId xmlns:a16="http://schemas.microsoft.com/office/drawing/2014/main" id="{C436A32A-6DDD-6FFE-4150-9EFADEB4E6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3" name="Rectangle 2">
            <a:extLst>
              <a:ext uri="{FF2B5EF4-FFF2-40B4-BE49-F238E27FC236}">
                <a16:creationId xmlns:a16="http://schemas.microsoft.com/office/drawing/2014/main" id="{080B8331-D663-B995-86AD-F083037640E1}"/>
              </a:ext>
            </a:extLst>
          </p:cNvPr>
          <p:cNvSpPr/>
          <p:nvPr/>
        </p:nvSpPr>
        <p:spPr>
          <a:xfrm>
            <a:off x="449843" y="966648"/>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1</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The Digital team is already stretched very thin and </a:t>
            </a:r>
            <a:r>
              <a:rPr lang="en-US" sz="800" b="0">
                <a:solidFill>
                  <a:srgbClr val="1F355E"/>
                </a:solidFill>
                <a:latin typeface="Arial" panose="020B0604020202020204" pitchFamily="34" charset="0"/>
                <a:ea typeface="+mn-ea"/>
                <a:cs typeface="Arial" panose="020B0604020202020204" pitchFamily="34" charset="0"/>
                <a:sym typeface="Helvetica Neue Medium"/>
              </a:rPr>
              <a:t>will need to free up some capacity to deliver this work successfully </a:t>
            </a:r>
          </a:p>
        </p:txBody>
      </p:sp>
      <p:sp>
        <p:nvSpPr>
          <p:cNvPr id="4" name="Rectangle 3">
            <a:extLst>
              <a:ext uri="{FF2B5EF4-FFF2-40B4-BE49-F238E27FC236}">
                <a16:creationId xmlns:a16="http://schemas.microsoft.com/office/drawing/2014/main" id="{52D461EE-0E3F-3327-508A-A68F121CD7E4}"/>
              </a:ext>
            </a:extLst>
          </p:cNvPr>
          <p:cNvSpPr/>
          <p:nvPr/>
        </p:nvSpPr>
        <p:spPr>
          <a:xfrm>
            <a:off x="449843" y="1551924"/>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2: </a:t>
            </a:r>
            <a:r>
              <a:rPr lang="en-US" sz="800" b="0">
                <a:solidFill>
                  <a:srgbClr val="1F355E"/>
                </a:solidFill>
                <a:latin typeface="Arial" panose="020B0604020202020204" pitchFamily="34" charset="0"/>
                <a:ea typeface="+mn-ea"/>
                <a:cs typeface="Arial" panose="020B0604020202020204" pitchFamily="34" charset="0"/>
                <a:sym typeface="Helvetica Neue Medium"/>
              </a:rPr>
              <a:t>Continuing to align and partner effectively with national, regional and local initiatives is time consuming </a:t>
            </a:r>
          </a:p>
        </p:txBody>
      </p:sp>
      <p:sp>
        <p:nvSpPr>
          <p:cNvPr id="5" name="Rectangle 4">
            <a:extLst>
              <a:ext uri="{FF2B5EF4-FFF2-40B4-BE49-F238E27FC236}">
                <a16:creationId xmlns:a16="http://schemas.microsoft.com/office/drawing/2014/main" id="{58AAE105-44E3-CBF7-638B-F7E6D3B9C1A8}"/>
              </a:ext>
            </a:extLst>
          </p:cNvPr>
          <p:cNvSpPr/>
          <p:nvPr/>
        </p:nvSpPr>
        <p:spPr>
          <a:xfrm>
            <a:off x="449843" y="213720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US" sz="800">
                <a:solidFill>
                  <a:srgbClr val="1F355E"/>
                </a:solidFill>
                <a:latin typeface="Arial" panose="020B0604020202020204" pitchFamily="34" charset="0"/>
                <a:ea typeface="+mn-ea"/>
                <a:cs typeface="Arial" panose="020B0604020202020204" pitchFamily="34" charset="0"/>
                <a:sym typeface="Helvetica Neue Medium"/>
              </a:rPr>
              <a:t>Obstacle 3</a:t>
            </a:r>
            <a:r>
              <a:rPr lang="en-US" sz="800" b="0">
                <a:solidFill>
                  <a:srgbClr val="1F355E"/>
                </a:solidFill>
                <a:latin typeface="Arial" panose="020B0604020202020204" pitchFamily="34" charset="0"/>
                <a:ea typeface="+mn-ea"/>
                <a:cs typeface="Arial" panose="020B0604020202020204" pitchFamily="34" charset="0"/>
                <a:sym typeface="Helvetica Neue Medium"/>
              </a:rPr>
              <a:t>: Securing and maintaining buy-in and commitment from across the whole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is challenging however, this is imperative given the prominent role the strategy work needs to play in SBUHB’s workload for the next decade</a:t>
            </a:r>
          </a:p>
        </p:txBody>
      </p:sp>
      <p:sp>
        <p:nvSpPr>
          <p:cNvPr id="6" name="Rectangle 5">
            <a:extLst>
              <a:ext uri="{FF2B5EF4-FFF2-40B4-BE49-F238E27FC236}">
                <a16:creationId xmlns:a16="http://schemas.microsoft.com/office/drawing/2014/main" id="{E83B8E9F-2232-D48C-EA20-F44EAF4238E9}"/>
              </a:ext>
            </a:extLst>
          </p:cNvPr>
          <p:cNvSpPr/>
          <p:nvPr/>
        </p:nvSpPr>
        <p:spPr>
          <a:xfrm>
            <a:off x="449843" y="2722476"/>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4: </a:t>
            </a:r>
            <a:r>
              <a:rPr lang="en-US" sz="800" b="0">
                <a:solidFill>
                  <a:srgbClr val="1F355E"/>
                </a:solidFill>
                <a:latin typeface="Arial" panose="020B0604020202020204" pitchFamily="34" charset="0"/>
                <a:ea typeface="+mn-ea"/>
                <a:cs typeface="Arial" panose="020B0604020202020204" pitchFamily="34" charset="0"/>
                <a:sym typeface="Helvetica Neue Medium"/>
              </a:rPr>
              <a:t>It can be difficult to establish clear expectations on what’s achievable to what timelines across SBUHB so that the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goes on the journey together  </a:t>
            </a:r>
          </a:p>
        </p:txBody>
      </p:sp>
      <p:sp>
        <p:nvSpPr>
          <p:cNvPr id="8" name="Rectangle 7">
            <a:extLst>
              <a:ext uri="{FF2B5EF4-FFF2-40B4-BE49-F238E27FC236}">
                <a16:creationId xmlns:a16="http://schemas.microsoft.com/office/drawing/2014/main" id="{4067A87F-87E0-6221-02E0-AF9EF7B85BF8}"/>
              </a:ext>
            </a:extLst>
          </p:cNvPr>
          <p:cNvSpPr/>
          <p:nvPr/>
        </p:nvSpPr>
        <p:spPr>
          <a:xfrm>
            <a:off x="449843" y="3307752"/>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5: </a:t>
            </a:r>
            <a:r>
              <a:rPr lang="en-US" sz="800" b="0">
                <a:solidFill>
                  <a:srgbClr val="1F355E"/>
                </a:solidFill>
                <a:latin typeface="Arial" panose="020B0604020202020204" pitchFamily="34" charset="0"/>
                <a:ea typeface="+mn-ea"/>
                <a:cs typeface="Arial" panose="020B0604020202020204" pitchFamily="34" charset="0"/>
                <a:sym typeface="Helvetica Neue Medium"/>
              </a:rPr>
              <a:t>Sometimes siloed management of digital initiatives without a comprehensive overarching digital governance structure and sufficient technical and clinical input, increases the risk of fragmented strategic components</a:t>
            </a:r>
          </a:p>
        </p:txBody>
      </p:sp>
      <p:sp>
        <p:nvSpPr>
          <p:cNvPr id="12" name="Rectangle 11">
            <a:extLst>
              <a:ext uri="{FF2B5EF4-FFF2-40B4-BE49-F238E27FC236}">
                <a16:creationId xmlns:a16="http://schemas.microsoft.com/office/drawing/2014/main" id="{291899CB-FB9D-0B68-CA33-34F09B8ED8EB}"/>
              </a:ext>
            </a:extLst>
          </p:cNvPr>
          <p:cNvSpPr/>
          <p:nvPr/>
        </p:nvSpPr>
        <p:spPr>
          <a:xfrm>
            <a:off x="449843" y="389303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pressures and a historic approach to IT has resulted in </a:t>
            </a:r>
            <a:r>
              <a:rPr lang="en-GB" sz="800" b="0">
                <a:solidFill>
                  <a:srgbClr val="1F355E"/>
                </a:solidFill>
                <a:latin typeface="Arial" panose="020B0604020202020204" pitchFamily="34" charset="0"/>
                <a:ea typeface="+mn-ea"/>
                <a:cs typeface="Arial" panose="020B0604020202020204" pitchFamily="34" charset="0"/>
                <a:sym typeface="Helvetica Neue Medium"/>
              </a:rPr>
              <a:t>D</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igital </a:t>
            </a:r>
            <a:r>
              <a:rPr lang="en-GB" sz="800" b="0">
                <a:solidFill>
                  <a:srgbClr val="1F355E"/>
                </a:solidFill>
                <a:latin typeface="Arial" panose="020B0604020202020204" pitchFamily="34" charset="0"/>
                <a:ea typeface="+mn-ea"/>
                <a:cs typeface="Arial" panose="020B0604020202020204" pitchFamily="34" charset="0"/>
                <a:sym typeface="Helvetica Neue Medium"/>
              </a:rPr>
              <a:t>S</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ervices leading projects and pushing digital initiatives on their own. The organisation must now buy-in to digital as a team sport, each understanding </a:t>
            </a:r>
            <a:r>
              <a:rPr lang="en-GB" sz="800" b="0">
                <a:solidFill>
                  <a:srgbClr val="1F355E"/>
                </a:solidFill>
                <a:latin typeface="Arial" panose="020B0604020202020204" pitchFamily="34" charset="0"/>
                <a:ea typeface="+mn-ea"/>
                <a:cs typeface="Arial" panose="020B0604020202020204" pitchFamily="34" charset="0"/>
                <a:sym typeface="Helvetica Neue Medium"/>
              </a:rPr>
              <a:t>our</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role in delivering the benefits together</a:t>
            </a:r>
          </a:p>
        </p:txBody>
      </p:sp>
      <p:grpSp>
        <p:nvGrpSpPr>
          <p:cNvPr id="29" name="Group 28">
            <a:extLst>
              <a:ext uri="{FF2B5EF4-FFF2-40B4-BE49-F238E27FC236}">
                <a16:creationId xmlns:a16="http://schemas.microsoft.com/office/drawing/2014/main" id="{7AD95C53-31C5-B18C-E7FF-208B4E02DCC4}"/>
              </a:ext>
            </a:extLst>
          </p:cNvPr>
          <p:cNvGrpSpPr/>
          <p:nvPr/>
        </p:nvGrpSpPr>
        <p:grpSpPr>
          <a:xfrm>
            <a:off x="176363" y="1208224"/>
            <a:ext cx="260350" cy="287781"/>
            <a:chOff x="4237623" y="1770368"/>
            <a:chExt cx="260350" cy="247650"/>
          </a:xfrm>
          <a:solidFill>
            <a:srgbClr val="7030A0"/>
          </a:solidFill>
        </p:grpSpPr>
        <p:sp>
          <p:nvSpPr>
            <p:cNvPr id="27" name="Oval 26">
              <a:extLst>
                <a:ext uri="{FF2B5EF4-FFF2-40B4-BE49-F238E27FC236}">
                  <a16:creationId xmlns:a16="http://schemas.microsoft.com/office/drawing/2014/main" id="{F63DD4C2-6975-0D3B-91F7-BF8DAA0FB183}"/>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Question mark with solid fill">
              <a:extLst>
                <a:ext uri="{FF2B5EF4-FFF2-40B4-BE49-F238E27FC236}">
                  <a16:creationId xmlns:a16="http://schemas.microsoft.com/office/drawing/2014/main" id="{A987539C-EA15-6816-A05C-4FE1EDB0E9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21" name="Group 20">
            <a:extLst>
              <a:ext uri="{FF2B5EF4-FFF2-40B4-BE49-F238E27FC236}">
                <a16:creationId xmlns:a16="http://schemas.microsoft.com/office/drawing/2014/main" id="{E89B2F7F-764C-61D1-F0C6-3495D3E3C702}"/>
              </a:ext>
            </a:extLst>
          </p:cNvPr>
          <p:cNvGrpSpPr/>
          <p:nvPr/>
        </p:nvGrpSpPr>
        <p:grpSpPr>
          <a:xfrm>
            <a:off x="176363" y="1777731"/>
            <a:ext cx="260350" cy="287781"/>
            <a:chOff x="4237623" y="1770368"/>
            <a:chExt cx="260350" cy="247650"/>
          </a:xfrm>
          <a:solidFill>
            <a:srgbClr val="7030A0"/>
          </a:solidFill>
        </p:grpSpPr>
        <p:sp>
          <p:nvSpPr>
            <p:cNvPr id="26" name="Oval 25">
              <a:extLst>
                <a:ext uri="{FF2B5EF4-FFF2-40B4-BE49-F238E27FC236}">
                  <a16:creationId xmlns:a16="http://schemas.microsoft.com/office/drawing/2014/main" id="{8731569B-A789-AFED-6166-4D0C316FD261}"/>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8" name="Graphic 27" descr="Question mark with solid fill">
              <a:extLst>
                <a:ext uri="{FF2B5EF4-FFF2-40B4-BE49-F238E27FC236}">
                  <a16:creationId xmlns:a16="http://schemas.microsoft.com/office/drawing/2014/main" id="{01E728C9-DC0B-4D42-5945-D33245BD9F4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3" name="Group 42">
            <a:extLst>
              <a:ext uri="{FF2B5EF4-FFF2-40B4-BE49-F238E27FC236}">
                <a16:creationId xmlns:a16="http://schemas.microsoft.com/office/drawing/2014/main" id="{95CAAF7E-218E-10E6-FAE1-7235FB319FFA}"/>
              </a:ext>
            </a:extLst>
          </p:cNvPr>
          <p:cNvGrpSpPr/>
          <p:nvPr/>
        </p:nvGrpSpPr>
        <p:grpSpPr>
          <a:xfrm>
            <a:off x="176363" y="2361463"/>
            <a:ext cx="260350" cy="287781"/>
            <a:chOff x="4237623" y="1770368"/>
            <a:chExt cx="260350" cy="247650"/>
          </a:xfrm>
          <a:solidFill>
            <a:srgbClr val="7030A0"/>
          </a:solidFill>
        </p:grpSpPr>
        <p:sp>
          <p:nvSpPr>
            <p:cNvPr id="44" name="Oval 43">
              <a:extLst>
                <a:ext uri="{FF2B5EF4-FFF2-40B4-BE49-F238E27FC236}">
                  <a16:creationId xmlns:a16="http://schemas.microsoft.com/office/drawing/2014/main" id="{5BB42546-B886-503A-8714-A0D9A75B8A85}"/>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5" name="Graphic 44" descr="Question mark with solid fill">
              <a:extLst>
                <a:ext uri="{FF2B5EF4-FFF2-40B4-BE49-F238E27FC236}">
                  <a16:creationId xmlns:a16="http://schemas.microsoft.com/office/drawing/2014/main" id="{A7E9DBEA-8D78-42D7-5B67-ABC0DCF32F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6" name="Group 45">
            <a:extLst>
              <a:ext uri="{FF2B5EF4-FFF2-40B4-BE49-F238E27FC236}">
                <a16:creationId xmlns:a16="http://schemas.microsoft.com/office/drawing/2014/main" id="{97808683-47ED-65EA-356D-1ED15499E6EF}"/>
              </a:ext>
            </a:extLst>
          </p:cNvPr>
          <p:cNvGrpSpPr/>
          <p:nvPr/>
        </p:nvGrpSpPr>
        <p:grpSpPr>
          <a:xfrm>
            <a:off x="176363" y="2930970"/>
            <a:ext cx="260350" cy="287781"/>
            <a:chOff x="4237623" y="1770368"/>
            <a:chExt cx="260350" cy="247650"/>
          </a:xfrm>
          <a:solidFill>
            <a:srgbClr val="7030A0"/>
          </a:solidFill>
        </p:grpSpPr>
        <p:sp>
          <p:nvSpPr>
            <p:cNvPr id="47" name="Oval 46">
              <a:extLst>
                <a:ext uri="{FF2B5EF4-FFF2-40B4-BE49-F238E27FC236}">
                  <a16:creationId xmlns:a16="http://schemas.microsoft.com/office/drawing/2014/main" id="{F5567814-CC8B-B46D-E93B-30DDE6B724BF}"/>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8" name="Graphic 47" descr="Question mark with solid fill">
              <a:extLst>
                <a:ext uri="{FF2B5EF4-FFF2-40B4-BE49-F238E27FC236}">
                  <a16:creationId xmlns:a16="http://schemas.microsoft.com/office/drawing/2014/main" id="{9A8ADDFA-757D-D595-D6E0-4185AA1F92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1" name="Group 60">
            <a:extLst>
              <a:ext uri="{FF2B5EF4-FFF2-40B4-BE49-F238E27FC236}">
                <a16:creationId xmlns:a16="http://schemas.microsoft.com/office/drawing/2014/main" id="{47F5064A-C7E1-574E-DCF4-97004D4D67D1}"/>
              </a:ext>
            </a:extLst>
          </p:cNvPr>
          <p:cNvGrpSpPr/>
          <p:nvPr/>
        </p:nvGrpSpPr>
        <p:grpSpPr>
          <a:xfrm>
            <a:off x="176363" y="3483225"/>
            <a:ext cx="260350" cy="287781"/>
            <a:chOff x="4237623" y="1770368"/>
            <a:chExt cx="260350" cy="247650"/>
          </a:xfrm>
          <a:solidFill>
            <a:srgbClr val="7030A0"/>
          </a:solidFill>
        </p:grpSpPr>
        <p:sp>
          <p:nvSpPr>
            <p:cNvPr id="62" name="Oval 61">
              <a:extLst>
                <a:ext uri="{FF2B5EF4-FFF2-40B4-BE49-F238E27FC236}">
                  <a16:creationId xmlns:a16="http://schemas.microsoft.com/office/drawing/2014/main" id="{1F1EF57C-84AB-036A-DA23-EDEAD04535D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3" name="Graphic 62" descr="Question mark with solid fill">
              <a:extLst>
                <a:ext uri="{FF2B5EF4-FFF2-40B4-BE49-F238E27FC236}">
                  <a16:creationId xmlns:a16="http://schemas.microsoft.com/office/drawing/2014/main" id="{1B94E794-F196-FD55-6763-CCA0172D211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4" name="Group 63">
            <a:extLst>
              <a:ext uri="{FF2B5EF4-FFF2-40B4-BE49-F238E27FC236}">
                <a16:creationId xmlns:a16="http://schemas.microsoft.com/office/drawing/2014/main" id="{B94CBEF5-664B-D11E-1F16-FC92BD3C8103}"/>
              </a:ext>
            </a:extLst>
          </p:cNvPr>
          <p:cNvGrpSpPr/>
          <p:nvPr/>
        </p:nvGrpSpPr>
        <p:grpSpPr>
          <a:xfrm>
            <a:off x="176363" y="4021389"/>
            <a:ext cx="260350" cy="287781"/>
            <a:chOff x="4237623" y="1770368"/>
            <a:chExt cx="260350" cy="247650"/>
          </a:xfrm>
          <a:solidFill>
            <a:srgbClr val="7030A0"/>
          </a:solidFill>
        </p:grpSpPr>
        <p:sp>
          <p:nvSpPr>
            <p:cNvPr id="65" name="Oval 64">
              <a:extLst>
                <a:ext uri="{FF2B5EF4-FFF2-40B4-BE49-F238E27FC236}">
                  <a16:creationId xmlns:a16="http://schemas.microsoft.com/office/drawing/2014/main" id="{D2793179-1D28-050A-2A94-745261C7EB7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6" name="Graphic 65" descr="Question mark with solid fill">
              <a:extLst>
                <a:ext uri="{FF2B5EF4-FFF2-40B4-BE49-F238E27FC236}">
                  <a16:creationId xmlns:a16="http://schemas.microsoft.com/office/drawing/2014/main" id="{ED0FFD2A-92A2-55AE-1727-B340271B6CA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sp>
        <p:nvSpPr>
          <p:cNvPr id="70" name="Rectangle 69">
            <a:extLst>
              <a:ext uri="{FF2B5EF4-FFF2-40B4-BE49-F238E27FC236}">
                <a16:creationId xmlns:a16="http://schemas.microsoft.com/office/drawing/2014/main" id="{4050A14B-1C21-6F4C-DEE4-9066C2DBE992}"/>
              </a:ext>
            </a:extLst>
          </p:cNvPr>
          <p:cNvSpPr/>
          <p:nvPr/>
        </p:nvSpPr>
        <p:spPr>
          <a:xfrm>
            <a:off x="4929233" y="966647"/>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1: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a:t>
            </a:r>
            <a:r>
              <a:rPr lang="en-US" sz="800" b="0">
                <a:solidFill>
                  <a:srgbClr val="1F355E"/>
                </a:solidFill>
                <a:latin typeface="Arial" panose="020B0604020202020204" pitchFamily="34" charset="0"/>
                <a:ea typeface="+mn-ea"/>
                <a:cs typeface="Arial" panose="020B0604020202020204" pitchFamily="34" charset="0"/>
                <a:sym typeface="Helvetica Neue Medium"/>
              </a:rPr>
              <a:t>promptly</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conduct an internal mapping to </a:t>
            </a:r>
            <a:r>
              <a:rPr lang="en-US" sz="800" b="0">
                <a:solidFill>
                  <a:srgbClr val="1F355E"/>
                </a:solidFill>
                <a:latin typeface="Arial" panose="020B0604020202020204" pitchFamily="34" charset="0"/>
                <a:ea typeface="+mn-ea"/>
                <a:cs typeface="Arial" panose="020B0604020202020204" pitchFamily="34" charset="0"/>
                <a:sym typeface="Helvetica Neue Medium"/>
              </a:rPr>
              <a:t>understand the full range of work they're currently supporting. This will enable them to prioritise their workload based on what aligns with the delivery of necessary BAU and the delivery of the strategy</a:t>
            </a:r>
          </a:p>
        </p:txBody>
      </p:sp>
      <p:sp>
        <p:nvSpPr>
          <p:cNvPr id="71" name="Rectangle 70">
            <a:extLst>
              <a:ext uri="{FF2B5EF4-FFF2-40B4-BE49-F238E27FC236}">
                <a16:creationId xmlns:a16="http://schemas.microsoft.com/office/drawing/2014/main" id="{8D47A717-72C9-92A0-5653-881F7CA64843}"/>
              </a:ext>
            </a:extLst>
          </p:cNvPr>
          <p:cNvSpPr/>
          <p:nvPr/>
        </p:nvSpPr>
        <p:spPr>
          <a:xfrm>
            <a:off x="4929233" y="1551923"/>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Solution 2: </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SBUHB must consider how it best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its resource to support working </a:t>
            </a:r>
            <a:r>
              <a:rPr lang="en-US" sz="800" b="0">
                <a:solidFill>
                  <a:srgbClr val="1F355E"/>
                </a:solidFill>
                <a:latin typeface="Arial" panose="020B0604020202020204" pitchFamily="34" charset="0"/>
                <a:ea typeface="+mn-ea"/>
                <a:cs typeface="Arial" panose="020B0604020202020204" pitchFamily="34" charset="0"/>
                <a:sym typeface="Helvetica Neue Medium"/>
              </a:rPr>
              <a:t>with its partners and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shared objectives. Maintaining and growing</a:t>
            </a:r>
            <a:r>
              <a:rPr lang="en-US" sz="800" b="0">
                <a:solidFill>
                  <a:srgbClr val="1F355E"/>
                </a:solidFill>
                <a:latin typeface="Arial" panose="020B0604020202020204" pitchFamily="34" charset="0"/>
                <a:ea typeface="+mn-ea"/>
                <a:cs typeface="Arial" panose="020B0604020202020204" pitchFamily="34" charset="0"/>
                <a:sym typeface="Helvetica Neue Medium"/>
              </a:rPr>
              <a:t> these relationships will be crucial as the complexity and scope of digital projects increases in the coming years</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3EABD941-7633-020B-B321-E40C9ADBBE67}"/>
              </a:ext>
            </a:extLst>
          </p:cNvPr>
          <p:cNvSpPr/>
          <p:nvPr/>
        </p:nvSpPr>
        <p:spPr>
          <a:xfrm>
            <a:off x="4929233" y="213719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3: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engage effectively with the executive teams to help them understand how the strategy will drive benefits across their portfolios and why the strategy needs to be seen as a shared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mission with robust investment </a:t>
            </a:r>
          </a:p>
        </p:txBody>
      </p:sp>
      <p:sp>
        <p:nvSpPr>
          <p:cNvPr id="73" name="Rectangle 72">
            <a:extLst>
              <a:ext uri="{FF2B5EF4-FFF2-40B4-BE49-F238E27FC236}">
                <a16:creationId xmlns:a16="http://schemas.microsoft.com/office/drawing/2014/main" id="{BAA5BFC5-317C-E488-0DF6-3868E4850258}"/>
              </a:ext>
            </a:extLst>
          </p:cNvPr>
          <p:cNvSpPr/>
          <p:nvPr/>
        </p:nvSpPr>
        <p:spPr>
          <a:xfrm>
            <a:off x="4929233" y="2722475"/>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Solution 4: </a:t>
            </a:r>
            <a:r>
              <a:rPr lang="en-GB" sz="800" b="0">
                <a:solidFill>
                  <a:srgbClr val="1F355E"/>
                </a:solidFill>
                <a:latin typeface="Arial" panose="020B0604020202020204" pitchFamily="34" charset="0"/>
                <a:ea typeface="+mn-ea"/>
                <a:cs typeface="Arial" panose="020B0604020202020204" pitchFamily="34" charset="0"/>
                <a:sym typeface="Helvetica Neue Medium"/>
              </a:rPr>
              <a:t>The digital team must quickly establish a regular interface with the SBUHB board and wider colleagues to set clear expectations of what the digital team intends to do and the resources requested alongside strategic communication </a:t>
            </a:r>
          </a:p>
        </p:txBody>
      </p:sp>
      <p:sp>
        <p:nvSpPr>
          <p:cNvPr id="74" name="Rectangle 73">
            <a:extLst>
              <a:ext uri="{FF2B5EF4-FFF2-40B4-BE49-F238E27FC236}">
                <a16:creationId xmlns:a16="http://schemas.microsoft.com/office/drawing/2014/main" id="{98A8E169-8E8F-529A-831F-F83BDAAD75FF}"/>
              </a:ext>
            </a:extLst>
          </p:cNvPr>
          <p:cNvSpPr/>
          <p:nvPr/>
        </p:nvSpPr>
        <p:spPr>
          <a:xfrm>
            <a:off x="4929233" y="3307751"/>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GB" sz="800">
                <a:solidFill>
                  <a:srgbClr val="1F355E"/>
                </a:solidFill>
                <a:latin typeface="Arial" panose="020B0604020202020204" pitchFamily="34" charset="0"/>
                <a:ea typeface="+mn-ea"/>
                <a:cs typeface="Arial" panose="020B0604020202020204" pitchFamily="34" charset="0"/>
                <a:sym typeface="Helvetica Neue Medium"/>
              </a:rPr>
              <a:t>Solution 5: </a:t>
            </a:r>
            <a:r>
              <a:rPr lang="en-GB" sz="800" b="0">
                <a:solidFill>
                  <a:srgbClr val="1F355E"/>
                </a:solidFill>
                <a:latin typeface="Arial" panose="020B0604020202020204" pitchFamily="34" charset="0"/>
                <a:ea typeface="+mn-ea"/>
                <a:cs typeface="Arial" panose="020B0604020202020204" pitchFamily="34" charset="0"/>
                <a:sym typeface="Helvetica Neue Medium"/>
              </a:rPr>
              <a:t>Effective governance processes and review forums are needed to support the delivery of the programme at pace. Given that multiple digital solutions will be delivered simultaneously, governance structures, including technical assurance, need to be streamlined to allow delegation of responsibilities to appropriate delivery teams. </a:t>
            </a:r>
          </a:p>
        </p:txBody>
      </p:sp>
      <p:sp>
        <p:nvSpPr>
          <p:cNvPr id="75" name="Rectangle 74">
            <a:extLst>
              <a:ext uri="{FF2B5EF4-FFF2-40B4-BE49-F238E27FC236}">
                <a16:creationId xmlns:a16="http://schemas.microsoft.com/office/drawing/2014/main" id="{0D9BDF9D-CA97-E3C1-153D-E99D5207BF52}"/>
              </a:ext>
            </a:extLst>
          </p:cNvPr>
          <p:cNvSpPr/>
          <p:nvPr/>
        </p:nvSpPr>
        <p:spPr>
          <a:xfrm>
            <a:off x="4923442" y="389302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new process of co-ownership and delivery of digital initiatives needs to be designed and implemented, clearly setting out the roles and responsibilities of digital and non-digital teams in delivering service-led transformation supported by digital initiatives to improve outcomes for the people of Swansea Bay </a:t>
            </a:r>
          </a:p>
        </p:txBody>
      </p:sp>
      <p:grpSp>
        <p:nvGrpSpPr>
          <p:cNvPr id="76" name="Group 75">
            <a:extLst>
              <a:ext uri="{FF2B5EF4-FFF2-40B4-BE49-F238E27FC236}">
                <a16:creationId xmlns:a16="http://schemas.microsoft.com/office/drawing/2014/main" id="{5B2B9DA5-E2E8-2CC0-C182-8AC4C65D2627}"/>
              </a:ext>
            </a:extLst>
          </p:cNvPr>
          <p:cNvGrpSpPr/>
          <p:nvPr/>
        </p:nvGrpSpPr>
        <p:grpSpPr>
          <a:xfrm>
            <a:off x="4605382" y="1777731"/>
            <a:ext cx="260350" cy="287781"/>
            <a:chOff x="4572000" y="952500"/>
            <a:chExt cx="260350" cy="247650"/>
          </a:xfrm>
          <a:solidFill>
            <a:srgbClr val="7030A0"/>
          </a:solidFill>
        </p:grpSpPr>
        <p:sp>
          <p:nvSpPr>
            <p:cNvPr id="77" name="Oval 76">
              <a:extLst>
                <a:ext uri="{FF2B5EF4-FFF2-40B4-BE49-F238E27FC236}">
                  <a16:creationId xmlns:a16="http://schemas.microsoft.com/office/drawing/2014/main" id="{9D5501AF-9A1B-7671-37F5-7BF5F607678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8" name="Graphic 77" descr="Checkmark with solid fill">
              <a:extLst>
                <a:ext uri="{FF2B5EF4-FFF2-40B4-BE49-F238E27FC236}">
                  <a16:creationId xmlns:a16="http://schemas.microsoft.com/office/drawing/2014/main" id="{02D1CD99-345D-D311-C464-014FAB22D6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79" name="Group 78">
            <a:extLst>
              <a:ext uri="{FF2B5EF4-FFF2-40B4-BE49-F238E27FC236}">
                <a16:creationId xmlns:a16="http://schemas.microsoft.com/office/drawing/2014/main" id="{97F45D75-68F8-45A4-B6D8-7FE38E594CEB}"/>
              </a:ext>
            </a:extLst>
          </p:cNvPr>
          <p:cNvGrpSpPr/>
          <p:nvPr/>
        </p:nvGrpSpPr>
        <p:grpSpPr>
          <a:xfrm>
            <a:off x="4605382" y="2360565"/>
            <a:ext cx="260350" cy="287781"/>
            <a:chOff x="4572000" y="952500"/>
            <a:chExt cx="260350" cy="247650"/>
          </a:xfrm>
          <a:solidFill>
            <a:srgbClr val="7030A0"/>
          </a:solidFill>
        </p:grpSpPr>
        <p:sp>
          <p:nvSpPr>
            <p:cNvPr id="80" name="Oval 79">
              <a:extLst>
                <a:ext uri="{FF2B5EF4-FFF2-40B4-BE49-F238E27FC236}">
                  <a16:creationId xmlns:a16="http://schemas.microsoft.com/office/drawing/2014/main" id="{020B0074-86E0-6F61-EA86-A46BFCEF51CA}"/>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1" name="Graphic 80" descr="Checkmark with solid fill">
              <a:extLst>
                <a:ext uri="{FF2B5EF4-FFF2-40B4-BE49-F238E27FC236}">
                  <a16:creationId xmlns:a16="http://schemas.microsoft.com/office/drawing/2014/main" id="{708AAAAF-B927-A0B4-340D-6DEF99AFCB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2" name="Group 81">
            <a:extLst>
              <a:ext uri="{FF2B5EF4-FFF2-40B4-BE49-F238E27FC236}">
                <a16:creationId xmlns:a16="http://schemas.microsoft.com/office/drawing/2014/main" id="{6294A2F6-A63C-0403-D312-28D3B6A92E29}"/>
              </a:ext>
            </a:extLst>
          </p:cNvPr>
          <p:cNvGrpSpPr/>
          <p:nvPr/>
        </p:nvGrpSpPr>
        <p:grpSpPr>
          <a:xfrm>
            <a:off x="4605382" y="2930970"/>
            <a:ext cx="260350" cy="287781"/>
            <a:chOff x="4572000" y="952500"/>
            <a:chExt cx="260350" cy="247650"/>
          </a:xfrm>
          <a:solidFill>
            <a:srgbClr val="7030A0"/>
          </a:solidFill>
        </p:grpSpPr>
        <p:sp>
          <p:nvSpPr>
            <p:cNvPr id="83" name="Oval 82">
              <a:extLst>
                <a:ext uri="{FF2B5EF4-FFF2-40B4-BE49-F238E27FC236}">
                  <a16:creationId xmlns:a16="http://schemas.microsoft.com/office/drawing/2014/main" id="{2C372E29-E6CA-45B5-6F4F-AB80DE08A1CB}"/>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4" name="Graphic 83" descr="Checkmark with solid fill">
              <a:extLst>
                <a:ext uri="{FF2B5EF4-FFF2-40B4-BE49-F238E27FC236}">
                  <a16:creationId xmlns:a16="http://schemas.microsoft.com/office/drawing/2014/main" id="{FEF461A3-EEAF-D67D-C9AC-DC95454E932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5" name="Group 84">
            <a:extLst>
              <a:ext uri="{FF2B5EF4-FFF2-40B4-BE49-F238E27FC236}">
                <a16:creationId xmlns:a16="http://schemas.microsoft.com/office/drawing/2014/main" id="{CD47EA69-FBDE-2F01-CD25-D39BF41EF885}"/>
              </a:ext>
            </a:extLst>
          </p:cNvPr>
          <p:cNvGrpSpPr/>
          <p:nvPr/>
        </p:nvGrpSpPr>
        <p:grpSpPr>
          <a:xfrm>
            <a:off x="4605382" y="3483225"/>
            <a:ext cx="260350" cy="287781"/>
            <a:chOff x="4572000" y="952500"/>
            <a:chExt cx="260350" cy="247650"/>
          </a:xfrm>
          <a:solidFill>
            <a:srgbClr val="7030A0"/>
          </a:solidFill>
        </p:grpSpPr>
        <p:sp>
          <p:nvSpPr>
            <p:cNvPr id="86" name="Oval 85">
              <a:extLst>
                <a:ext uri="{FF2B5EF4-FFF2-40B4-BE49-F238E27FC236}">
                  <a16:creationId xmlns:a16="http://schemas.microsoft.com/office/drawing/2014/main" id="{BCDBB59C-F409-6BAE-13C5-1C88D1403C74}"/>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7" name="Graphic 86" descr="Checkmark with solid fill">
              <a:extLst>
                <a:ext uri="{FF2B5EF4-FFF2-40B4-BE49-F238E27FC236}">
                  <a16:creationId xmlns:a16="http://schemas.microsoft.com/office/drawing/2014/main" id="{AB34F442-218E-054D-8327-3BDEEE25F7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8" name="Group 87">
            <a:extLst>
              <a:ext uri="{FF2B5EF4-FFF2-40B4-BE49-F238E27FC236}">
                <a16:creationId xmlns:a16="http://schemas.microsoft.com/office/drawing/2014/main" id="{D6AEF31E-AB21-0DB2-0DB6-7336DC4DED3C}"/>
              </a:ext>
            </a:extLst>
          </p:cNvPr>
          <p:cNvGrpSpPr/>
          <p:nvPr/>
        </p:nvGrpSpPr>
        <p:grpSpPr>
          <a:xfrm>
            <a:off x="4605382" y="4021389"/>
            <a:ext cx="260350" cy="287781"/>
            <a:chOff x="4572000" y="952500"/>
            <a:chExt cx="260350" cy="247650"/>
          </a:xfrm>
          <a:solidFill>
            <a:srgbClr val="7030A0"/>
          </a:solidFill>
        </p:grpSpPr>
        <p:sp>
          <p:nvSpPr>
            <p:cNvPr id="89" name="Oval 88">
              <a:extLst>
                <a:ext uri="{FF2B5EF4-FFF2-40B4-BE49-F238E27FC236}">
                  <a16:creationId xmlns:a16="http://schemas.microsoft.com/office/drawing/2014/main" id="{83BCD77E-4994-C3F6-4FEF-D1D2A672BD2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90" name="Graphic 89" descr="Checkmark with solid fill">
              <a:extLst>
                <a:ext uri="{FF2B5EF4-FFF2-40B4-BE49-F238E27FC236}">
                  <a16:creationId xmlns:a16="http://schemas.microsoft.com/office/drawing/2014/main" id="{A83CAB28-17AE-2D70-F04B-95C7571120E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91" name="Arrow: Right 90">
            <a:extLst>
              <a:ext uri="{FF2B5EF4-FFF2-40B4-BE49-F238E27FC236}">
                <a16:creationId xmlns:a16="http://schemas.microsoft.com/office/drawing/2014/main" id="{BABB0446-8044-C3CA-FB09-DF99BDF903B0}"/>
              </a:ext>
            </a:extLst>
          </p:cNvPr>
          <p:cNvSpPr/>
          <p:nvPr/>
        </p:nvSpPr>
        <p:spPr>
          <a:xfrm>
            <a:off x="4099786" y="2203667"/>
            <a:ext cx="472214" cy="563165"/>
          </a:xfrm>
          <a:prstGeom prst="rightArrow">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Title 1">
            <a:extLst>
              <a:ext uri="{FF2B5EF4-FFF2-40B4-BE49-F238E27FC236}">
                <a16:creationId xmlns:a16="http://schemas.microsoft.com/office/drawing/2014/main" id="{2885043A-8F25-627D-0DEE-4A370CD40DF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Potential Obstacles and Solutions</a:t>
            </a:r>
          </a:p>
        </p:txBody>
      </p:sp>
      <p:grpSp>
        <p:nvGrpSpPr>
          <p:cNvPr id="7" name="Group 6">
            <a:extLst>
              <a:ext uri="{FF2B5EF4-FFF2-40B4-BE49-F238E27FC236}">
                <a16:creationId xmlns:a16="http://schemas.microsoft.com/office/drawing/2014/main" id="{791CA567-BF57-E05C-9545-B46C0C833779}"/>
              </a:ext>
            </a:extLst>
          </p:cNvPr>
          <p:cNvGrpSpPr/>
          <p:nvPr/>
        </p:nvGrpSpPr>
        <p:grpSpPr>
          <a:xfrm>
            <a:off x="-1" y="0"/>
            <a:ext cx="9143998" cy="165595"/>
            <a:chOff x="374266" y="2474302"/>
            <a:chExt cx="13719657" cy="820603"/>
          </a:xfrm>
        </p:grpSpPr>
        <p:sp>
          <p:nvSpPr>
            <p:cNvPr id="16" name="Arrow: Pentagon 15">
              <a:extLst>
                <a:ext uri="{FF2B5EF4-FFF2-40B4-BE49-F238E27FC236}">
                  <a16:creationId xmlns:a16="http://schemas.microsoft.com/office/drawing/2014/main" id="{4350B2FC-4678-D45A-0D64-9483AC3B540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1F48B7A0-4036-9B97-5CD0-F838C2BCD09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882F0B48-1675-0787-EDE7-1CF7C57F8FD4}"/>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0" name="Arrow: Chevron 19">
              <a:extLst>
                <a:ext uri="{FF2B5EF4-FFF2-40B4-BE49-F238E27FC236}">
                  <a16:creationId xmlns:a16="http://schemas.microsoft.com/office/drawing/2014/main" id="{77C06CAF-64F6-B014-D9D0-E1DA3E003726}"/>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3" name="Arrow: Chevron 22">
              <a:extLst>
                <a:ext uri="{FF2B5EF4-FFF2-40B4-BE49-F238E27FC236}">
                  <a16:creationId xmlns:a16="http://schemas.microsoft.com/office/drawing/2014/main" id="{B6579A03-CAED-6755-7494-A9B25ACC68F5}"/>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4" name="Arrow: Chevron 23">
              <a:extLst>
                <a:ext uri="{FF2B5EF4-FFF2-40B4-BE49-F238E27FC236}">
                  <a16:creationId xmlns:a16="http://schemas.microsoft.com/office/drawing/2014/main" id="{6A6165E5-B00C-0CA7-6D63-0DA031FA4B56}"/>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1" name="TextBox 10">
            <a:extLst>
              <a:ext uri="{FF2B5EF4-FFF2-40B4-BE49-F238E27FC236}">
                <a16:creationId xmlns:a16="http://schemas.microsoft.com/office/drawing/2014/main" id="{5EC4C3BF-4121-33C2-DAD4-F8B58B79226C}"/>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38</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96179906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a:xfrm>
            <a:off x="2618858" y="1643063"/>
            <a:ext cx="4533900" cy="1189037"/>
          </a:xfrm>
        </p:spPr>
        <p:txBody>
          <a:bodyPr>
            <a:normAutofit/>
          </a:bodyPr>
          <a:lstStyle/>
          <a:p>
            <a:r>
              <a:rPr lang="en-GB">
                <a:cs typeface="Arial"/>
              </a:rPr>
              <a:t>5. Investment &amp; Benefits</a:t>
            </a:r>
            <a:endParaRPr lang="en-GB"/>
          </a:p>
        </p:txBody>
      </p:sp>
      <p:grpSp>
        <p:nvGrpSpPr>
          <p:cNvPr id="4" name="Group 3">
            <a:extLst>
              <a:ext uri="{FF2B5EF4-FFF2-40B4-BE49-F238E27FC236}">
                <a16:creationId xmlns:a16="http://schemas.microsoft.com/office/drawing/2014/main" id="{9A5758B9-A9D7-95C2-1183-9C20D9DEB548}"/>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DCB49630-698C-3A65-E5ED-8BAD9ACB785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9F80E0F0-8AB6-8CEC-7B86-A207410D56F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C021C3E9-9EAD-45D8-3B54-8A405A7EDF1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5" name="Arrow: Chevron 14">
              <a:extLst>
                <a:ext uri="{FF2B5EF4-FFF2-40B4-BE49-F238E27FC236}">
                  <a16:creationId xmlns:a16="http://schemas.microsoft.com/office/drawing/2014/main" id="{AAE59AAB-F257-0490-2A14-0FDDA5FBBE14}"/>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6" name="Arrow: Chevron 15">
              <a:extLst>
                <a:ext uri="{FF2B5EF4-FFF2-40B4-BE49-F238E27FC236}">
                  <a16:creationId xmlns:a16="http://schemas.microsoft.com/office/drawing/2014/main" id="{C2E3CF9A-3152-BCD7-DAAB-B1B521323CC6}"/>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7" name="Arrow: Chevron 16">
              <a:extLst>
                <a:ext uri="{FF2B5EF4-FFF2-40B4-BE49-F238E27FC236}">
                  <a16:creationId xmlns:a16="http://schemas.microsoft.com/office/drawing/2014/main" id="{684C966E-FC25-DC1F-381B-7E7C29C4EF46}"/>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145F9C1A-01FD-3E54-D598-CFE7D915A7CC}"/>
              </a:ext>
            </a:extLst>
          </p:cNvPr>
          <p:cNvSpPr txBox="1"/>
          <p:nvPr/>
        </p:nvSpPr>
        <p:spPr>
          <a:xfrm>
            <a:off x="8566216" y="4870983"/>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39</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20493890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CE50F-ED79-1CA1-4EBC-CA58518D942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BB9A22D2-84B8-B2D4-75D9-D6B1C411C39B}"/>
              </a:ext>
            </a:extLst>
          </p:cNvPr>
          <p:cNvSpPr>
            <a:spLocks noGrp="1"/>
          </p:cNvSpPr>
          <p:nvPr>
            <p:ph type="body" sz="quarter" idx="11"/>
          </p:nvPr>
        </p:nvSpPr>
        <p:spPr>
          <a:xfrm>
            <a:off x="2390896" y="1595216"/>
            <a:ext cx="4533900" cy="1189037"/>
          </a:xfrm>
        </p:spPr>
        <p:txBody>
          <a:bodyPr/>
          <a:lstStyle/>
          <a:p>
            <a:r>
              <a:rPr lang="en-GB">
                <a:cs typeface="Arial"/>
              </a:rPr>
              <a:t>1. Executive Summary  </a:t>
            </a:r>
          </a:p>
        </p:txBody>
      </p:sp>
      <p:grpSp>
        <p:nvGrpSpPr>
          <p:cNvPr id="13" name="Group 12">
            <a:extLst>
              <a:ext uri="{FF2B5EF4-FFF2-40B4-BE49-F238E27FC236}">
                <a16:creationId xmlns:a16="http://schemas.microsoft.com/office/drawing/2014/main" id="{5A0BD5F7-C1AE-B4B3-87B6-0A5066813F07}"/>
              </a:ext>
            </a:extLst>
          </p:cNvPr>
          <p:cNvGrpSpPr/>
          <p:nvPr/>
        </p:nvGrpSpPr>
        <p:grpSpPr>
          <a:xfrm>
            <a:off x="-1" y="0"/>
            <a:ext cx="9143998" cy="165595"/>
            <a:chOff x="374266" y="2474302"/>
            <a:chExt cx="13719657" cy="820603"/>
          </a:xfrm>
        </p:grpSpPr>
        <p:sp>
          <p:nvSpPr>
            <p:cNvPr id="14" name="Arrow: Pentagon 13">
              <a:extLst>
                <a:ext uri="{FF2B5EF4-FFF2-40B4-BE49-F238E27FC236}">
                  <a16:creationId xmlns:a16="http://schemas.microsoft.com/office/drawing/2014/main" id="{AAB5F01E-5130-4338-A8D2-081D10DA421B}"/>
                </a:ext>
              </a:extLst>
            </p:cNvPr>
            <p:cNvSpPr/>
            <p:nvPr/>
          </p:nvSpPr>
          <p:spPr>
            <a:xfrm>
              <a:off x="374266" y="2474302"/>
              <a:ext cx="2448389" cy="820603"/>
            </a:xfrm>
            <a:prstGeom prst="homePlate">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D449307E-C589-FCE6-3937-525FB14B9BF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65046BAB-8E6C-080D-E536-08EB64FE87A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7" name="Arrow: Chevron 16">
              <a:extLst>
                <a:ext uri="{FF2B5EF4-FFF2-40B4-BE49-F238E27FC236}">
                  <a16:creationId xmlns:a16="http://schemas.microsoft.com/office/drawing/2014/main" id="{6FC4364C-3198-5F64-61DF-FE924CF52076}"/>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8" name="Arrow: Chevron 17">
              <a:extLst>
                <a:ext uri="{FF2B5EF4-FFF2-40B4-BE49-F238E27FC236}">
                  <a16:creationId xmlns:a16="http://schemas.microsoft.com/office/drawing/2014/main" id="{B30E396D-5B4C-0645-A776-08CDDBEB959E}"/>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539BBF70-EA38-BCF4-7209-6C712813AF9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D1ECD5B5-E6E8-127A-548E-75787EC9B03D}"/>
              </a:ext>
            </a:extLst>
          </p:cNvPr>
          <p:cNvSpPr txBox="1"/>
          <p:nvPr/>
        </p:nvSpPr>
        <p:spPr>
          <a:xfrm>
            <a:off x="8641596" y="4854507"/>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978058833"/>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42869" y="1891832"/>
            <a:ext cx="623455" cy="623455"/>
          </a:xfrm>
          <a:prstGeom prst="rect">
            <a:avLst/>
          </a:prstGeom>
        </p:spPr>
      </p:pic>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8" name="Rectangle 7">
            <a:extLst>
              <a:ext uri="{FF2B5EF4-FFF2-40B4-BE49-F238E27FC236}">
                <a16:creationId xmlns:a16="http://schemas.microsoft.com/office/drawing/2014/main" id="{5EB8DE19-410C-FE6C-E3F1-7A5CBC1FD8DB}"/>
              </a:ext>
            </a:extLst>
          </p:cNvPr>
          <p:cNvSpPr/>
          <p:nvPr/>
        </p:nvSpPr>
        <p:spPr>
          <a:xfrm>
            <a:off x="2872762" y="2764799"/>
            <a:ext cx="2924751" cy="309599"/>
          </a:xfrm>
          <a:prstGeom prst="rect">
            <a:avLst/>
          </a:prstGeom>
          <a:solidFill>
            <a:srgbClr val="2AA05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cash-releasing benefits</a:t>
            </a:r>
          </a:p>
        </p:txBody>
      </p:sp>
      <p:sp>
        <p:nvSpPr>
          <p:cNvPr id="9" name="Rectangle 8">
            <a:extLst>
              <a:ext uri="{FF2B5EF4-FFF2-40B4-BE49-F238E27FC236}">
                <a16:creationId xmlns:a16="http://schemas.microsoft.com/office/drawing/2014/main" id="{28177F2C-6D9E-FBC8-5F69-1BC7B607FE53}"/>
              </a:ext>
            </a:extLst>
          </p:cNvPr>
          <p:cNvSpPr/>
          <p:nvPr/>
        </p:nvSpPr>
        <p:spPr>
          <a:xfrm>
            <a:off x="6076373" y="2764800"/>
            <a:ext cx="2924751" cy="309600"/>
          </a:xfrm>
          <a:prstGeom prst="rect">
            <a:avLst/>
          </a:prstGeom>
          <a:solidFill>
            <a:srgbClr val="2AA05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but non-cash releasing benefits</a:t>
            </a:r>
          </a:p>
        </p:txBody>
      </p:sp>
      <p:sp>
        <p:nvSpPr>
          <p:cNvPr id="10" name="Rectangle 9">
            <a:extLst>
              <a:ext uri="{FF2B5EF4-FFF2-40B4-BE49-F238E27FC236}">
                <a16:creationId xmlns:a16="http://schemas.microsoft.com/office/drawing/2014/main" id="{0B607F9F-807F-2F73-326D-42D8668A6FBE}"/>
              </a:ext>
            </a:extLst>
          </p:cNvPr>
          <p:cNvSpPr/>
          <p:nvPr/>
        </p:nvSpPr>
        <p:spPr>
          <a:xfrm>
            <a:off x="2872763" y="592988"/>
            <a:ext cx="2924751" cy="257646"/>
          </a:xfrm>
          <a:prstGeom prst="rect">
            <a:avLst/>
          </a:prstGeom>
          <a:solidFill>
            <a:srgbClr val="2AA05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Public / societal benefits</a:t>
            </a:r>
          </a:p>
        </p:txBody>
      </p:sp>
      <p:sp>
        <p:nvSpPr>
          <p:cNvPr id="11" name="Rectangle 10">
            <a:extLst>
              <a:ext uri="{FF2B5EF4-FFF2-40B4-BE49-F238E27FC236}">
                <a16:creationId xmlns:a16="http://schemas.microsoft.com/office/drawing/2014/main" id="{AD9FB41F-5DCF-DEC1-401C-0E77A2B22E94}"/>
              </a:ext>
            </a:extLst>
          </p:cNvPr>
          <p:cNvSpPr/>
          <p:nvPr/>
        </p:nvSpPr>
        <p:spPr>
          <a:xfrm>
            <a:off x="6076375" y="593209"/>
            <a:ext cx="2924751" cy="257646"/>
          </a:xfrm>
          <a:prstGeom prst="rect">
            <a:avLst/>
          </a:prstGeom>
          <a:solidFill>
            <a:srgbClr val="2AA05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Qualitative benefits</a:t>
            </a:r>
          </a:p>
        </p:txBody>
      </p:sp>
      <p:sp>
        <p:nvSpPr>
          <p:cNvPr id="18" name="Rectangle 17">
            <a:extLst>
              <a:ext uri="{FF2B5EF4-FFF2-40B4-BE49-F238E27FC236}">
                <a16:creationId xmlns:a16="http://schemas.microsoft.com/office/drawing/2014/main" id="{01DDAA4F-9A02-B035-ADF5-FEA045330CA7}"/>
              </a:ext>
            </a:extLst>
          </p:cNvPr>
          <p:cNvSpPr/>
          <p:nvPr/>
        </p:nvSpPr>
        <p:spPr>
          <a:xfrm>
            <a:off x="2872761" y="3074399"/>
            <a:ext cx="2924751" cy="1604567"/>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the Lifetime Cost of Care: By using digital and data to improve the health and wellbeing of the population we care for, as well as improved outcomes for our patients, will reduce avoidable admissions to hospital and enable step-down care to happen more quickly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Prioritising Delivery of Existing Systems: Rationalising and prioritising the delivery of existing systems will lead to some cost savings over time and free up the capacity of our digital team to deliver other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Costs from Paper Records: By transitioning to a paperless / paper light service less money will be spent on printing and postage of paper records and letters</a:t>
            </a:r>
          </a:p>
        </p:txBody>
      </p:sp>
      <p:sp>
        <p:nvSpPr>
          <p:cNvPr id="19" name="Rectangle 18">
            <a:extLst>
              <a:ext uri="{FF2B5EF4-FFF2-40B4-BE49-F238E27FC236}">
                <a16:creationId xmlns:a16="http://schemas.microsoft.com/office/drawing/2014/main" id="{733E5DC6-67DC-D3F6-BD26-ED0981858EBC}"/>
              </a:ext>
            </a:extLst>
          </p:cNvPr>
          <p:cNvSpPr/>
          <p:nvPr/>
        </p:nvSpPr>
        <p:spPr>
          <a:xfrm>
            <a:off x="6076373" y="3074400"/>
            <a:ext cx="2924751" cy="160434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a Sustainable Service: Providing health and care services which are sustainable - environmentally, financially and operationally</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Clinical Efficiencies: Enabling the use of data, insight and intelligence to iterate, improve and innovate digital and non-digital services thereby increasing the efficiency and efficacy of care delivery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Operational Efficiencies: Enhancing the use of data and digital systems for operational purposes, will reduce the burden of administrative processes and allow us to better optimise the use of resources</a:t>
            </a:r>
          </a:p>
        </p:txBody>
      </p:sp>
      <p:sp>
        <p:nvSpPr>
          <p:cNvPr id="36" name="Rectangle 35">
            <a:extLst>
              <a:ext uri="{FF2B5EF4-FFF2-40B4-BE49-F238E27FC236}">
                <a16:creationId xmlns:a16="http://schemas.microsoft.com/office/drawing/2014/main" id="{746ACF30-04EE-80AE-C282-524BE6326DF5}"/>
              </a:ext>
            </a:extLst>
          </p:cNvPr>
          <p:cNvSpPr/>
          <p:nvPr/>
        </p:nvSpPr>
        <p:spPr>
          <a:xfrm>
            <a:off x="2872763" y="850412"/>
            <a:ext cx="2924751" cy="1914388"/>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Improving Patient Care Access: Facilitating easier access to healthcare services, particularly benefitting those who experience barriers in accessing face-to-face services</a:t>
            </a:r>
            <a:endParaRPr lang="en-US" sz="800" b="0" kern="1200">
              <a:solidFill>
                <a:srgbClr val="1F355E"/>
              </a:solidFill>
              <a:latin typeface="Arial" panose="020B0604020202020204" pitchFamily="34" charset="0"/>
              <a:ea typeface="+mn-ea"/>
              <a:cs typeface="Arial" panose="020B0604020202020204" pitchFamily="34" charset="0"/>
              <a:sym typeface="Helvetica Neue Medium"/>
            </a:endParaRPr>
          </a:p>
          <a:p>
            <a:pPr marL="171446" indent="-171446" algn="l" defTabSz="825479">
              <a:buFont typeface="Arial" panose="020B0604020202020204" pitchFamily="34" charset="0"/>
              <a:buChar char="•"/>
            </a:pPr>
            <a:r>
              <a:rPr lang="en-US" sz="800" b="0" kern="1200">
                <a:solidFill>
                  <a:srgbClr val="1F355E"/>
                </a:solidFill>
                <a:latin typeface="Arial" panose="020B0604020202020204" pitchFamily="34" charset="0"/>
                <a:ea typeface="+mn-ea"/>
                <a:cs typeface="Arial" panose="020B0604020202020204" pitchFamily="34" charset="0"/>
                <a:sym typeface="Helvetica Neue Medium"/>
              </a:rPr>
              <a:t>Improving Population Health: Using digital tools and insights to monitor population health trends, enabling timely responses as well as delivering patient-facing digital services to improve the health of our citizens</a:t>
            </a:r>
          </a:p>
          <a:p>
            <a:pPr marL="171446" indent="-171446" algn="l" defTabSz="825479">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Raising the Bar for Digital Provision in Wales: Promoting digital innovation and progress across Wales through leading on implementing the most exciting and innovative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Strengthening Research &amp; Innovation: Expanding the availability of data for research endeavours will drive long-term improvements in patient care and population health</a:t>
            </a:r>
          </a:p>
        </p:txBody>
      </p:sp>
      <p:sp>
        <p:nvSpPr>
          <p:cNvPr id="56" name="Rectangle 55">
            <a:extLst>
              <a:ext uri="{FF2B5EF4-FFF2-40B4-BE49-F238E27FC236}">
                <a16:creationId xmlns:a16="http://schemas.microsoft.com/office/drawing/2014/main" id="{779BB829-719A-24E5-3904-36559CAEAF4A}"/>
              </a:ext>
            </a:extLst>
          </p:cNvPr>
          <p:cNvSpPr/>
          <p:nvPr/>
        </p:nvSpPr>
        <p:spPr>
          <a:xfrm>
            <a:off x="6076375" y="850635"/>
            <a:ext cx="2924751" cy="191416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Empowering Patients: Creating digital services which empower patients to actively and meaningfully engage and manage their health care thereby improving the patient experience and their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Empowered Healthcare Professionals: Meeting the user needs of our clinical professionals to equip them with the tools and skills to deliver improved care for our patients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Patient Experience and Outcomes: Delivering digital and non-digital health and care services, improving the quality, safety and timeliness of the care our patients receive improving both their care experience and their care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Increased Healthcare Equity: Addressing health inequalities and disparities in terms of access and outcomes for the Swansea Bay population </a:t>
            </a:r>
          </a:p>
          <a:p>
            <a:pPr marL="171446" indent="-171446" algn="l" defTabSz="825479" hangingPunct="1">
              <a:buFont typeface="Arial" panose="020B0604020202020204" pitchFamily="34" charset="0"/>
              <a:buChar char="•"/>
            </a:pP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59" name="Rectangle 58">
            <a:extLst>
              <a:ext uri="{FF2B5EF4-FFF2-40B4-BE49-F238E27FC236}">
                <a16:creationId xmlns:a16="http://schemas.microsoft.com/office/drawing/2014/main" id="{3CBC125B-378A-CA61-2298-B45BCC9C33FD}"/>
              </a:ext>
            </a:extLst>
          </p:cNvPr>
          <p:cNvSpPr/>
          <p:nvPr/>
        </p:nvSpPr>
        <p:spPr>
          <a:xfrm>
            <a:off x="256657" y="683391"/>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algn="l" defTabSz="825479">
              <a:spcAft>
                <a:spcPts val="600"/>
              </a:spcAft>
            </a:pPr>
            <a:r>
              <a:rPr lang="en-GB" sz="800" b="0" kern="1200">
                <a:solidFill>
                  <a:srgbClr val="1F355E"/>
                </a:solidFill>
                <a:latin typeface="Arial"/>
                <a:ea typeface="+mn-ea"/>
                <a:cs typeface="Arial"/>
                <a:sym typeface="Helvetica Neue Medium"/>
              </a:rPr>
              <a:t>The Digital Strategy will require a significant increase in investment of resources into digital solutions and ways of working, with anticipated annual expenditure on digital solutions expected to double during the next 10 years. </a:t>
            </a:r>
            <a:r>
              <a:rPr lang="en-GB" sz="800" kern="1200">
                <a:solidFill>
                  <a:srgbClr val="1F355E"/>
                </a:solidFill>
                <a:latin typeface="Arial"/>
                <a:ea typeface="+mn-ea"/>
                <a:cs typeface="Arial"/>
                <a:sym typeface="Helvetica Neue Medium"/>
              </a:rPr>
              <a:t>Funding requirements will be identified via the IMTP process and justified via local and national business cases as appropriate. </a:t>
            </a:r>
            <a:endParaRPr lang="en-US" sz="80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Significant cash releasing savings will be required to ensure the delivery of sustainable high-quality services to our population. </a:t>
            </a:r>
            <a:endParaRPr lang="en-GB" sz="800">
              <a:latin typeface="Arial"/>
              <a:cs typeface="Arial"/>
            </a:endParaRPr>
          </a:p>
          <a:p>
            <a:pPr algn="l" defTabSz="825479">
              <a:spcAft>
                <a:spcPts val="600"/>
              </a:spcAft>
            </a:pPr>
            <a:r>
              <a:rPr lang="en-GB" sz="800" b="0" kern="1200">
                <a:solidFill>
                  <a:srgbClr val="1F355E"/>
                </a:solidFill>
                <a:latin typeface="Arial"/>
                <a:ea typeface="+mn-ea"/>
                <a:cs typeface="Arial"/>
                <a:sym typeface="Helvetica Neue Medium"/>
              </a:rPr>
              <a:t>Investment decisions will have to be taken throughout the strategy period, supported by the appropriate governance, that will influence the pace and scale of change.</a:t>
            </a:r>
            <a:endParaRPr lang="en-GB" sz="800" b="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Delivery of the Strategy will allow for more integrated solutions, leading to: </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a more streamlined experience for users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maintenance load for digital teams,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improved data security and system resilience in compliance with the ‘5 Safes; framework</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financial risk of overrun across multiple contracts </a:t>
            </a:r>
            <a:endParaRPr lang="en-GB" sz="800" b="0" kern="1200">
              <a:solidFill>
                <a:srgbClr val="1F355E"/>
              </a:solidFill>
              <a:latin typeface="Arial"/>
              <a:ea typeface="+mn-ea"/>
              <a:cs typeface="Arial"/>
            </a:endParaRPr>
          </a:p>
          <a:p>
            <a:pPr algn="l" defTabSz="825479">
              <a:spcAft>
                <a:spcPts val="600"/>
              </a:spcAft>
            </a:pPr>
            <a:endParaRPr lang="en-GB" sz="105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a:p>
            <a:pPr marL="227965" indent="-227965" algn="l" defTabSz="825479">
              <a:spcAft>
                <a:spcPts val="600"/>
              </a:spcAft>
              <a:buFont typeface="+mj-lt"/>
              <a:buAutoNum type="arabicPeriod"/>
            </a:pPr>
            <a:endParaRPr lang="en-GB" sz="1050" b="0" kern="1200">
              <a:solidFill>
                <a:prstClr val="black"/>
              </a:solidFill>
              <a:latin typeface="Aptos" panose="02110004020202020204"/>
              <a:ea typeface="+mn-ea"/>
              <a:cs typeface="+mn-cs"/>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p:txBody>
      </p:sp>
      <p:sp>
        <p:nvSpPr>
          <p:cNvPr id="60" name="Title 1">
            <a:extLst>
              <a:ext uri="{FF2B5EF4-FFF2-40B4-BE49-F238E27FC236}">
                <a16:creationId xmlns:a16="http://schemas.microsoft.com/office/drawing/2014/main" id="{985B34AA-5408-D741-55D2-3FAA5DB2F036}"/>
              </a:ext>
            </a:extLst>
          </p:cNvPr>
          <p:cNvSpPr txBox="1">
            <a:spLocks/>
          </p:cNvSpPr>
          <p:nvPr/>
        </p:nvSpPr>
        <p:spPr>
          <a:xfrm>
            <a:off x="93600" y="-7200"/>
            <a:ext cx="879374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defRPr/>
            </a:pPr>
            <a:r>
              <a:rPr lang="en-GB" sz="1800">
                <a:solidFill>
                  <a:srgbClr val="1F355E"/>
                </a:solidFill>
                <a:latin typeface="Arial Black" panose="020B0A04020102020204" pitchFamily="34" charset="0"/>
              </a:rPr>
              <a:t>Delivering a Sustainable Future for Swansea Bay Health Board</a:t>
            </a:r>
            <a:endParaRPr lang="en-GB" sz="1800" strike="sngStrike">
              <a:solidFill>
                <a:srgbClr val="1F355E"/>
              </a:solidFill>
              <a:latin typeface="Arial Black" panose="020B0A04020102020204" pitchFamily="34" charset="0"/>
            </a:endParaRPr>
          </a:p>
        </p:txBody>
      </p:sp>
      <p:grpSp>
        <p:nvGrpSpPr>
          <p:cNvPr id="3" name="Group 2">
            <a:extLst>
              <a:ext uri="{FF2B5EF4-FFF2-40B4-BE49-F238E27FC236}">
                <a16:creationId xmlns:a16="http://schemas.microsoft.com/office/drawing/2014/main" id="{D3103EA1-FFE6-00C6-8017-C5D464C13A28}"/>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98108BE3-3C04-E01B-D9C7-7472BE023E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A22621F0-8A52-2882-F114-04AB27EF20F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7" name="Arrow: Chevron 6">
              <a:extLst>
                <a:ext uri="{FF2B5EF4-FFF2-40B4-BE49-F238E27FC236}">
                  <a16:creationId xmlns:a16="http://schemas.microsoft.com/office/drawing/2014/main" id="{FA12472D-866E-3741-63AF-9B388A4E77C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0" name="Arrow: Chevron 19">
              <a:extLst>
                <a:ext uri="{FF2B5EF4-FFF2-40B4-BE49-F238E27FC236}">
                  <a16:creationId xmlns:a16="http://schemas.microsoft.com/office/drawing/2014/main" id="{E89EB518-D6BC-5F90-4C0F-21998A38E16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1" name="Arrow: Chevron 20">
              <a:extLst>
                <a:ext uri="{FF2B5EF4-FFF2-40B4-BE49-F238E27FC236}">
                  <a16:creationId xmlns:a16="http://schemas.microsoft.com/office/drawing/2014/main" id="{17D9C2D2-B73B-A61C-0B5A-D65A748D372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2" name="Arrow: Chevron 21">
              <a:extLst>
                <a:ext uri="{FF2B5EF4-FFF2-40B4-BE49-F238E27FC236}">
                  <a16:creationId xmlns:a16="http://schemas.microsoft.com/office/drawing/2014/main" id="{A7BA9758-89E5-5C2D-EBE5-9CB28379255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4" name="TextBox 3">
            <a:extLst>
              <a:ext uri="{FF2B5EF4-FFF2-40B4-BE49-F238E27FC236}">
                <a16:creationId xmlns:a16="http://schemas.microsoft.com/office/drawing/2014/main" id="{D719BA81-544B-773C-41C2-1B067EEAD5A8}"/>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40</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463910271"/>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CD3-6797-149A-ED51-557D825797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A41EBA-9109-68F7-596E-463A6159CAF0}"/>
              </a:ext>
            </a:extLst>
          </p:cNvPr>
          <p:cNvSpPr/>
          <p:nvPr/>
        </p:nvSpPr>
        <p:spPr>
          <a:xfrm>
            <a:off x="142876" y="580906"/>
            <a:ext cx="4497525" cy="432000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transformation sits within the context of a complex and constrained financial landscape both for SBUHB and for NHS Wales more broadly. However, to achieve the service-led digitally-enabled transformation set out in this vision, a considerable increase in investment into digital, data and technology will be required. Digital experts suggest that allocating 5-10% of total Health Board income to digital and data is the benchmark for achieving Digital Transformation and reaching HIMSS Stage 7. This is much higher than the current annual spend on Data and Digital at SBUHB of just over 2%.</a:t>
            </a:r>
          </a:p>
          <a:p>
            <a:pPr algn="l" defTabSz="825479"/>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Given that SBUHB is already making good progress against higher HIMSS levels, we believe that SBUHB can achieve our digital vision by allocating less that the suggested 5-10% of Health Board budget (~£1.16bn). The financial modelling suggests that an increase from £23 million per annum in spending on Digital and Data to £54 million per annum over the next 10 years will be required to achieve the Digital vision. This represents an increase from ~2.0% of the total Health Board budget to ~4.6%. This spending is made up of:</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Baseline Spending: The spending required to sustain the current Digital Services initiatives including re-procurement and replacement of existing systems. It represents the spending required to ‘keep the lights on’ for existing Digital solutions</a:t>
            </a: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Strategy Solutions: The additional investment required to deliver the  digital transformation required to enable the delivering of the One Bay Way</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Furthermore, there is an expectation that Digital Services costs will progressively decrease their dependency on capital funding, transitioning further towards revenue funding as SBUHB adopts a cloud-first approach, in line with WG and NHS Wales strategy. </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a:ea typeface="+mn-ea"/>
                <a:cs typeface="Arial"/>
                <a:sym typeface="Helvetica Neue Medium"/>
              </a:rPr>
              <a:t>The pace of change and delivery of the strategy will have to be set in the context of the availability of funding and the speed in which the organisation is able to increase the proportion of its budget allocated to digital transformation and solutions.  The plan that has been set out is ambitious and describes a rapid acceleration towards embedding digital ways of working throughout our service delivery, with the goal of providing the highest quality care. Whilst this is a statement of intent and commitment of the Health Board to the Digital journey it is acknowledged there are likely times where investments will need to be prioritised and assessed, in light of service demands and other economic factors, that may impact on the pace of delivery. </a:t>
            </a:r>
            <a:r>
              <a:rPr lang="en-GB" sz="800" b="0" kern="1200">
                <a:solidFill>
                  <a:srgbClr val="1F355E"/>
                </a:solidFill>
                <a:latin typeface="Arial"/>
                <a:ea typeface="+mn-ea"/>
                <a:cs typeface="Arial"/>
              </a:rPr>
              <a:t>Funding requirements will be identified via the IMTP process and justified via local and national business cases as appropriate. </a:t>
            </a:r>
          </a:p>
          <a:p>
            <a:pPr algn="l" defTabSz="825479"/>
            <a:endParaRPr lang="en-GB" sz="800" b="0" kern="1200">
              <a:solidFill>
                <a:srgbClr val="1F355E"/>
              </a:solidFill>
              <a:latin typeface="Arial"/>
              <a:ea typeface="+mn-ea"/>
              <a:cs typeface="Arial"/>
            </a:endParaRP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endParaRPr>
          </a:p>
          <a:p>
            <a:pPr algn="l" defTabSz="825479" hangingPunct="1"/>
            <a:endParaRPr lang="en-GB" sz="800" b="0" kern="1200">
              <a:solidFill>
                <a:sysClr val="windowText" lastClr="000000"/>
              </a:solidFill>
              <a:latin typeface="Aptos" panose="02110004020202020204"/>
              <a:ea typeface="+mn-ea"/>
              <a:cs typeface="+mn-cs"/>
            </a:endParaRPr>
          </a:p>
          <a:p>
            <a:pPr marL="228594" indent="-228594" algn="l" defTabSz="825479">
              <a:buFont typeface="+mj-lt"/>
              <a:buAutoNum type="arabicPeriod"/>
            </a:pPr>
            <a:endParaRPr lang="en-GB" sz="800" b="0" kern="1200">
              <a:solidFill>
                <a:sysClr val="windowText" lastClr="000000"/>
              </a:solidFill>
              <a:latin typeface="Aptos" panose="02110004020202020204"/>
              <a:ea typeface="+mn-ea"/>
              <a:cs typeface="+mn-cs"/>
            </a:endParaRPr>
          </a:p>
        </p:txBody>
      </p:sp>
      <p:sp>
        <p:nvSpPr>
          <p:cNvPr id="7" name="TextBox 6">
            <a:extLst>
              <a:ext uri="{FF2B5EF4-FFF2-40B4-BE49-F238E27FC236}">
                <a16:creationId xmlns:a16="http://schemas.microsoft.com/office/drawing/2014/main" id="{9CCC21AD-DF8F-CDFC-6CC7-0D98FB027812}"/>
              </a:ext>
            </a:extLst>
          </p:cNvPr>
          <p:cNvSpPr txBox="1"/>
          <p:nvPr/>
        </p:nvSpPr>
        <p:spPr>
          <a:xfrm>
            <a:off x="4476271" y="538992"/>
            <a:ext cx="753929"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700" i="1" kern="1200">
                <a:solidFill>
                  <a:prstClr val="white"/>
                </a:solidFill>
              </a:rPr>
              <a:t>2023/24</a:t>
            </a:r>
          </a:p>
        </p:txBody>
      </p:sp>
      <p:sp>
        <p:nvSpPr>
          <p:cNvPr id="6" name="Rectangle 5">
            <a:extLst>
              <a:ext uri="{FF2B5EF4-FFF2-40B4-BE49-F238E27FC236}">
                <a16:creationId xmlns:a16="http://schemas.microsoft.com/office/drawing/2014/main" id="{1755FCD7-5C58-8199-9CFA-B53718F0EEE5}"/>
              </a:ext>
            </a:extLst>
          </p:cNvPr>
          <p:cNvSpPr/>
          <p:nvPr/>
        </p:nvSpPr>
        <p:spPr>
          <a:xfrm>
            <a:off x="4924614" y="3918088"/>
            <a:ext cx="2087492" cy="963846"/>
          </a:xfrm>
          <a:prstGeom prst="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2035/36</a:t>
            </a:r>
          </a:p>
          <a:p>
            <a:pPr defTabSz="825479"/>
            <a:r>
              <a:rPr lang="en-GB" sz="2100" b="0" kern="1200">
                <a:solidFill>
                  <a:prstClr val="white"/>
                </a:solidFill>
                <a:latin typeface="Arial" panose="020B0604020202020204" pitchFamily="34" charset="0"/>
                <a:ea typeface="+mn-ea"/>
                <a:cs typeface="Arial" panose="020B0604020202020204" pitchFamily="34" charset="0"/>
                <a:sym typeface="Helvetica Neue Medium"/>
              </a:rPr>
              <a:t>£54 million</a:t>
            </a:r>
          </a:p>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total spend on Digital and Data, equal to ~4.6% of total annual Health Board budget</a:t>
            </a:r>
          </a:p>
        </p:txBody>
      </p:sp>
      <p:sp>
        <p:nvSpPr>
          <p:cNvPr id="8" name="TextBox 7">
            <a:extLst>
              <a:ext uri="{FF2B5EF4-FFF2-40B4-BE49-F238E27FC236}">
                <a16:creationId xmlns:a16="http://schemas.microsoft.com/office/drawing/2014/main" id="{D56647E0-5C2C-B831-4955-2206E10CFE74}"/>
              </a:ext>
            </a:extLst>
          </p:cNvPr>
          <p:cNvSpPr txBox="1"/>
          <p:nvPr/>
        </p:nvSpPr>
        <p:spPr>
          <a:xfrm>
            <a:off x="5902216" y="643026"/>
            <a:ext cx="753929"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800" i="1" kern="1200">
                <a:solidFill>
                  <a:prstClr val="white"/>
                </a:solidFill>
              </a:rPr>
              <a:t>2035/36</a:t>
            </a:r>
          </a:p>
        </p:txBody>
      </p:sp>
      <p:sp>
        <p:nvSpPr>
          <p:cNvPr id="4" name="TextBox 3">
            <a:extLst>
              <a:ext uri="{FF2B5EF4-FFF2-40B4-BE49-F238E27FC236}">
                <a16:creationId xmlns:a16="http://schemas.microsoft.com/office/drawing/2014/main" id="{4C3AA5D1-A58D-E7F0-275B-8515887AB645}"/>
              </a:ext>
            </a:extLst>
          </p:cNvPr>
          <p:cNvSpPr txBox="1"/>
          <p:nvPr/>
        </p:nvSpPr>
        <p:spPr>
          <a:xfrm>
            <a:off x="96761" y="4973190"/>
            <a:ext cx="527831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479"/>
            <a:r>
              <a:rPr lang="en-GB" sz="800" b="0" kern="1200">
                <a:solidFill>
                  <a:prstClr val="black"/>
                </a:solidFill>
                <a:latin typeface="Helvetica Neue Medium"/>
                <a:ea typeface="+mn-ea"/>
                <a:cs typeface="Arial"/>
              </a:rPr>
              <a:t>​</a:t>
            </a:r>
          </a:p>
        </p:txBody>
      </p:sp>
      <p:sp>
        <p:nvSpPr>
          <p:cNvPr id="30" name="Title 1">
            <a:extLst>
              <a:ext uri="{FF2B5EF4-FFF2-40B4-BE49-F238E27FC236}">
                <a16:creationId xmlns:a16="http://schemas.microsoft.com/office/drawing/2014/main" id="{E15E7EDD-3906-BB00-8C20-674931897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r>
              <a:rPr lang="en-US" sz="1400" kern="1200">
                <a:solidFill>
                  <a:srgbClr val="1F355E"/>
                </a:solidFill>
                <a:latin typeface="Arial Black" panose="020B0A04020102020204" pitchFamily="34" charset="0"/>
              </a:rPr>
              <a:t>Indicative Investment Requirement for The Digital Strategy</a:t>
            </a:r>
          </a:p>
        </p:txBody>
      </p:sp>
      <p:sp>
        <p:nvSpPr>
          <p:cNvPr id="3" name="Callout: Down Arrow 2">
            <a:extLst>
              <a:ext uri="{FF2B5EF4-FFF2-40B4-BE49-F238E27FC236}">
                <a16:creationId xmlns:a16="http://schemas.microsoft.com/office/drawing/2014/main" id="{ACCB1B24-597E-B022-5838-6D1CC118BF27}"/>
              </a:ext>
            </a:extLst>
          </p:cNvPr>
          <p:cNvSpPr/>
          <p:nvPr/>
        </p:nvSpPr>
        <p:spPr>
          <a:xfrm>
            <a:off x="4924615" y="580906"/>
            <a:ext cx="2087492" cy="1600718"/>
          </a:xfrm>
          <a:prstGeom prst="downArrowCallout">
            <a:avLst/>
          </a:prstGeom>
          <a:solidFill>
            <a:srgbClr val="2AA05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prstClr val="white"/>
                </a:solidFill>
                <a:latin typeface="Arial" panose="020B0604020202020204" pitchFamily="34" charset="0"/>
                <a:cs typeface="Arial" panose="020B0604020202020204" pitchFamily="34" charset="0"/>
              </a:rPr>
              <a:t>2023/24</a:t>
            </a:r>
          </a:p>
          <a:p>
            <a:pPr defTabSz="685800" hangingPunct="1"/>
            <a:r>
              <a:rPr lang="en-GB" sz="2100" b="0" kern="1200">
                <a:solidFill>
                  <a:prstClr val="white"/>
                </a:solidFill>
                <a:latin typeface="Arial" panose="020B0604020202020204" pitchFamily="34" charset="0"/>
                <a:cs typeface="Arial" panose="020B0604020202020204" pitchFamily="34" charset="0"/>
              </a:rPr>
              <a:t>£23 million pa</a:t>
            </a:r>
          </a:p>
          <a:p>
            <a:pPr defTabSz="685800" hangingPunct="1"/>
            <a:r>
              <a:rPr lang="en-GB" sz="1050" b="0" kern="1200">
                <a:solidFill>
                  <a:prstClr val="white"/>
                </a:solidFill>
                <a:latin typeface="Arial" panose="020B0604020202020204" pitchFamily="34" charset="0"/>
                <a:cs typeface="Arial" panose="020B0604020202020204" pitchFamily="34" charset="0"/>
              </a:rPr>
              <a:t>total spend on Digital and Data, equal to ~2.0% of total annual Health Board budget</a:t>
            </a:r>
          </a:p>
        </p:txBody>
      </p:sp>
      <p:sp>
        <p:nvSpPr>
          <p:cNvPr id="10" name="Callout: Down Arrow 9">
            <a:extLst>
              <a:ext uri="{FF2B5EF4-FFF2-40B4-BE49-F238E27FC236}">
                <a16:creationId xmlns:a16="http://schemas.microsoft.com/office/drawing/2014/main" id="{D1537B6F-3FBC-B036-1E33-89ABB3A2A918}"/>
              </a:ext>
            </a:extLst>
          </p:cNvPr>
          <p:cNvSpPr/>
          <p:nvPr/>
        </p:nvSpPr>
        <p:spPr>
          <a:xfrm>
            <a:off x="4924615" y="2201211"/>
            <a:ext cx="2087492" cy="1716877"/>
          </a:xfrm>
          <a:prstGeom prst="downArrowCallou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200" b="0" kern="1200">
              <a:solidFill>
                <a:prstClr val="white"/>
              </a:solidFill>
              <a:latin typeface="Aptos" panose="02110004020202020204"/>
            </a:endParaRPr>
          </a:p>
        </p:txBody>
      </p:sp>
      <p:sp>
        <p:nvSpPr>
          <p:cNvPr id="13" name="TextBox 12">
            <a:extLst>
              <a:ext uri="{FF2B5EF4-FFF2-40B4-BE49-F238E27FC236}">
                <a16:creationId xmlns:a16="http://schemas.microsoft.com/office/drawing/2014/main" id="{9D56BBE9-39FD-6597-DDF5-C44985C1C52B}"/>
              </a:ext>
            </a:extLst>
          </p:cNvPr>
          <p:cNvSpPr txBox="1"/>
          <p:nvPr/>
        </p:nvSpPr>
        <p:spPr>
          <a:xfrm>
            <a:off x="4924614" y="2200540"/>
            <a:ext cx="2087492" cy="507831"/>
          </a:xfrm>
          <a:prstGeom prst="rect">
            <a:avLst/>
          </a:prstGeom>
          <a:solidFill>
            <a:schemeClr val="accent6">
              <a:lumMod val="60000"/>
              <a:lumOff val="4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£16m pa increase in baseline spending for existing/replacement</a:t>
            </a:r>
          </a:p>
          <a:p>
            <a:pPr defTabSz="685800" hangingPunct="1"/>
            <a:r>
              <a:rPr lang="en-GB" sz="900" b="0" kern="1200">
                <a:solidFill>
                  <a:prstClr val="white"/>
                </a:solidFill>
                <a:latin typeface="Arial" panose="020B0604020202020204" pitchFamily="34" charset="0"/>
                <a:ea typeface="+mn-ea"/>
                <a:cs typeface="Arial" panose="020B0604020202020204" pitchFamily="34" charset="0"/>
              </a:rPr>
              <a:t> digital solutions</a:t>
            </a:r>
            <a:r>
              <a:rPr lang="en-GB" sz="900" b="0" kern="1200">
                <a:solidFill>
                  <a:prstClr val="white"/>
                </a:solidFill>
                <a:latin typeface="Aptos" panose="02110004020202020204"/>
                <a:ea typeface="+mn-ea"/>
                <a:cs typeface="+mn-cs"/>
              </a:rPr>
              <a:t> </a:t>
            </a:r>
          </a:p>
        </p:txBody>
      </p:sp>
      <p:sp>
        <p:nvSpPr>
          <p:cNvPr id="14" name="TextBox 13">
            <a:extLst>
              <a:ext uri="{FF2B5EF4-FFF2-40B4-BE49-F238E27FC236}">
                <a16:creationId xmlns:a16="http://schemas.microsoft.com/office/drawing/2014/main" id="{87543ABD-78AA-7638-1AF4-9221FD662366}"/>
              </a:ext>
            </a:extLst>
          </p:cNvPr>
          <p:cNvSpPr txBox="1"/>
          <p:nvPr/>
        </p:nvSpPr>
        <p:spPr>
          <a:xfrm>
            <a:off x="4924614" y="2937388"/>
            <a:ext cx="2087492" cy="369332"/>
          </a:xfrm>
          <a:prstGeom prst="rect">
            <a:avLst/>
          </a:prstGeom>
          <a:solidFill>
            <a:schemeClr val="accent6">
              <a:lumMod val="40000"/>
              <a:lumOff val="6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£15m pa increase in Digital strategy solutions</a:t>
            </a:r>
            <a:r>
              <a:rPr lang="en-GB" sz="900" b="0" kern="1200">
                <a:solidFill>
                  <a:prstClr val="white"/>
                </a:solidFill>
                <a:latin typeface="Aptos" panose="02110004020202020204"/>
                <a:ea typeface="+mn-ea"/>
                <a:cs typeface="+mn-cs"/>
              </a:rPr>
              <a:t> </a:t>
            </a:r>
          </a:p>
        </p:txBody>
      </p:sp>
      <p:sp>
        <p:nvSpPr>
          <p:cNvPr id="17" name="Speech Bubble: Rectangle with Corners Rounded 16">
            <a:extLst>
              <a:ext uri="{FF2B5EF4-FFF2-40B4-BE49-F238E27FC236}">
                <a16:creationId xmlns:a16="http://schemas.microsoft.com/office/drawing/2014/main" id="{0DD08E81-9835-71CC-88A4-CAC1FD654F25}"/>
              </a:ext>
            </a:extLst>
          </p:cNvPr>
          <p:cNvSpPr/>
          <p:nvPr/>
        </p:nvSpPr>
        <p:spPr>
          <a:xfrm>
            <a:off x="7343246" y="1422415"/>
            <a:ext cx="1657878" cy="1819834"/>
          </a:xfrm>
          <a:prstGeom prst="wedgeRoundRectCallout">
            <a:avLst>
              <a:gd name="adj1" fmla="val -70058"/>
              <a:gd name="adj2" fmla="val -6192"/>
              <a:gd name="adj3" fmla="val 16667"/>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defTabSz="685800" hangingPunct="1"/>
            <a:r>
              <a:rPr lang="en-GB" sz="750" b="0" kern="1200">
                <a:solidFill>
                  <a:prstClr val="white"/>
                </a:solidFill>
                <a:latin typeface="Arial" panose="020B0604020202020204" pitchFamily="34" charset="0"/>
                <a:cs typeface="Arial" panose="020B0604020202020204" pitchFamily="34" charset="0"/>
              </a:rPr>
              <a:t>It is estimated that, without the strategy being implemented,  baseline expenditure will have to  increase significantly to reprocure existing systems and infrastructure and fund the anticipated shift in suppliers’ service models to the cloud. The strategy would reutilise this spend more effectively to better support service transformation and maximise quality and efficiency benefits.</a:t>
            </a:r>
          </a:p>
        </p:txBody>
      </p:sp>
      <p:grpSp>
        <p:nvGrpSpPr>
          <p:cNvPr id="5" name="Group 4">
            <a:extLst>
              <a:ext uri="{FF2B5EF4-FFF2-40B4-BE49-F238E27FC236}">
                <a16:creationId xmlns:a16="http://schemas.microsoft.com/office/drawing/2014/main" id="{AFDC4970-D15A-9CFB-4FA3-567C71C9DF2E}"/>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90AA7986-E6D6-D251-CCCD-B64E1C874BE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8E1FC86D-94F2-CB4B-2963-4463B8C9AE8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66B85A17-9118-B086-B7A3-8767533FE93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2" name="Arrow: Chevron 21">
              <a:extLst>
                <a:ext uri="{FF2B5EF4-FFF2-40B4-BE49-F238E27FC236}">
                  <a16:creationId xmlns:a16="http://schemas.microsoft.com/office/drawing/2014/main" id="{9F47C5B5-D04E-9585-A5B5-D497D103771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3ED04546-CB99-C5B2-60AB-759157D1A606}"/>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19674852-957F-E9DD-AC41-CE1F9B432EBB}"/>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9" name="TextBox 8">
            <a:extLst>
              <a:ext uri="{FF2B5EF4-FFF2-40B4-BE49-F238E27FC236}">
                <a16:creationId xmlns:a16="http://schemas.microsoft.com/office/drawing/2014/main" id="{ABDC404C-B386-809C-4D22-76F8B1EB35BA}"/>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41</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498582571"/>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09243"/>
            <a:ext cx="8809768" cy="457948"/>
          </a:xfrm>
        </p:spPr>
        <p:txBody>
          <a:bodyPr>
            <a:normAutofit/>
          </a:bodyPr>
          <a:lstStyle/>
          <a:p>
            <a:r>
              <a:rPr lang="en-GB" sz="2000"/>
              <a:t>Delivering a Sustainable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237336" y="766550"/>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Digitally enabling the Health Board will require significant investment of resources and will require significant cash releasing savings to ensure the delivery of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sustainable</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high-quality services to our population.</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309563" rtl="0" eaLnBrk="1" fontAlgn="auto" latinLnBrk="0" hangingPunct="0">
              <a:lnSpc>
                <a:spcPct val="107000"/>
              </a:lnSpc>
              <a:spcBef>
                <a:spcPts val="0"/>
              </a:spcBef>
              <a:spcAft>
                <a:spcPts val="800"/>
              </a:spcAft>
              <a:buClrTx/>
              <a:buSzTx/>
              <a:buFontTx/>
              <a:buNone/>
              <a:tabLst/>
              <a:defRPr/>
            </a:pP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Kings Fund briefing</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 digital NHS: An introduction to the digital agenda and plans for implementation in 2016”, highlighted McKinsey estimated that the digital transformation of Health organisations can save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7%</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11.5%</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of their health expenditure. For SBUHB this would equate to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£81.2m</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£133.4m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per annum (based on the current allocation).</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4" name="Rectangle 3">
            <a:extLst>
              <a:ext uri="{FF2B5EF4-FFF2-40B4-BE49-F238E27FC236}">
                <a16:creationId xmlns:a16="http://schemas.microsoft.com/office/drawing/2014/main" id="{B079B51D-682F-354E-E6C7-BF978D766A89}"/>
              </a:ext>
            </a:extLst>
          </p:cNvPr>
          <p:cNvSpPr/>
          <p:nvPr/>
        </p:nvSpPr>
        <p:spPr>
          <a:xfrm>
            <a:off x="2546035" y="779285"/>
            <a:ext cx="2023917"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Challenges</a:t>
            </a:r>
          </a:p>
        </p:txBody>
      </p:sp>
      <p:sp>
        <p:nvSpPr>
          <p:cNvPr id="5" name="Rectangle 4">
            <a:extLst>
              <a:ext uri="{FF2B5EF4-FFF2-40B4-BE49-F238E27FC236}">
                <a16:creationId xmlns:a16="http://schemas.microsoft.com/office/drawing/2014/main" id="{507CB395-1625-EF1C-CD2B-3A03C5B71104}"/>
              </a:ext>
            </a:extLst>
          </p:cNvPr>
          <p:cNvSpPr/>
          <p:nvPr/>
        </p:nvSpPr>
        <p:spPr>
          <a:xfrm>
            <a:off x="2546035" y="1027622"/>
            <a:ext cx="2023917" cy="359368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a:ea typeface="+mn-ea"/>
                <a:cs typeface="Arial"/>
                <a:sym typeface="Helvetica Neue Medium"/>
              </a:rPr>
              <a:t>Cultural and Transformative Shift: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Medium"/>
              </a:rPr>
              <a:t>Achieving the magnitude of savings will require a cultural and transformative shift in approach.</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Higher Quality and Better Preventative Care Provision: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Will reduce admissions and length of stay, however translating this into cash benefits is challenging given the increase in demand caused by an aging population and the accelerating complexity of care provision.</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Appetite for Risk: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The health boards risk management policy states that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a:t>
            </a:r>
            <a:r>
              <a:rPr kumimoji="0" lang="en-GB" sz="800" b="0" i="1" u="none" strike="noStrike" kern="0" cap="none" spc="0" normalizeH="0" baseline="0" noProof="0">
                <a:ln>
                  <a:noFill/>
                </a:ln>
                <a:solidFill>
                  <a:srgbClr val="1F355E"/>
                </a:solidFill>
                <a:effectLst/>
                <a:uLnTx/>
                <a:uFillTx/>
                <a:latin typeface="Arial"/>
                <a:ea typeface="+mn-ea"/>
                <a:cs typeface="Arial"/>
                <a:sym typeface="Helvetica Neue"/>
              </a:rPr>
              <a:t>it has a risk-seeking appetite to the development of new systems and managing system changes that are aimed at improving service delivery</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 Maintaining this appetite to risk for investment into technology and a commitment to transformative change is essential to digitally enabling the Health Board. This will need to be underpinned by a robust approach to governance, finance and procurement.  </a:t>
            </a: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a:endParaRPr>
          </a:p>
        </p:txBody>
      </p:sp>
      <p:sp>
        <p:nvSpPr>
          <p:cNvPr id="6" name="Rectangle 5">
            <a:extLst>
              <a:ext uri="{FF2B5EF4-FFF2-40B4-BE49-F238E27FC236}">
                <a16:creationId xmlns:a16="http://schemas.microsoft.com/office/drawing/2014/main" id="{29EC67A3-10EC-779C-8FF4-4A5D47FED93E}"/>
              </a:ext>
            </a:extLst>
          </p:cNvPr>
          <p:cNvSpPr/>
          <p:nvPr/>
        </p:nvSpPr>
        <p:spPr>
          <a:xfrm>
            <a:off x="4711445" y="771456"/>
            <a:ext cx="2061793"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Local Evidence</a:t>
            </a:r>
          </a:p>
        </p:txBody>
      </p:sp>
      <p:sp>
        <p:nvSpPr>
          <p:cNvPr id="7" name="Rectangle 6">
            <a:extLst>
              <a:ext uri="{FF2B5EF4-FFF2-40B4-BE49-F238E27FC236}">
                <a16:creationId xmlns:a16="http://schemas.microsoft.com/office/drawing/2014/main" id="{07D43F50-BEEA-F219-B80C-062FAEFE7356}"/>
              </a:ext>
            </a:extLst>
          </p:cNvPr>
          <p:cNvSpPr/>
          <p:nvPr/>
        </p:nvSpPr>
        <p:spPr>
          <a:xfrm>
            <a:off x="4711444" y="1027622"/>
            <a:ext cx="2061793" cy="3593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Evidence within SBUHB that digitally enabling processes and care can significantly reduce costs and improve the quality of care.  Examples include:</a:t>
            </a:r>
          </a:p>
          <a:p>
            <a:pPr marL="0" marR="0" lvl="2" indent="171450" algn="l" defTabSz="309563" rtl="0" eaLnBrk="1" fontAlgn="auto" latinLnBrk="0" hangingPunct="0">
              <a:lnSpc>
                <a:spcPct val="107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RFID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Patient note tracking Released 10 </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wte</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Band 2 £232k pa and eradicated previous high levels of agency spend within the Health Records team.</a:t>
            </a:r>
          </a:p>
          <a:p>
            <a:pPr marL="358775" marR="0" lvl="4"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Connecting Care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SBUHB business case for WCCIS identified the opportunity of £371k cash releasing and £1.099m non-cash releasing savings per annum</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HEPMA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5600 hours of prescriber time and 8900 of nursing hours saved per annum from rewriting or searching for medication charts across NPT and Singleton</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MS365</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Teams – Reduction in travel expenditure of c£</a:t>
            </a:r>
            <a:r>
              <a:rPr kumimoji="0" lang="en-GB" sz="800" b="0" i="0" u="none" strike="noStrike" kern="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sym typeface="Helvetica Neue"/>
              </a:rPr>
              <a:t>1m</a:t>
            </a: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2A966F5C-FA91-790F-D09E-773E2D49CDBE}"/>
              </a:ext>
            </a:extLst>
          </p:cNvPr>
          <p:cNvSpPr/>
          <p:nvPr/>
        </p:nvSpPr>
        <p:spPr>
          <a:xfrm>
            <a:off x="6891246" y="763627"/>
            <a:ext cx="2062800"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National Evidence</a:t>
            </a:r>
          </a:p>
        </p:txBody>
      </p:sp>
      <p:sp>
        <p:nvSpPr>
          <p:cNvPr id="9" name="Rectangle 8">
            <a:extLst>
              <a:ext uri="{FF2B5EF4-FFF2-40B4-BE49-F238E27FC236}">
                <a16:creationId xmlns:a16="http://schemas.microsoft.com/office/drawing/2014/main" id="{5A0B3055-DD80-9963-6EE5-0850D6F54991}"/>
              </a:ext>
            </a:extLst>
          </p:cNvPr>
          <p:cNvSpPr/>
          <p:nvPr/>
        </p:nvSpPr>
        <p:spPr>
          <a:xfrm>
            <a:off x="6891246" y="1011965"/>
            <a:ext cx="2062800" cy="360642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Global/National examples of how digital transformation can support the reduction of costs and increase in quality of care include.</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Intermountain Healthcare USA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implemented a systematic approach to standardise clinical workflows across its facilities, using digital solutions and business intelligence. This involved identifying best practices, reducing unnecessary variation, and integrating evidence-based protocols into daily operations. They have estimated that this has resulted in a 30% reduction in costs.</a:t>
            </a: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Kaiser Permanente (an American integrated managed care consortium</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a wide scale transformational approach to service provision with the implementation of Telemedicine services, has estimated an average saving of $174 per appointment and has increased their customer satisfaction ratings.</a:t>
            </a:r>
          </a:p>
          <a:p>
            <a:pPr marL="179705" marR="0" lvl="1" indent="0" algn="l"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nvGrpSpPr>
          <p:cNvPr id="18" name="Group 17">
            <a:extLst>
              <a:ext uri="{FF2B5EF4-FFF2-40B4-BE49-F238E27FC236}">
                <a16:creationId xmlns:a16="http://schemas.microsoft.com/office/drawing/2014/main" id="{A604CFD8-3805-3C5E-4434-6B9049D12EF7}"/>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A9AEC74B-848E-6D77-33BF-A2A87BD017A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0364461A-00D0-9D91-58F1-9F2F508CADC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04C89B36-AAE3-D5B1-70CD-1342F0BA1A9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2" name="Arrow: Chevron 21">
              <a:extLst>
                <a:ext uri="{FF2B5EF4-FFF2-40B4-BE49-F238E27FC236}">
                  <a16:creationId xmlns:a16="http://schemas.microsoft.com/office/drawing/2014/main" id="{F1B82230-06DB-6A46-6EBB-9EF2399D28F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3" name="Arrow: Chevron 22">
              <a:extLst>
                <a:ext uri="{FF2B5EF4-FFF2-40B4-BE49-F238E27FC236}">
                  <a16:creationId xmlns:a16="http://schemas.microsoft.com/office/drawing/2014/main" id="{7ADACC5F-E33E-93C6-44D5-E08A9AA99A98}"/>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4" name="Arrow: Chevron 23">
              <a:extLst>
                <a:ext uri="{FF2B5EF4-FFF2-40B4-BE49-F238E27FC236}">
                  <a16:creationId xmlns:a16="http://schemas.microsoft.com/office/drawing/2014/main" id="{49D78224-0249-554A-0173-8026353E2516}"/>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1" name="TextBox 10">
            <a:extLst>
              <a:ext uri="{FF2B5EF4-FFF2-40B4-BE49-F238E27FC236}">
                <a16:creationId xmlns:a16="http://schemas.microsoft.com/office/drawing/2014/main" id="{002E8DFC-CB91-FB99-8921-36FEFE599001}"/>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42</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03081421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4CB26-F045-4674-12C7-06AB5D63E7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B87AD7-25FE-7F3E-68B0-75A7390C2F24}"/>
              </a:ext>
            </a:extLst>
          </p:cNvPr>
          <p:cNvSpPr>
            <a:spLocks noGrp="1"/>
          </p:cNvSpPr>
          <p:nvPr>
            <p:ph type="title"/>
          </p:nvPr>
        </p:nvSpPr>
        <p:spPr>
          <a:xfrm>
            <a:off x="93689" y="332478"/>
            <a:ext cx="8809768" cy="512748"/>
          </a:xfrm>
        </p:spPr>
        <p:txBody>
          <a:bodyPr>
            <a:normAutofit/>
          </a:bodyPr>
          <a:lstStyle/>
          <a:p>
            <a:r>
              <a:rPr lang="en-GB" sz="2000"/>
              <a:t>Establishing a Benefits Framework across the Organisation</a:t>
            </a:r>
          </a:p>
        </p:txBody>
      </p:sp>
      <p:sp>
        <p:nvSpPr>
          <p:cNvPr id="3" name="Rectangle 2">
            <a:extLst>
              <a:ext uri="{FF2B5EF4-FFF2-40B4-BE49-F238E27FC236}">
                <a16:creationId xmlns:a16="http://schemas.microsoft.com/office/drawing/2014/main" id="{F2636794-3ABF-B99F-CA56-97C1202630FF}"/>
              </a:ext>
            </a:extLst>
          </p:cNvPr>
          <p:cNvSpPr/>
          <p:nvPr/>
        </p:nvSpPr>
        <p:spPr>
          <a:xfrm>
            <a:off x="345228" y="760149"/>
            <a:ext cx="8306689" cy="1188238"/>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The development of a Health Board-wide benefits framework will be essential to support the governance arrangements for delivering the digital strategy. This framework will ensure that all transformation initiatives are aligned with the Health Board's broader strategic objectives, providing a clear and consistent way to measure the impact of investments and service transformations. By establishing clear, consistent metrics across the Health Board, the framework will help track progress, demonstrate value, and ensure accountability. It will also facilitate informed decision-making, enabling the Health Board to prioritise initiatives that offer the greatest benefits to patient care, operational efficiency and progress towards achieving the Health Board’s Strategic Objectives. Once established the framework will allow measuring and tracking of the benefits realisation and ongoing performance management.</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4" name="Group 3">
            <a:extLst>
              <a:ext uri="{FF2B5EF4-FFF2-40B4-BE49-F238E27FC236}">
                <a16:creationId xmlns:a16="http://schemas.microsoft.com/office/drawing/2014/main" id="{298BD385-86F3-951E-9ADF-4698FB2950CF}"/>
              </a:ext>
            </a:extLst>
          </p:cNvPr>
          <p:cNvGrpSpPr/>
          <p:nvPr/>
        </p:nvGrpSpPr>
        <p:grpSpPr>
          <a:xfrm>
            <a:off x="-1" y="0"/>
            <a:ext cx="9143998" cy="165595"/>
            <a:chOff x="374266" y="2474302"/>
            <a:chExt cx="13719657" cy="820603"/>
          </a:xfrm>
        </p:grpSpPr>
        <p:sp>
          <p:nvSpPr>
            <p:cNvPr id="14" name="Arrow: Pentagon 13">
              <a:extLst>
                <a:ext uri="{FF2B5EF4-FFF2-40B4-BE49-F238E27FC236}">
                  <a16:creationId xmlns:a16="http://schemas.microsoft.com/office/drawing/2014/main" id="{52F771DE-F964-1BDF-9D7E-6ABDEE830F5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E21D98C3-A9B2-5ADD-3B1F-FD95FD7B87A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5791644B-3837-8B6E-FAC8-849C9BBDF82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7" name="Arrow: Chevron 16">
              <a:extLst>
                <a:ext uri="{FF2B5EF4-FFF2-40B4-BE49-F238E27FC236}">
                  <a16:creationId xmlns:a16="http://schemas.microsoft.com/office/drawing/2014/main" id="{C4391437-6DD4-3B5C-B759-615341B935A8}"/>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8" name="Arrow: Chevron 17">
              <a:extLst>
                <a:ext uri="{FF2B5EF4-FFF2-40B4-BE49-F238E27FC236}">
                  <a16:creationId xmlns:a16="http://schemas.microsoft.com/office/drawing/2014/main" id="{770C7909-ACEE-FFC7-2ADE-5A53E8A4AA59}"/>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CEC932C1-FFD4-A5D0-7A5B-7E9FF2E0C34E}"/>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graphicFrame>
        <p:nvGraphicFramePr>
          <p:cNvPr id="6" name="Diagram 5">
            <a:extLst>
              <a:ext uri="{FF2B5EF4-FFF2-40B4-BE49-F238E27FC236}">
                <a16:creationId xmlns:a16="http://schemas.microsoft.com/office/drawing/2014/main" id="{DDDC9711-0A62-7179-B271-DF0AA3582992}"/>
              </a:ext>
            </a:extLst>
          </p:cNvPr>
          <p:cNvGraphicFramePr/>
          <p:nvPr>
            <p:extLst>
              <p:ext uri="{D42A27DB-BD31-4B8C-83A1-F6EECF244321}">
                <p14:modId xmlns:p14="http://schemas.microsoft.com/office/powerpoint/2010/main" val="2526765867"/>
              </p:ext>
            </p:extLst>
          </p:nvPr>
        </p:nvGraphicFramePr>
        <p:xfrm>
          <a:off x="1299402" y="1439780"/>
          <a:ext cx="6353735"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F9157D3B-E62F-E5CC-260E-CC048D5C51A0}"/>
              </a:ext>
            </a:extLst>
          </p:cNvPr>
          <p:cNvSpPr txBox="1"/>
          <p:nvPr/>
        </p:nvSpPr>
        <p:spPr>
          <a:xfrm>
            <a:off x="8521655" y="4853590"/>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177440314"/>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922"/>
            <a:ext cx="8809768" cy="771097"/>
          </a:xfrm>
        </p:spPr>
        <p:txBody>
          <a:bodyPr>
            <a:normAutofit/>
          </a:bodyPr>
          <a:lstStyle/>
          <a:p>
            <a:r>
              <a:rPr lang="en-GB" sz="2000"/>
              <a:t>Investment Opportunities</a:t>
            </a:r>
          </a:p>
        </p:txBody>
      </p:sp>
      <p:sp>
        <p:nvSpPr>
          <p:cNvPr id="3" name="Rectangle 2">
            <a:extLst>
              <a:ext uri="{FF2B5EF4-FFF2-40B4-BE49-F238E27FC236}">
                <a16:creationId xmlns:a16="http://schemas.microsoft.com/office/drawing/2014/main" id="{358FC846-81B7-76FD-264A-2E9BE1BFDEAC}"/>
              </a:ext>
            </a:extLst>
          </p:cNvPr>
          <p:cNvSpPr/>
          <p:nvPr/>
        </p:nvSpPr>
        <p:spPr>
          <a:xfrm>
            <a:off x="268391" y="655549"/>
            <a:ext cx="8611489" cy="1539250"/>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Delivery of the funding requirement to digitally enable the Health Board will be challenging and SBUHB will need to explore a wide range of funding options.</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Traditionally, beyond its own allocations into Digital solutions, SBUHB has been relatively successful in securing funding from traditional funding routes namely the Digital funding available via WG Digital funds and wider WG capital year end slippage. In the last 3 years SBUHB has received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£9.3m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capital (excluding allocations for COVID response )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£2.3m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revenue to invest in technology refresh and delivery of new projects such as HEPMA.  Whilst work will continue to secure funding through these routes it is recognised that these traditional funding routes alone will not be sufficient and, that the shift into the cloud and software as a service, is changing the funding requirement from Capital to Revenue. The Health </a:t>
            </a:r>
            <a:r>
              <a:rPr lang="en-GB" sz="1050" b="0">
                <a:solidFill>
                  <a:srgbClr val="1F355E"/>
                </a:solidFill>
                <a:latin typeface="Arial" panose="020B0604020202020204" pitchFamily="34" charset="0"/>
                <a:ea typeface="+mn-ea"/>
                <a:cs typeface="Arial" panose="020B0604020202020204" pitchFamily="34" charset="0"/>
              </a:rPr>
              <a:t>B</a:t>
            </a:r>
            <a:r>
              <a:rPr kumimoji="0" lang="en-GB" sz="105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oard</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will, therefore, need to broaden its approach to include:  </a:t>
            </a:r>
            <a:endParaRPr kumimoji="0" lang="en-GB" sz="1050" b="0" i="0" u="none" strike="noStrike" kern="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4" name="Group 3">
            <a:extLst>
              <a:ext uri="{FF2B5EF4-FFF2-40B4-BE49-F238E27FC236}">
                <a16:creationId xmlns:a16="http://schemas.microsoft.com/office/drawing/2014/main" id="{038FAF12-1AD3-D6C3-2C0E-E5B8A93CC849}"/>
              </a:ext>
            </a:extLst>
          </p:cNvPr>
          <p:cNvGrpSpPr/>
          <p:nvPr/>
        </p:nvGrpSpPr>
        <p:grpSpPr>
          <a:xfrm>
            <a:off x="405082" y="2194799"/>
            <a:ext cx="8338811" cy="2439801"/>
            <a:chOff x="422667" y="2089291"/>
            <a:chExt cx="8338811" cy="2439801"/>
          </a:xfrm>
        </p:grpSpPr>
        <p:sp>
          <p:nvSpPr>
            <p:cNvPr id="54" name="Flowchart: Connector 53">
              <a:extLst>
                <a:ext uri="{FF2B5EF4-FFF2-40B4-BE49-F238E27FC236}">
                  <a16:creationId xmlns:a16="http://schemas.microsoft.com/office/drawing/2014/main" id="{73EE2B38-B4BA-A776-EAAC-E405733CCAE7}"/>
                </a:ext>
              </a:extLst>
            </p:cNvPr>
            <p:cNvSpPr/>
            <p:nvPr/>
          </p:nvSpPr>
          <p:spPr>
            <a:xfrm>
              <a:off x="5169207" y="2586110"/>
              <a:ext cx="900000" cy="900141"/>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5" name="Flowchart: Connector 54">
              <a:extLst>
                <a:ext uri="{FF2B5EF4-FFF2-40B4-BE49-F238E27FC236}">
                  <a16:creationId xmlns:a16="http://schemas.microsoft.com/office/drawing/2014/main" id="{FFD0523D-BB0F-EF00-4BAB-97E9366E88BF}"/>
                </a:ext>
              </a:extLst>
            </p:cNvPr>
            <p:cNvSpPr/>
            <p:nvPr/>
          </p:nvSpPr>
          <p:spPr>
            <a:xfrm>
              <a:off x="7279864" y="2588791"/>
              <a:ext cx="900000" cy="899887"/>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3" name="Flowchart: Connector 52">
              <a:extLst>
                <a:ext uri="{FF2B5EF4-FFF2-40B4-BE49-F238E27FC236}">
                  <a16:creationId xmlns:a16="http://schemas.microsoft.com/office/drawing/2014/main" id="{744B7493-D377-085C-3166-0E6BA9A6D1FA}"/>
                </a:ext>
              </a:extLst>
            </p:cNvPr>
            <p:cNvSpPr/>
            <p:nvPr/>
          </p:nvSpPr>
          <p:spPr>
            <a:xfrm>
              <a:off x="30378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2" name="Flowchart: Connector 51">
              <a:extLst>
                <a:ext uri="{FF2B5EF4-FFF2-40B4-BE49-F238E27FC236}">
                  <a16:creationId xmlns:a16="http://schemas.microsoft.com/office/drawing/2014/main" id="{F9E802E5-2B79-B774-41CF-6327E5031547}"/>
                </a:ext>
              </a:extLst>
            </p:cNvPr>
            <p:cNvSpPr/>
            <p:nvPr/>
          </p:nvSpPr>
          <p:spPr>
            <a:xfrm>
              <a:off x="8842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32" name="Graphic 31" descr="Pound with solid fill">
              <a:extLst>
                <a:ext uri="{FF2B5EF4-FFF2-40B4-BE49-F238E27FC236}">
                  <a16:creationId xmlns:a16="http://schemas.microsoft.com/office/drawing/2014/main" id="{2205CB80-4DEE-2968-DDFF-E6607B9A60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9619" y="2729910"/>
              <a:ext cx="612537" cy="612537"/>
            </a:xfrm>
            <a:prstGeom prst="rect">
              <a:avLst/>
            </a:prstGeom>
          </p:spPr>
        </p:pic>
        <p:pic>
          <p:nvPicPr>
            <p:cNvPr id="34" name="Graphic 33" descr="Handshake with solid fill">
              <a:extLst>
                <a:ext uri="{FF2B5EF4-FFF2-40B4-BE49-F238E27FC236}">
                  <a16:creationId xmlns:a16="http://schemas.microsoft.com/office/drawing/2014/main" id="{43B14121-3748-8388-F03A-8DEE780811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29750" y="2643148"/>
              <a:ext cx="914400" cy="914400"/>
            </a:xfrm>
            <a:prstGeom prst="rect">
              <a:avLst/>
            </a:prstGeom>
          </p:spPr>
        </p:pic>
        <p:pic>
          <p:nvPicPr>
            <p:cNvPr id="38" name="Graphic 37" descr="Arrow circle with solid fill">
              <a:extLst>
                <a:ext uri="{FF2B5EF4-FFF2-40B4-BE49-F238E27FC236}">
                  <a16:creationId xmlns:a16="http://schemas.microsoft.com/office/drawing/2014/main" id="{A645B4EF-55CD-D692-8599-B9C62542B9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54807" y="2592059"/>
              <a:ext cx="914400" cy="914400"/>
            </a:xfrm>
            <a:prstGeom prst="rect">
              <a:avLst/>
            </a:prstGeom>
          </p:spPr>
        </p:pic>
        <p:sp>
          <p:nvSpPr>
            <p:cNvPr id="39" name="TextBox 9">
              <a:extLst>
                <a:ext uri="{FF2B5EF4-FFF2-40B4-BE49-F238E27FC236}">
                  <a16:creationId xmlns:a16="http://schemas.microsoft.com/office/drawing/2014/main" id="{F4D63C1D-9CE1-612D-213F-8FE4B002F7E8}"/>
                </a:ext>
              </a:extLst>
            </p:cNvPr>
            <p:cNvSpPr txBox="1"/>
            <p:nvPr/>
          </p:nvSpPr>
          <p:spPr>
            <a:xfrm>
              <a:off x="6912947" y="2089291"/>
              <a:ext cx="1758512" cy="577081"/>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Income Generation</a:t>
              </a:r>
            </a:p>
          </p:txBody>
        </p:sp>
        <p:sp>
          <p:nvSpPr>
            <p:cNvPr id="40" name="TextBox 9">
              <a:extLst>
                <a:ext uri="{FF2B5EF4-FFF2-40B4-BE49-F238E27FC236}">
                  <a16:creationId xmlns:a16="http://schemas.microsoft.com/office/drawing/2014/main" id="{3D97FBFD-F37D-FE0F-9F63-66FBF257DBB0}"/>
                </a:ext>
              </a:extLst>
            </p:cNvPr>
            <p:cNvSpPr txBox="1"/>
            <p:nvPr/>
          </p:nvSpPr>
          <p:spPr>
            <a:xfrm>
              <a:off x="472541" y="2193131"/>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WG Funding</a:t>
              </a:r>
            </a:p>
          </p:txBody>
        </p:sp>
        <p:sp>
          <p:nvSpPr>
            <p:cNvPr id="41" name="TextBox 9">
              <a:extLst>
                <a:ext uri="{FF2B5EF4-FFF2-40B4-BE49-F238E27FC236}">
                  <a16:creationId xmlns:a16="http://schemas.microsoft.com/office/drawing/2014/main" id="{07676630-CAC8-70E4-198E-5CAB37B48E9F}"/>
                </a:ext>
              </a:extLst>
            </p:cNvPr>
            <p:cNvSpPr txBox="1"/>
            <p:nvPr/>
          </p:nvSpPr>
          <p:spPr>
            <a:xfrm>
              <a:off x="2662188" y="2144392"/>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Strategic Partnerships</a:t>
              </a:r>
            </a:p>
          </p:txBody>
        </p:sp>
        <p:sp>
          <p:nvSpPr>
            <p:cNvPr id="42" name="TextBox 9">
              <a:extLst>
                <a:ext uri="{FF2B5EF4-FFF2-40B4-BE49-F238E27FC236}">
                  <a16:creationId xmlns:a16="http://schemas.microsoft.com/office/drawing/2014/main" id="{3DC88089-B041-68B1-1830-E94C3552E4F1}"/>
                </a:ext>
              </a:extLst>
            </p:cNvPr>
            <p:cNvSpPr txBox="1"/>
            <p:nvPr/>
          </p:nvSpPr>
          <p:spPr>
            <a:xfrm>
              <a:off x="4788199" y="2168973"/>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Reinvestment</a:t>
              </a:r>
            </a:p>
          </p:txBody>
        </p:sp>
        <p:pic>
          <p:nvPicPr>
            <p:cNvPr id="45" name="Graphic 44" descr="Coins with solid fill">
              <a:extLst>
                <a:ext uri="{FF2B5EF4-FFF2-40B4-BE49-F238E27FC236}">
                  <a16:creationId xmlns:a16="http://schemas.microsoft.com/office/drawing/2014/main" id="{9C278ED3-FFC0-2990-2D60-2BFEFB37322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369340" y="2675656"/>
              <a:ext cx="721047" cy="721047"/>
            </a:xfrm>
            <a:prstGeom prst="rect">
              <a:avLst/>
            </a:prstGeom>
          </p:spPr>
        </p:pic>
        <p:sp>
          <p:nvSpPr>
            <p:cNvPr id="47" name="Rectangle 46">
              <a:extLst>
                <a:ext uri="{FF2B5EF4-FFF2-40B4-BE49-F238E27FC236}">
                  <a16:creationId xmlns:a16="http://schemas.microsoft.com/office/drawing/2014/main" id="{016221C8-86FD-BEF5-BE44-CDEEDCD2CCC2}"/>
                </a:ext>
              </a:extLst>
            </p:cNvPr>
            <p:cNvSpPr/>
            <p:nvPr/>
          </p:nvSpPr>
          <p:spPr>
            <a:xfrm>
              <a:off x="422667" y="362884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Welsh Government funding from wider transformational initiatives by embedding digital ways of working in everything we do.</a:t>
              </a:r>
            </a:p>
          </p:txBody>
        </p:sp>
        <p:sp>
          <p:nvSpPr>
            <p:cNvPr id="48" name="Rectangle 47">
              <a:extLst>
                <a:ext uri="{FF2B5EF4-FFF2-40B4-BE49-F238E27FC236}">
                  <a16:creationId xmlns:a16="http://schemas.microsoft.com/office/drawing/2014/main" id="{D186696A-9664-95EF-CEF4-B826F9A91677}"/>
                </a:ext>
              </a:extLst>
            </p:cNvPr>
            <p:cNvSpPr/>
            <p:nvPr/>
          </p:nvSpPr>
          <p:spPr>
            <a:xfrm>
              <a:off x="2612315" y="367055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Developing Strategic Partnerships with commercial suppliers to co-develop solutions that benefit both parties. </a:t>
              </a:r>
            </a:p>
          </p:txBody>
        </p:sp>
        <p:sp>
          <p:nvSpPr>
            <p:cNvPr id="50" name="TextBox 49">
              <a:extLst>
                <a:ext uri="{FF2B5EF4-FFF2-40B4-BE49-F238E27FC236}">
                  <a16:creationId xmlns:a16="http://schemas.microsoft.com/office/drawing/2014/main" id="{3046480C-FEC5-43E4-D887-CC946326D1C8}"/>
                </a:ext>
              </a:extLst>
            </p:cNvPr>
            <p:cNvSpPr txBox="1"/>
            <p:nvPr/>
          </p:nvSpPr>
          <p:spPr>
            <a:xfrm>
              <a:off x="4737595" y="3628846"/>
              <a:ext cx="1893043" cy="900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Reinvestment of efficiencies released from projects back into other digital enablement projects.</a:t>
              </a:r>
            </a:p>
          </p:txBody>
        </p:sp>
        <p:sp>
          <p:nvSpPr>
            <p:cNvPr id="51" name="TextBox 50">
              <a:extLst>
                <a:ext uri="{FF2B5EF4-FFF2-40B4-BE49-F238E27FC236}">
                  <a16:creationId xmlns:a16="http://schemas.microsoft.com/office/drawing/2014/main" id="{EFA2D4EB-F688-B9CF-2EA1-B2C6242867B8}"/>
                </a:ext>
              </a:extLst>
            </p:cNvPr>
            <p:cNvSpPr txBox="1"/>
            <p:nvPr/>
          </p:nvSpPr>
          <p:spPr>
            <a:xfrm>
              <a:off x="6868435" y="3628846"/>
              <a:ext cx="1893043"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Income generation from solutions developed within SBUHB.</a:t>
              </a:r>
            </a:p>
          </p:txBody>
        </p:sp>
      </p:grpSp>
      <p:grpSp>
        <p:nvGrpSpPr>
          <p:cNvPr id="13" name="Group 12">
            <a:extLst>
              <a:ext uri="{FF2B5EF4-FFF2-40B4-BE49-F238E27FC236}">
                <a16:creationId xmlns:a16="http://schemas.microsoft.com/office/drawing/2014/main" id="{BF0A3BF0-26FD-0294-034D-EBB1EAA91803}"/>
              </a:ext>
            </a:extLst>
          </p:cNvPr>
          <p:cNvGrpSpPr/>
          <p:nvPr/>
        </p:nvGrpSpPr>
        <p:grpSpPr>
          <a:xfrm>
            <a:off x="-1" y="0"/>
            <a:ext cx="9143998" cy="165595"/>
            <a:chOff x="374266" y="2474302"/>
            <a:chExt cx="13719657" cy="820603"/>
          </a:xfrm>
        </p:grpSpPr>
        <p:sp>
          <p:nvSpPr>
            <p:cNvPr id="14" name="Arrow: Pentagon 13">
              <a:extLst>
                <a:ext uri="{FF2B5EF4-FFF2-40B4-BE49-F238E27FC236}">
                  <a16:creationId xmlns:a16="http://schemas.microsoft.com/office/drawing/2014/main" id="{B6C545A0-B649-7D81-1D48-71311F2BB22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FE710B3F-F122-C842-7F58-8D10434554B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11237C8C-54F5-DC00-818D-1D29AE39B8B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7" name="Arrow: Chevron 16">
              <a:extLst>
                <a:ext uri="{FF2B5EF4-FFF2-40B4-BE49-F238E27FC236}">
                  <a16:creationId xmlns:a16="http://schemas.microsoft.com/office/drawing/2014/main" id="{6DC2E3FA-E2AB-8F10-F6BC-FBC8AA30055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8" name="Arrow: Chevron 17">
              <a:extLst>
                <a:ext uri="{FF2B5EF4-FFF2-40B4-BE49-F238E27FC236}">
                  <a16:creationId xmlns:a16="http://schemas.microsoft.com/office/drawing/2014/main" id="{56162CB1-5A93-FA90-DB6E-89625BD377A9}"/>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9" name="Arrow: Chevron 18">
              <a:extLst>
                <a:ext uri="{FF2B5EF4-FFF2-40B4-BE49-F238E27FC236}">
                  <a16:creationId xmlns:a16="http://schemas.microsoft.com/office/drawing/2014/main" id="{7FF2EF33-18AC-2E30-88EE-6A67DE276CF0}"/>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6" name="TextBox 5">
            <a:extLst>
              <a:ext uri="{FF2B5EF4-FFF2-40B4-BE49-F238E27FC236}">
                <a16:creationId xmlns:a16="http://schemas.microsoft.com/office/drawing/2014/main" id="{88EAF1B4-8B77-93DB-F1BA-ABA0AF6C028C}"/>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44</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975702809"/>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p:txBody>
          <a:bodyPr>
            <a:normAutofit/>
          </a:bodyPr>
          <a:lstStyle/>
          <a:p>
            <a:r>
              <a:rPr lang="en-US"/>
              <a:t>6. The Plan</a:t>
            </a:r>
          </a:p>
        </p:txBody>
      </p:sp>
      <p:grpSp>
        <p:nvGrpSpPr>
          <p:cNvPr id="4" name="Group 3">
            <a:extLst>
              <a:ext uri="{FF2B5EF4-FFF2-40B4-BE49-F238E27FC236}">
                <a16:creationId xmlns:a16="http://schemas.microsoft.com/office/drawing/2014/main" id="{B1FB3741-1755-EF29-DB9D-5FC8D2449C38}"/>
              </a:ext>
            </a:extLst>
          </p:cNvPr>
          <p:cNvGrpSpPr/>
          <p:nvPr/>
        </p:nvGrpSpPr>
        <p:grpSpPr>
          <a:xfrm>
            <a:off x="2" y="0"/>
            <a:ext cx="9143998" cy="165595"/>
            <a:chOff x="374266" y="2474302"/>
            <a:chExt cx="13719657" cy="820603"/>
          </a:xfrm>
        </p:grpSpPr>
        <p:sp>
          <p:nvSpPr>
            <p:cNvPr id="19" name="Arrow: Pentagon 18">
              <a:extLst>
                <a:ext uri="{FF2B5EF4-FFF2-40B4-BE49-F238E27FC236}">
                  <a16:creationId xmlns:a16="http://schemas.microsoft.com/office/drawing/2014/main" id="{F9404C0A-5FF4-BE91-319C-3402F878921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5EC875BA-84AA-332A-901D-8F522436346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9FC26728-33C1-ECAF-872C-B263C7A3D4D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2" name="Arrow: Chevron 21">
              <a:extLst>
                <a:ext uri="{FF2B5EF4-FFF2-40B4-BE49-F238E27FC236}">
                  <a16:creationId xmlns:a16="http://schemas.microsoft.com/office/drawing/2014/main" id="{EC025263-FB18-EBD3-B142-28B93AA5D1B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3" name="Arrow: Chevron 22">
              <a:extLst>
                <a:ext uri="{FF2B5EF4-FFF2-40B4-BE49-F238E27FC236}">
                  <a16:creationId xmlns:a16="http://schemas.microsoft.com/office/drawing/2014/main" id="{2A892F73-913D-44C6-23F2-A4A40A79438C}"/>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4" name="Arrow: Chevron 23">
              <a:extLst>
                <a:ext uri="{FF2B5EF4-FFF2-40B4-BE49-F238E27FC236}">
                  <a16:creationId xmlns:a16="http://schemas.microsoft.com/office/drawing/2014/main" id="{EE8F7D93-B345-6C71-AFD6-CBE851C396C6}"/>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CB205BAC-42AC-AC2C-0F10-2238AE7329C0}"/>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45</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758729008"/>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66155-DEB1-D3F1-4CD1-35229A0C27D6}"/>
              </a:ext>
            </a:extLst>
          </p:cNvPr>
          <p:cNvSpPr>
            <a:spLocks noGrp="1"/>
          </p:cNvSpPr>
          <p:nvPr>
            <p:ph type="title"/>
          </p:nvPr>
        </p:nvSpPr>
        <p:spPr>
          <a:xfrm>
            <a:off x="196571" y="0"/>
            <a:ext cx="7886700" cy="993775"/>
          </a:xfrm>
        </p:spPr>
        <p:txBody>
          <a:bodyPr/>
          <a:lstStyle/>
          <a:p>
            <a:r>
              <a:rPr lang="en-GB"/>
              <a:t>The Mobilisation Plan</a:t>
            </a:r>
          </a:p>
        </p:txBody>
      </p:sp>
      <p:sp>
        <p:nvSpPr>
          <p:cNvPr id="3" name="Content Placeholder 2">
            <a:extLst>
              <a:ext uri="{FF2B5EF4-FFF2-40B4-BE49-F238E27FC236}">
                <a16:creationId xmlns:a16="http://schemas.microsoft.com/office/drawing/2014/main" id="{834B8D30-2A43-208B-7C98-A8D6DA46CDC8}"/>
              </a:ext>
            </a:extLst>
          </p:cNvPr>
          <p:cNvSpPr>
            <a:spLocks noGrp="1"/>
          </p:cNvSpPr>
          <p:nvPr>
            <p:ph sz="quarter" idx="11"/>
          </p:nvPr>
        </p:nvSpPr>
        <p:spPr>
          <a:xfrm>
            <a:off x="297006" y="757732"/>
            <a:ext cx="8149942" cy="2361204"/>
          </a:xfrm>
          <a:ln>
            <a:solidFill>
              <a:schemeClr val="accent6"/>
            </a:solidFill>
          </a:ln>
        </p:spPr>
        <p:txBody>
          <a:bodyPr>
            <a:normAutofit fontScale="25000" lnSpcReduction="20000"/>
          </a:bodyPr>
          <a:lstStyle/>
          <a:p>
            <a:pPr marL="0" indent="0">
              <a:spcBef>
                <a:spcPts val="1200"/>
              </a:spcBef>
              <a:buNone/>
            </a:pPr>
            <a:r>
              <a:rPr lang="en-GB" sz="4000">
                <a:latin typeface="Arial" panose="020B0604020202020204" pitchFamily="34" charset="0"/>
              </a:rPr>
              <a:t>Delivery of the SBUHB Digital Strategy for 2035 will require significant changes to organisational ways of working, with all teams taking a much more collective responsibility for digital transformation and the realisation of the potential benefits. The SBUHB digital landscape needs to be rationalising, consolidating current systems and developing a central Electronic Patient Record (EPR) model and Care Data Resource (CDR). We believe the key to the success of our strategy in the long term is rapid yet thoughtful change within the next three years to 2028. Our ambitious 3-year roadmap maximises the enormous potential of SBUHB by focussing on a prioritised list of strong digital foundations, building a robust, modern, and consolidated suite of digital and data capabilities. </a:t>
            </a:r>
          </a:p>
          <a:p>
            <a:pPr marL="0" indent="0">
              <a:spcBef>
                <a:spcPts val="1200"/>
              </a:spcBef>
              <a:buNone/>
            </a:pPr>
            <a:r>
              <a:rPr lang="en-GB" sz="4000">
                <a:latin typeface="Arial" panose="020B0604020202020204" pitchFamily="34" charset="0"/>
              </a:rPr>
              <a:t>The Mobilisation Plan sets out the 3 key areas of work that must now be undertaken over the course of next 12 months to evaluate SBUHB’s current work and maximise the SBUHB Digital Strategy’s success. The three areas include:</a:t>
            </a:r>
          </a:p>
          <a:p>
            <a:pPr lvl="2">
              <a:spcBef>
                <a:spcPts val="0"/>
              </a:spcBef>
            </a:pPr>
            <a:endParaRPr lang="en-GB" sz="4000">
              <a:latin typeface="Arial" panose="020B0604020202020204" pitchFamily="34" charset="0"/>
            </a:endParaRPr>
          </a:p>
          <a:p>
            <a:pPr lvl="4">
              <a:spcBef>
                <a:spcPts val="0"/>
              </a:spcBef>
            </a:pPr>
            <a:r>
              <a:rPr lang="en-GB" sz="4000">
                <a:latin typeface="Arial" panose="020B0604020202020204" pitchFamily="34" charset="0"/>
              </a:rPr>
              <a:t>Aligning – securing sign-off, maintaining momentum and building buy-in </a:t>
            </a:r>
          </a:p>
          <a:p>
            <a:pPr lvl="4">
              <a:spcBef>
                <a:spcPts val="0"/>
              </a:spcBef>
            </a:pPr>
            <a:r>
              <a:rPr lang="en-GB" sz="4000">
                <a:latin typeface="Arial" panose="020B0604020202020204" pitchFamily="34" charset="0"/>
              </a:rPr>
              <a:t>Mapping – testing and prioritising digital projects against the new vision, </a:t>
            </a:r>
          </a:p>
          <a:p>
            <a:pPr lvl="4">
              <a:spcBef>
                <a:spcPts val="0"/>
              </a:spcBef>
            </a:pPr>
            <a:r>
              <a:rPr lang="en-GB" sz="4000">
                <a:latin typeface="Arial" panose="020B0604020202020204" pitchFamily="34" charset="0"/>
              </a:rPr>
              <a:t>Structuring – setting up the programme for success </a:t>
            </a:r>
          </a:p>
          <a:p>
            <a:pPr marL="0" indent="0" algn="l">
              <a:spcBef>
                <a:spcPts val="0"/>
              </a:spcBef>
              <a:buNone/>
            </a:pPr>
            <a:endParaRPr lang="en-GB" sz="4000">
              <a:latin typeface="Arial" panose="020B0604020202020204" pitchFamily="34" charset="0"/>
            </a:endParaRPr>
          </a:p>
          <a:p>
            <a:pPr marL="0" indent="0">
              <a:spcBef>
                <a:spcPts val="0"/>
              </a:spcBef>
              <a:buNone/>
            </a:pPr>
            <a:r>
              <a:rPr lang="en-GB" sz="4000">
                <a:latin typeface="Arial" panose="020B0604020202020204" pitchFamily="34" charset="0"/>
              </a:rPr>
              <a:t>By 2028, we will have a fully developed Electronic Patient Record (EPR) model strategy and commenced implementation of priority modules. The 3-year plan outlines the key deliverables from 2025 to 2028 across the four enablers and aims to deliver specific digital solutions and capabilities to support the broader 10-year vision. The three priority components that contribute to the delivery of a health and social care record for Swansea Bay patients and citizens are detailed below.</a:t>
            </a:r>
          </a:p>
          <a:p>
            <a:pPr marL="0" indent="0" algn="l">
              <a:spcBef>
                <a:spcPts val="0"/>
              </a:spcBef>
              <a:buNone/>
            </a:pPr>
            <a:endParaRPr lang="en-GB" sz="4000">
              <a:latin typeface="Arial" panose="020B0604020202020204" pitchFamily="34" charset="0"/>
            </a:endParaRPr>
          </a:p>
          <a:p>
            <a:pPr marL="238125" lvl="1" indent="0">
              <a:buNone/>
            </a:pPr>
            <a:endParaRPr lang="en-GB"/>
          </a:p>
        </p:txBody>
      </p:sp>
      <p:sp>
        <p:nvSpPr>
          <p:cNvPr id="11" name="Rectangle 10">
            <a:extLst>
              <a:ext uri="{FF2B5EF4-FFF2-40B4-BE49-F238E27FC236}">
                <a16:creationId xmlns:a16="http://schemas.microsoft.com/office/drawing/2014/main" id="{3FA7C3A8-C57B-1026-305F-6882A49D5D13}"/>
              </a:ext>
            </a:extLst>
          </p:cNvPr>
          <p:cNvSpPr/>
          <p:nvPr/>
        </p:nvSpPr>
        <p:spPr>
          <a:xfrm>
            <a:off x="297007" y="3081915"/>
            <a:ext cx="8149942" cy="1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The 3 Priority Components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12" name="Rectangle 11">
            <a:extLst>
              <a:ext uri="{FF2B5EF4-FFF2-40B4-BE49-F238E27FC236}">
                <a16:creationId xmlns:a16="http://schemas.microsoft.com/office/drawing/2014/main" id="{DB7C68B3-AFA0-20B5-5FE6-ECDE46A2F736}"/>
              </a:ext>
            </a:extLst>
          </p:cNvPr>
          <p:cNvSpPr/>
          <p:nvPr/>
        </p:nvSpPr>
        <p:spPr>
          <a:xfrm>
            <a:off x="297006" y="3285406"/>
            <a:ext cx="2758851" cy="936591"/>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 single electronic patient record (EPR) for secondary care. Fundamental to its success will be the establishment of a strategic partnership with a preferred supplier who will work flexibly with the Health Board on both existing and emerging priorities.</a:t>
            </a:r>
            <a:endParaRPr kumimoji="0" lang="en-GB" sz="10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3" name="Rectangle 12">
            <a:extLst>
              <a:ext uri="{FF2B5EF4-FFF2-40B4-BE49-F238E27FC236}">
                <a16:creationId xmlns:a16="http://schemas.microsoft.com/office/drawing/2014/main" id="{9FE16E30-6547-9864-D4F0-8701CB8BC90A}"/>
              </a:ext>
            </a:extLst>
          </p:cNvPr>
          <p:cNvSpPr/>
          <p:nvPr/>
        </p:nvSpPr>
        <p:spPr>
          <a:xfrm>
            <a:off x="3097914" y="3285406"/>
            <a:ext cx="2758851" cy="936591"/>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defRPr/>
            </a:pPr>
            <a:r>
              <a:rPr lang="en-GB" sz="1000" b="0" kern="1200">
                <a:solidFill>
                  <a:srgbClr val="1F355E"/>
                </a:solidFill>
                <a:latin typeface="Arial" panose="020B0604020202020204" pitchFamily="34" charset="0"/>
                <a:cs typeface="Arial" panose="020B0604020202020204" pitchFamily="34" charset="0"/>
              </a:rPr>
              <a:t>A digital system for Community, Mental Health, and Learning Disabilities. A key requirement from this solution will be alignment and integration with regional partners, such that that digital solution can enable delivery of the ambitions of “A Healthier Wales”. </a:t>
            </a:r>
            <a:endParaRPr kumimoji="0" lang="en-GB" sz="10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4" name="Rectangle 13">
            <a:extLst>
              <a:ext uri="{FF2B5EF4-FFF2-40B4-BE49-F238E27FC236}">
                <a16:creationId xmlns:a16="http://schemas.microsoft.com/office/drawing/2014/main" id="{AB16FBAE-F069-FC0E-2040-FCC95E89603E}"/>
              </a:ext>
            </a:extLst>
          </p:cNvPr>
          <p:cNvSpPr/>
          <p:nvPr/>
        </p:nvSpPr>
        <p:spPr>
          <a:xfrm>
            <a:off x="5898822" y="3285406"/>
            <a:ext cx="2548127" cy="936591"/>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Specialists service solutions which delivery unique functionality, that cannot be delivered as a module of the electronic record for secondary care.  This </a:t>
            </a:r>
            <a:r>
              <a:rPr lang="en-GB" sz="1000" b="0" kern="1200">
                <a:solidFill>
                  <a:srgbClr val="1F355E"/>
                </a:solidFill>
                <a:latin typeface="Arial" panose="020B0604020202020204" pitchFamily="34" charset="0"/>
                <a:cs typeface="Arial" panose="020B0604020202020204" pitchFamily="34" charset="0"/>
              </a:rPr>
              <a:t>will</a:t>
            </a:r>
            <a:r>
              <a:rPr kumimoji="0" lang="en-GB" sz="10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include services such as pathology, radiology, maternity and intensive care.</a:t>
            </a:r>
          </a:p>
        </p:txBody>
      </p:sp>
      <p:grpSp>
        <p:nvGrpSpPr>
          <p:cNvPr id="5" name="Group 4">
            <a:extLst>
              <a:ext uri="{FF2B5EF4-FFF2-40B4-BE49-F238E27FC236}">
                <a16:creationId xmlns:a16="http://schemas.microsoft.com/office/drawing/2014/main" id="{D9C4D839-0EA7-99FC-F623-77D8ED2E1B0D}"/>
              </a:ext>
            </a:extLst>
          </p:cNvPr>
          <p:cNvGrpSpPr/>
          <p:nvPr/>
        </p:nvGrpSpPr>
        <p:grpSpPr>
          <a:xfrm>
            <a:off x="2" y="0"/>
            <a:ext cx="9143998" cy="165595"/>
            <a:chOff x="374266" y="2474302"/>
            <a:chExt cx="13719657" cy="820603"/>
          </a:xfrm>
        </p:grpSpPr>
        <p:sp>
          <p:nvSpPr>
            <p:cNvPr id="6" name="Arrow: Pentagon 5">
              <a:extLst>
                <a:ext uri="{FF2B5EF4-FFF2-40B4-BE49-F238E27FC236}">
                  <a16:creationId xmlns:a16="http://schemas.microsoft.com/office/drawing/2014/main" id="{3E68ED1B-EEB1-34ED-6ED9-21CADB96359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9967B3E6-BEA1-A898-09FB-767E5EE9D11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9DC63482-2385-19A3-CEF6-73930C506F1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9" name="Arrow: Chevron 8">
              <a:extLst>
                <a:ext uri="{FF2B5EF4-FFF2-40B4-BE49-F238E27FC236}">
                  <a16:creationId xmlns:a16="http://schemas.microsoft.com/office/drawing/2014/main" id="{23AC3F6A-1425-A656-4009-79E073B275C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0" name="Arrow: Chevron 9">
              <a:extLst>
                <a:ext uri="{FF2B5EF4-FFF2-40B4-BE49-F238E27FC236}">
                  <a16:creationId xmlns:a16="http://schemas.microsoft.com/office/drawing/2014/main" id="{4C8BFE7F-79E9-1DFD-A5E3-8F1A84352137}"/>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5" name="Arrow: Chevron 14">
              <a:extLst>
                <a:ext uri="{FF2B5EF4-FFF2-40B4-BE49-F238E27FC236}">
                  <a16:creationId xmlns:a16="http://schemas.microsoft.com/office/drawing/2014/main" id="{5F1E9065-A2D9-B5CD-5DA8-CD85D7BD3A69}"/>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6" name="TextBox 15">
            <a:extLst>
              <a:ext uri="{FF2B5EF4-FFF2-40B4-BE49-F238E27FC236}">
                <a16:creationId xmlns:a16="http://schemas.microsoft.com/office/drawing/2014/main" id="{AB4BE72A-EF38-3BF5-CB9A-9BBB28434999}"/>
              </a:ext>
            </a:extLst>
          </p:cNvPr>
          <p:cNvSpPr txBox="1"/>
          <p:nvPr/>
        </p:nvSpPr>
        <p:spPr>
          <a:xfrm>
            <a:off x="8530164" y="4860107"/>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46</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994561269"/>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FFDE5-F8CC-1207-8EBD-9C32CD00C00C}"/>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A55BC6ED-D9ED-E4D3-513A-9563CA0E8A55}"/>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panose="020B0A04020102020204" pitchFamily="34" charset="0"/>
              </a:rPr>
              <a:t>Ingredients for Successful Delivery of the SBU Digital Strategy </a:t>
            </a:r>
          </a:p>
        </p:txBody>
      </p:sp>
      <p:grpSp>
        <p:nvGrpSpPr>
          <p:cNvPr id="30" name="Group 29">
            <a:extLst>
              <a:ext uri="{FF2B5EF4-FFF2-40B4-BE49-F238E27FC236}">
                <a16:creationId xmlns:a16="http://schemas.microsoft.com/office/drawing/2014/main" id="{B445F74C-29C7-DF08-0FEF-1E9CDFC44DB0}"/>
              </a:ext>
            </a:extLst>
          </p:cNvPr>
          <p:cNvGrpSpPr/>
          <p:nvPr/>
        </p:nvGrpSpPr>
        <p:grpSpPr>
          <a:xfrm>
            <a:off x="142875" y="755552"/>
            <a:ext cx="8858250" cy="3581682"/>
            <a:chOff x="217655" y="879054"/>
            <a:chExt cx="10178192" cy="3581682"/>
          </a:xfrm>
        </p:grpSpPr>
        <p:sp>
          <p:nvSpPr>
            <p:cNvPr id="8" name="Rectangle: Rounded Corners 7">
              <a:extLst>
                <a:ext uri="{FF2B5EF4-FFF2-40B4-BE49-F238E27FC236}">
                  <a16:creationId xmlns:a16="http://schemas.microsoft.com/office/drawing/2014/main" id="{B93441D5-5DAC-FECF-35F8-D7B8A006629A}"/>
                </a:ext>
              </a:extLst>
            </p:cNvPr>
            <p:cNvSpPr/>
            <p:nvPr/>
          </p:nvSpPr>
          <p:spPr>
            <a:xfrm>
              <a:off x="217656" y="1188716"/>
              <a:ext cx="3338009" cy="2897185"/>
            </a:xfrm>
            <a:prstGeom prst="roundRect">
              <a:avLst>
                <a:gd name="adj" fmla="val 4644"/>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285750" marR="0" indent="-285750" algn="l" defTabSz="825500" rtl="0" fontAlgn="auto" latinLnBrk="0" hangingPunct="0">
                <a:lnSpc>
                  <a:spcPct val="100000"/>
                </a:lnSpc>
                <a:spcBef>
                  <a:spcPts val="0"/>
                </a:spcBef>
                <a:spcAft>
                  <a:spcPts val="0"/>
                </a:spcAft>
                <a:buClrTx/>
                <a:buSzTx/>
                <a:buFont typeface="+mj-lt"/>
                <a:buAutoNum type="arabicPeriod"/>
                <a:tabLst/>
              </a:pPr>
              <a:r>
                <a:rPr kumimoji="0" lang="en-GB" sz="105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Alignment</a:t>
              </a: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 with the strategic agenda</a:t>
              </a:r>
              <a:b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b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 </a:t>
              </a:r>
            </a:p>
            <a:p>
              <a:pPr marL="285750" marR="0" indent="-285750" algn="l" defTabSz="825500" rtl="0" fontAlgn="auto" latinLnBrk="0" hangingPunct="0">
                <a:lnSpc>
                  <a:spcPct val="100000"/>
                </a:lnSpc>
                <a:spcBef>
                  <a:spcPts val="0"/>
                </a:spcBef>
                <a:spcAft>
                  <a:spcPts val="0"/>
                </a:spcAft>
                <a:buClrTx/>
                <a:buSzTx/>
                <a:buFont typeface="+mj-lt"/>
                <a:buAutoNum type="arabicPeriod"/>
                <a:tabLst/>
              </a:pP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Executive </a:t>
              </a:r>
              <a:r>
                <a:rPr kumimoji="0" lang="en-GB" sz="105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endorsement</a:t>
              </a: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 and </a:t>
              </a:r>
              <a:r>
                <a:rPr lang="en-GB" sz="1050" b="0">
                  <a:latin typeface="Arial" panose="020B0604020202020204" pitchFamily="34" charset="0"/>
                  <a:cs typeface="Arial" panose="020B0604020202020204" pitchFamily="34" charset="0"/>
                  <a:sym typeface="Helvetica Neue Medium"/>
                </a:rPr>
                <a:t>active commitment </a:t>
              </a:r>
              <a:br>
                <a:rPr lang="en-GB" sz="1050" b="0">
                  <a:latin typeface="Arial" panose="020B0604020202020204" pitchFamily="34" charset="0"/>
                  <a:cs typeface="Arial" panose="020B0604020202020204" pitchFamily="34" charset="0"/>
                  <a:sym typeface="Helvetica Neue Medium"/>
                </a:rPr>
              </a:br>
              <a:endParaRPr lang="en-GB" sz="1050" b="0">
                <a:latin typeface="Arial" panose="020B0604020202020204" pitchFamily="34" charset="0"/>
                <a:cs typeface="Arial" panose="020B0604020202020204" pitchFamily="34" charset="0"/>
                <a:sym typeface="Helvetica Neue Medium"/>
              </a:endParaRPr>
            </a:p>
            <a:p>
              <a:pPr marL="285750" marR="0" indent="-285750" algn="l" defTabSz="825500" rtl="0" fontAlgn="auto" latinLnBrk="0" hangingPunct="0">
                <a:lnSpc>
                  <a:spcPct val="100000"/>
                </a:lnSpc>
                <a:spcBef>
                  <a:spcPts val="0"/>
                </a:spcBef>
                <a:spcAft>
                  <a:spcPts val="0"/>
                </a:spcAft>
                <a:buClrTx/>
                <a:buSzTx/>
                <a:buFont typeface="+mj-lt"/>
                <a:buAutoNum type="arabicPeriod"/>
                <a:tabLst/>
              </a:pP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Buy-</a:t>
              </a:r>
              <a:r>
                <a:rPr lang="en-GB" sz="1050" b="0">
                  <a:latin typeface="Arial" panose="020B0604020202020204" pitchFamily="34" charset="0"/>
                  <a:cs typeface="Arial" panose="020B0604020202020204" pitchFamily="34" charset="0"/>
                  <a:sym typeface="Helvetica Neue Medium"/>
                </a:rPr>
                <a:t>in from all levels and a sense of </a:t>
              </a:r>
              <a:r>
                <a:rPr lang="en-GB" sz="1050">
                  <a:latin typeface="Arial" panose="020B0604020202020204" pitchFamily="34" charset="0"/>
                  <a:cs typeface="Arial" panose="020B0604020202020204" pitchFamily="34" charset="0"/>
                  <a:sym typeface="Helvetica Neue Medium"/>
                </a:rPr>
                <a:t>urgency</a:t>
              </a:r>
              <a:r>
                <a:rPr lang="en-GB" sz="1050" b="0">
                  <a:latin typeface="Arial" panose="020B0604020202020204" pitchFamily="34" charset="0"/>
                  <a:cs typeface="Arial" panose="020B0604020202020204" pitchFamily="34" charset="0"/>
                  <a:sym typeface="Helvetica Neue Medium"/>
                </a:rPr>
                <a:t> and importance</a:t>
              </a:r>
              <a:br>
                <a:rPr lang="en-GB" sz="1050" b="0">
                  <a:latin typeface="Arial" panose="020B0604020202020204" pitchFamily="34" charset="0"/>
                  <a:cs typeface="Arial" panose="020B0604020202020204" pitchFamily="34" charset="0"/>
                  <a:sym typeface="Helvetica Neue Medium"/>
                </a:rPr>
              </a:br>
              <a:endParaRPr lang="en-GB" sz="1050" b="0">
                <a:latin typeface="Arial" panose="020B0604020202020204" pitchFamily="34" charset="0"/>
                <a:cs typeface="Arial" panose="020B0604020202020204" pitchFamily="34" charset="0"/>
                <a:sym typeface="Helvetica Neue Medium"/>
              </a:endParaRPr>
            </a:p>
            <a:p>
              <a:pPr marL="285750" marR="0" indent="-285750" algn="l" defTabSz="825500" rtl="0" fontAlgn="auto" latinLnBrk="0" hangingPunct="0">
                <a:lnSpc>
                  <a:spcPct val="100000"/>
                </a:lnSpc>
                <a:spcBef>
                  <a:spcPts val="0"/>
                </a:spcBef>
                <a:spcAft>
                  <a:spcPts val="0"/>
                </a:spcAft>
                <a:buClrTx/>
                <a:buSzTx/>
                <a:buFont typeface="+mj-lt"/>
                <a:buAutoNum type="arabicPeriod"/>
                <a:tabLst/>
              </a:pPr>
              <a:r>
                <a:rPr lang="en-GB" sz="1050">
                  <a:latin typeface="Arial" panose="020B0604020202020204" pitchFamily="34" charset="0"/>
                  <a:cs typeface="Arial" panose="020B0604020202020204" pitchFamily="34" charset="0"/>
                  <a:sym typeface="Helvetica Neue Medium"/>
                </a:rPr>
                <a:t>Organisational commitment </a:t>
              </a:r>
              <a:r>
                <a:rPr lang="en-GB" sz="1050" b="0">
                  <a:latin typeface="Arial" panose="020B0604020202020204" pitchFamily="34" charset="0"/>
                  <a:cs typeface="Arial" panose="020B0604020202020204" pitchFamily="34" charset="0"/>
                  <a:sym typeface="Helvetica Neue Medium"/>
                </a:rPr>
                <a:t>and belief in the value of the financial investment in Digital</a:t>
              </a:r>
              <a:br>
                <a:rPr lang="en-GB" sz="1050" b="0">
                  <a:latin typeface="Arial" panose="020B0604020202020204" pitchFamily="34" charset="0"/>
                  <a:cs typeface="Arial" panose="020B0604020202020204" pitchFamily="34" charset="0"/>
                  <a:sym typeface="Helvetica Neue Medium"/>
                </a:rPr>
              </a:br>
              <a:endParaRPr lang="en-GB" sz="1050" b="0">
                <a:latin typeface="Arial" panose="020B0604020202020204" pitchFamily="34" charset="0"/>
                <a:cs typeface="Arial" panose="020B0604020202020204" pitchFamily="34" charset="0"/>
                <a:sym typeface="Helvetica Neue Medium"/>
              </a:endParaRPr>
            </a:p>
            <a:p>
              <a:pPr marL="285750" indent="-285750" algn="l" defTabSz="825500" hangingPunct="0">
                <a:buFont typeface="+mj-lt"/>
                <a:buAutoNum type="arabicPeriod"/>
              </a:pP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Clear articulation of </a:t>
              </a:r>
              <a:r>
                <a:rPr kumimoji="0" lang="en-GB" sz="105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benefits</a:t>
              </a: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 and a shared sense of the scale of the opportunity</a:t>
              </a:r>
            </a:p>
          </p:txBody>
        </p:sp>
        <p:sp>
          <p:nvSpPr>
            <p:cNvPr id="9" name="Rectangle: Rounded Corners 8">
              <a:extLst>
                <a:ext uri="{FF2B5EF4-FFF2-40B4-BE49-F238E27FC236}">
                  <a16:creationId xmlns:a16="http://schemas.microsoft.com/office/drawing/2014/main" id="{46B501BC-C7E4-44B9-3290-A523AA66C88C}"/>
                </a:ext>
              </a:extLst>
            </p:cNvPr>
            <p:cNvSpPr/>
            <p:nvPr/>
          </p:nvSpPr>
          <p:spPr>
            <a:xfrm>
              <a:off x="3637747" y="1188717"/>
              <a:ext cx="3338009" cy="2897185"/>
            </a:xfrm>
            <a:prstGeom prst="roundRect">
              <a:avLst>
                <a:gd name="adj" fmla="val 4894"/>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285750" marR="0" indent="-285750" algn="l" defTabSz="825500" rtl="0" fontAlgn="auto" latinLnBrk="0" hangingPunct="0">
                <a:lnSpc>
                  <a:spcPct val="100000"/>
                </a:lnSpc>
                <a:spcBef>
                  <a:spcPts val="0"/>
                </a:spcBef>
                <a:spcAft>
                  <a:spcPts val="0"/>
                </a:spcAft>
                <a:buClrTx/>
                <a:buSzTx/>
                <a:buFont typeface="+mj-lt"/>
                <a:buAutoNum type="arabicPeriod" startAt="6"/>
                <a:tabLst/>
              </a:pP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Single </a:t>
              </a:r>
              <a:r>
                <a:rPr kumimoji="0" lang="en-GB" sz="105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coherent view </a:t>
              </a:r>
              <a:r>
                <a:rPr lang="en-GB" sz="1050" b="0">
                  <a:latin typeface="Arial" panose="020B0604020202020204" pitchFamily="34" charset="0"/>
                  <a:cs typeface="Arial" panose="020B0604020202020204" pitchFamily="34" charset="0"/>
                  <a:sym typeface="Helvetica Neue Medium"/>
                </a:rPr>
                <a:t>mapping </a:t>
              </a: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all the digital and data work and capabilities being carried out and supported across SBU, including those supported by the Digital Services team, but also other organisation-wide activities</a:t>
              </a:r>
              <a:b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br>
              <a:endPar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a:p>
              <a:pPr marL="285750" marR="0" indent="-285750" algn="l" defTabSz="825500" rtl="0" fontAlgn="auto" latinLnBrk="0" hangingPunct="0">
                <a:lnSpc>
                  <a:spcPct val="100000"/>
                </a:lnSpc>
                <a:spcBef>
                  <a:spcPts val="0"/>
                </a:spcBef>
                <a:spcAft>
                  <a:spcPts val="0"/>
                </a:spcAft>
                <a:buClrTx/>
                <a:buSzTx/>
                <a:buFont typeface="+mj-lt"/>
                <a:buAutoNum type="arabicPeriod" startAt="6"/>
                <a:tabLst/>
              </a:pPr>
              <a:r>
                <a:rPr lang="en-GB" sz="1050" b="0">
                  <a:latin typeface="Arial" panose="020B0604020202020204" pitchFamily="34" charset="0"/>
                  <a:cs typeface="Arial" panose="020B0604020202020204" pitchFamily="34" charset="0"/>
                  <a:sym typeface="Helvetica Neue Medium"/>
                </a:rPr>
                <a:t>Development of a </a:t>
              </a:r>
              <a:r>
                <a:rPr lang="en-GB" sz="1050">
                  <a:latin typeface="Arial" panose="020B0604020202020204" pitchFamily="34" charset="0"/>
                  <a:cs typeface="Arial" panose="020B0604020202020204" pitchFamily="34" charset="0"/>
                  <a:sym typeface="Helvetica Neue Medium"/>
                </a:rPr>
                <a:t>Prioritisation Framework</a:t>
              </a:r>
              <a:r>
                <a:rPr lang="en-GB" sz="1050" b="0">
                  <a:latin typeface="Arial" panose="020B0604020202020204" pitchFamily="34" charset="0"/>
                  <a:cs typeface="Arial" panose="020B0604020202020204" pitchFamily="34" charset="0"/>
                  <a:sym typeface="Helvetica Neue Medium"/>
                </a:rPr>
                <a:t> using an agreed set of criteria to test activities (both current and future) against the future vision </a:t>
              </a:r>
              <a:br>
                <a:rPr lang="en-GB" sz="1050" b="0">
                  <a:latin typeface="Arial" panose="020B0604020202020204" pitchFamily="34" charset="0"/>
                  <a:cs typeface="Arial" panose="020B0604020202020204" pitchFamily="34" charset="0"/>
                  <a:sym typeface="Helvetica Neue Medium"/>
                </a:rPr>
              </a:br>
              <a:r>
                <a:rPr lang="en-GB" sz="1050" b="0">
                  <a:latin typeface="Arial" panose="020B0604020202020204" pitchFamily="34" charset="0"/>
                  <a:cs typeface="Arial" panose="020B0604020202020204" pitchFamily="34" charset="0"/>
                  <a:sym typeface="Helvetica Neue Medium"/>
                </a:rPr>
                <a:t> </a:t>
              </a:r>
            </a:p>
            <a:p>
              <a:pPr marL="285750" marR="0" indent="-285750" algn="l" defTabSz="825500" rtl="0" fontAlgn="auto" latinLnBrk="0" hangingPunct="0">
                <a:lnSpc>
                  <a:spcPct val="100000"/>
                </a:lnSpc>
                <a:spcBef>
                  <a:spcPts val="0"/>
                </a:spcBef>
                <a:spcAft>
                  <a:spcPts val="0"/>
                </a:spcAft>
                <a:buClrTx/>
                <a:buSzTx/>
                <a:buFont typeface="+mj-lt"/>
                <a:buAutoNum type="arabicPeriod" startAt="6"/>
                <a:tabLst/>
              </a:pPr>
              <a:r>
                <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Application of the framework, starting to </a:t>
              </a:r>
              <a:r>
                <a:rPr kumimoji="0" lang="en-GB" sz="105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rPr>
                <a:t>rationalise </a:t>
              </a:r>
              <a:r>
                <a:rPr lang="en-GB" sz="1050">
                  <a:latin typeface="Arial" panose="020B0604020202020204" pitchFamily="34" charset="0"/>
                  <a:cs typeface="Arial" panose="020B0604020202020204" pitchFamily="34" charset="0"/>
                  <a:sym typeface="Helvetica Neue Medium"/>
                </a:rPr>
                <a:t>projects and BAU activities</a:t>
              </a:r>
              <a:r>
                <a:rPr lang="en-GB" sz="1050" b="0">
                  <a:latin typeface="Arial" panose="020B0604020202020204" pitchFamily="34" charset="0"/>
                  <a:cs typeface="Arial" panose="020B0604020202020204" pitchFamily="34" charset="0"/>
                  <a:sym typeface="Helvetica Neue Medium"/>
                </a:rPr>
                <a:t>, freeing up capacity for the programme, while acknowledging the dis-benefits to services that may occur in the short-term</a:t>
              </a:r>
              <a:endParaRPr kumimoji="0" lang="en-GB" sz="105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11" name="Rectangle: Rounded Corners 10">
              <a:extLst>
                <a:ext uri="{FF2B5EF4-FFF2-40B4-BE49-F238E27FC236}">
                  <a16:creationId xmlns:a16="http://schemas.microsoft.com/office/drawing/2014/main" id="{04BD6897-46E4-729A-AB77-C995C4DE7239}"/>
                </a:ext>
              </a:extLst>
            </p:cNvPr>
            <p:cNvSpPr/>
            <p:nvPr/>
          </p:nvSpPr>
          <p:spPr>
            <a:xfrm>
              <a:off x="7057838" y="1188717"/>
              <a:ext cx="3338009" cy="2897185"/>
            </a:xfrm>
            <a:prstGeom prst="roundRect">
              <a:avLst>
                <a:gd name="adj" fmla="val 4143"/>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285750" marR="0" indent="-285750" algn="l" defTabSz="825500" rtl="0" fontAlgn="auto" latinLnBrk="0" hangingPunct="0">
                <a:lnSpc>
                  <a:spcPct val="100000"/>
                </a:lnSpc>
                <a:spcBef>
                  <a:spcPts val="0"/>
                </a:spcBef>
                <a:spcAft>
                  <a:spcPts val="0"/>
                </a:spcAft>
                <a:buClrTx/>
                <a:buSzTx/>
                <a:buFont typeface="+mj-lt"/>
                <a:buAutoNum type="arabicPeriod" startAt="9"/>
                <a:tabLst/>
              </a:pPr>
              <a:r>
                <a:rPr lang="en-GB" sz="1050" b="0">
                  <a:latin typeface="Arial" panose="020B0604020202020204" pitchFamily="34" charset="0"/>
                  <a:cs typeface="Arial" panose="020B0604020202020204" pitchFamily="34" charset="0"/>
                  <a:sym typeface="Helvetica Neue Medium"/>
                </a:rPr>
                <a:t>Set-up of appropriate </a:t>
              </a:r>
              <a:r>
                <a:rPr lang="en-GB" sz="1050">
                  <a:latin typeface="Arial" panose="020B0604020202020204" pitchFamily="34" charset="0"/>
                  <a:cs typeface="Arial" panose="020B0604020202020204" pitchFamily="34" charset="0"/>
                  <a:sym typeface="Helvetica Neue Medium"/>
                </a:rPr>
                <a:t>Delivery Vehicle </a:t>
              </a:r>
              <a:r>
                <a:rPr lang="en-GB" sz="1050" b="0">
                  <a:latin typeface="Arial" panose="020B0604020202020204" pitchFamily="34" charset="0"/>
                  <a:cs typeface="Arial" panose="020B0604020202020204" pitchFamily="34" charset="0"/>
                  <a:sym typeface="Helvetica Neue Medium"/>
                </a:rPr>
                <a:t>for the work across existing portfolios and new programme areas </a:t>
              </a:r>
              <a:br>
                <a:rPr lang="en-GB" sz="1050" b="0">
                  <a:latin typeface="Arial" panose="020B0604020202020204" pitchFamily="34" charset="0"/>
                  <a:cs typeface="Arial" panose="020B0604020202020204" pitchFamily="34" charset="0"/>
                  <a:sym typeface="Helvetica Neue Medium"/>
                </a:rPr>
              </a:br>
              <a:endParaRPr lang="en-GB" sz="1050" b="0">
                <a:latin typeface="Arial" panose="020B0604020202020204" pitchFamily="34" charset="0"/>
                <a:cs typeface="Arial" panose="020B0604020202020204" pitchFamily="34" charset="0"/>
                <a:sym typeface="Helvetica Neue Medium"/>
              </a:endParaRPr>
            </a:p>
            <a:p>
              <a:pPr marL="285750" marR="0" indent="-285750" algn="l" defTabSz="825500" rtl="0" fontAlgn="auto" latinLnBrk="0" hangingPunct="0">
                <a:lnSpc>
                  <a:spcPct val="100000"/>
                </a:lnSpc>
                <a:spcBef>
                  <a:spcPts val="0"/>
                </a:spcBef>
                <a:spcAft>
                  <a:spcPts val="0"/>
                </a:spcAft>
                <a:buClrTx/>
                <a:buSzTx/>
                <a:buFont typeface="+mj-lt"/>
                <a:buAutoNum type="arabicPeriod" startAt="9"/>
                <a:tabLst/>
              </a:pPr>
              <a:r>
                <a:rPr lang="en-GB" sz="1050" b="0">
                  <a:latin typeface="Arial" panose="020B0604020202020204" pitchFamily="34" charset="0"/>
                  <a:cs typeface="Arial" panose="020B0604020202020204" pitchFamily="34" charset="0"/>
                  <a:sym typeface="Helvetica Neue Medium"/>
                </a:rPr>
                <a:t>Align individuals with the most critical </a:t>
              </a:r>
              <a:r>
                <a:rPr lang="en-GB" sz="1050">
                  <a:latin typeface="Arial" panose="020B0604020202020204" pitchFamily="34" charset="0"/>
                  <a:cs typeface="Arial" panose="020B0604020202020204" pitchFamily="34" charset="0"/>
                  <a:sym typeface="Helvetica Neue Medium"/>
                </a:rPr>
                <a:t>skills and experience </a:t>
              </a:r>
              <a:r>
                <a:rPr lang="en-GB" sz="1050" b="0">
                  <a:latin typeface="Arial" panose="020B0604020202020204" pitchFamily="34" charset="0"/>
                  <a:cs typeface="Arial" panose="020B0604020202020204" pitchFamily="34" charset="0"/>
                  <a:sym typeface="Helvetica Neue Medium"/>
                </a:rPr>
                <a:t>to specific areas of delivery ensuring </a:t>
              </a:r>
              <a:r>
                <a:rPr lang="en-GB" sz="1050">
                  <a:latin typeface="Arial" panose="020B0604020202020204" pitchFamily="34" charset="0"/>
                  <a:cs typeface="Arial" panose="020B0604020202020204" pitchFamily="34" charset="0"/>
                  <a:sym typeface="Helvetica Neue Medium"/>
                </a:rPr>
                <a:t>ownership and accountability</a:t>
              </a:r>
              <a:r>
                <a:rPr lang="en-GB" sz="1050" b="0">
                  <a:latin typeface="Arial" panose="020B0604020202020204" pitchFamily="34" charset="0"/>
                  <a:cs typeface="Arial" panose="020B0604020202020204" pitchFamily="34" charset="0"/>
                  <a:sym typeface="Helvetica Neue Medium"/>
                </a:rPr>
                <a:t> for outcomes </a:t>
              </a:r>
              <a:br>
                <a:rPr lang="en-GB" sz="1050" b="0">
                  <a:latin typeface="Arial" panose="020B0604020202020204" pitchFamily="34" charset="0"/>
                  <a:cs typeface="Arial" panose="020B0604020202020204" pitchFamily="34" charset="0"/>
                  <a:sym typeface="Helvetica Neue Medium"/>
                </a:rPr>
              </a:br>
              <a:r>
                <a:rPr lang="en-GB" sz="1050" b="0">
                  <a:latin typeface="Arial" panose="020B0604020202020204" pitchFamily="34" charset="0"/>
                  <a:cs typeface="Arial" panose="020B0604020202020204" pitchFamily="34" charset="0"/>
                  <a:sym typeface="Helvetica Neue Medium"/>
                </a:rPr>
                <a:t>  </a:t>
              </a:r>
            </a:p>
            <a:p>
              <a:pPr marL="285750" marR="0" indent="-285750" algn="l" defTabSz="825500" rtl="0" fontAlgn="auto" latinLnBrk="0" hangingPunct="0">
                <a:lnSpc>
                  <a:spcPct val="100000"/>
                </a:lnSpc>
                <a:spcBef>
                  <a:spcPts val="0"/>
                </a:spcBef>
                <a:spcAft>
                  <a:spcPts val="0"/>
                </a:spcAft>
                <a:buClrTx/>
                <a:buSzTx/>
                <a:buFont typeface="+mj-lt"/>
                <a:buAutoNum type="arabicPeriod" startAt="9"/>
                <a:tabLst/>
              </a:pPr>
              <a:r>
                <a:rPr lang="en-GB" sz="1050" b="0">
                  <a:latin typeface="Arial" panose="020B0604020202020204" pitchFamily="34" charset="0"/>
                  <a:cs typeface="Arial" panose="020B0604020202020204" pitchFamily="34" charset="0"/>
                  <a:sym typeface="Helvetica Neue Medium"/>
                </a:rPr>
                <a:t>Robust reporting and governance processes with appropriate technical and strategic support available to unblock challenges </a:t>
              </a:r>
              <a:br>
                <a:rPr lang="en-GB" sz="1050" b="0">
                  <a:latin typeface="Arial" panose="020B0604020202020204" pitchFamily="34" charset="0"/>
                  <a:cs typeface="Arial" panose="020B0604020202020204" pitchFamily="34" charset="0"/>
                  <a:sym typeface="Helvetica Neue Medium"/>
                </a:rPr>
              </a:br>
              <a:endParaRPr lang="en-GB" sz="1050" b="0">
                <a:latin typeface="Arial" panose="020B0604020202020204" pitchFamily="34" charset="0"/>
                <a:cs typeface="Arial" panose="020B0604020202020204" pitchFamily="34" charset="0"/>
                <a:sym typeface="Helvetica Neue Medium"/>
              </a:endParaRPr>
            </a:p>
            <a:p>
              <a:pPr marL="285750" marR="0" indent="-285750" algn="l" defTabSz="825500" rtl="0" fontAlgn="auto" latinLnBrk="0" hangingPunct="0">
                <a:lnSpc>
                  <a:spcPct val="100000"/>
                </a:lnSpc>
                <a:spcBef>
                  <a:spcPts val="0"/>
                </a:spcBef>
                <a:spcAft>
                  <a:spcPts val="0"/>
                </a:spcAft>
                <a:buClrTx/>
                <a:buSzTx/>
                <a:buFont typeface="+mj-lt"/>
                <a:buAutoNum type="arabicPeriod" startAt="9"/>
                <a:tabLst/>
              </a:pPr>
              <a:r>
                <a:rPr lang="en-GB" sz="1050" b="0">
                  <a:latin typeface="Arial" panose="020B0604020202020204" pitchFamily="34" charset="0"/>
                  <a:cs typeface="Arial" panose="020B0604020202020204" pitchFamily="34" charset="0"/>
                  <a:sym typeface="Helvetica Neue Medium"/>
                </a:rPr>
                <a:t>Set-up </a:t>
              </a:r>
              <a:r>
                <a:rPr lang="en-GB" sz="1050">
                  <a:latin typeface="Arial" panose="020B0604020202020204" pitchFamily="34" charset="0"/>
                  <a:cs typeface="Arial" panose="020B0604020202020204" pitchFamily="34" charset="0"/>
                  <a:sym typeface="Helvetica Neue Medium"/>
                </a:rPr>
                <a:t>appropriate KPIs </a:t>
              </a:r>
              <a:r>
                <a:rPr lang="en-GB" sz="1050" b="0">
                  <a:latin typeface="Arial" panose="020B0604020202020204" pitchFamily="34" charset="0"/>
                  <a:cs typeface="Arial" panose="020B0604020202020204" pitchFamily="34" charset="0"/>
                  <a:sym typeface="Helvetica Neue Medium"/>
                </a:rPr>
                <a:t>and define </a:t>
              </a:r>
              <a:r>
                <a:rPr lang="en-GB" sz="1050">
                  <a:latin typeface="Arial" panose="020B0604020202020204" pitchFamily="34" charset="0"/>
                  <a:cs typeface="Arial" panose="020B0604020202020204" pitchFamily="34" charset="0"/>
                  <a:sym typeface="Helvetica Neue Medium"/>
                </a:rPr>
                <a:t>success criteria </a:t>
              </a:r>
              <a:r>
                <a:rPr lang="en-GB" sz="1050" b="0">
                  <a:latin typeface="Arial" panose="020B0604020202020204" pitchFamily="34" charset="0"/>
                  <a:cs typeface="Arial" panose="020B0604020202020204" pitchFamily="34" charset="0"/>
                  <a:sym typeface="Helvetica Neue Medium"/>
                </a:rPr>
                <a:t>to track delivery and celebrate success </a:t>
              </a:r>
            </a:p>
          </p:txBody>
        </p:sp>
        <p:sp>
          <p:nvSpPr>
            <p:cNvPr id="26" name="Rectangle 25">
              <a:extLst>
                <a:ext uri="{FF2B5EF4-FFF2-40B4-BE49-F238E27FC236}">
                  <a16:creationId xmlns:a16="http://schemas.microsoft.com/office/drawing/2014/main" id="{824E0EBC-C83A-6D86-D523-FDFFF60C4BC8}"/>
                </a:ext>
              </a:extLst>
            </p:cNvPr>
            <p:cNvSpPr/>
            <p:nvPr/>
          </p:nvSpPr>
          <p:spPr>
            <a:xfrm>
              <a:off x="217655" y="4133336"/>
              <a:ext cx="10178192" cy="327400"/>
            </a:xfrm>
            <a:prstGeom prst="rect">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Continuing business critical activities and delivering on </a:t>
              </a:r>
              <a:r>
                <a:rPr lang="en-GB" sz="1050" b="0">
                  <a:solidFill>
                    <a:schemeClr val="bg1"/>
                  </a:solidFill>
                  <a:latin typeface="Arial" panose="020B0604020202020204" pitchFamily="34" charset="0"/>
                  <a:ea typeface="+mn-ea"/>
                  <a:cs typeface="Arial" panose="020B0604020202020204" pitchFamily="34" charset="0"/>
                  <a:sym typeface="Helvetica Neue Medium"/>
                </a:rPr>
                <a:t>IMTP commitments</a:t>
              </a:r>
              <a:r>
                <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p>
          </p:txBody>
        </p:sp>
        <p:sp>
          <p:nvSpPr>
            <p:cNvPr id="27" name="Rectangle 26">
              <a:extLst>
                <a:ext uri="{FF2B5EF4-FFF2-40B4-BE49-F238E27FC236}">
                  <a16:creationId xmlns:a16="http://schemas.microsoft.com/office/drawing/2014/main" id="{54111318-D979-CE91-7922-722A9FEB5A1F}"/>
                </a:ext>
              </a:extLst>
            </p:cNvPr>
            <p:cNvSpPr/>
            <p:nvPr/>
          </p:nvSpPr>
          <p:spPr>
            <a:xfrm>
              <a:off x="217655" y="879054"/>
              <a:ext cx="3272447" cy="27345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ALIGNING</a:t>
              </a:r>
            </a:p>
          </p:txBody>
        </p:sp>
        <p:sp>
          <p:nvSpPr>
            <p:cNvPr id="28" name="Rectangle 27">
              <a:extLst>
                <a:ext uri="{FF2B5EF4-FFF2-40B4-BE49-F238E27FC236}">
                  <a16:creationId xmlns:a16="http://schemas.microsoft.com/office/drawing/2014/main" id="{9956FB54-796C-3F44-AF15-5BAFC4803F76}"/>
                </a:ext>
              </a:extLst>
            </p:cNvPr>
            <p:cNvSpPr/>
            <p:nvPr/>
          </p:nvSpPr>
          <p:spPr>
            <a:xfrm>
              <a:off x="3670527" y="879054"/>
              <a:ext cx="3272447" cy="273456"/>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Arial" panose="020B0604020202020204" pitchFamily="34" charset="0"/>
                  <a:cs typeface="Arial" panose="020B0604020202020204" pitchFamily="34" charset="0"/>
                  <a:sym typeface="Helvetica Neue Medium"/>
                </a:rPr>
                <a:t>MAPPING</a:t>
              </a:r>
              <a:endPar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28">
              <a:extLst>
                <a:ext uri="{FF2B5EF4-FFF2-40B4-BE49-F238E27FC236}">
                  <a16:creationId xmlns:a16="http://schemas.microsoft.com/office/drawing/2014/main" id="{65F7C321-5F8B-E022-A3FA-5B2406370AFD}"/>
                </a:ext>
              </a:extLst>
            </p:cNvPr>
            <p:cNvSpPr/>
            <p:nvPr/>
          </p:nvSpPr>
          <p:spPr>
            <a:xfrm>
              <a:off x="7123400" y="879054"/>
              <a:ext cx="3272447" cy="273456"/>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STRUCTUR</a:t>
              </a:r>
              <a:r>
                <a:rPr lang="en-GB" sz="1050" b="0">
                  <a:solidFill>
                    <a:schemeClr val="bg1"/>
                  </a:solidFill>
                  <a:latin typeface="Arial" panose="020B0604020202020204" pitchFamily="34" charset="0"/>
                  <a:cs typeface="Arial" panose="020B0604020202020204" pitchFamily="34" charset="0"/>
                  <a:sym typeface="Helvetica Neue Medium"/>
                </a:rPr>
                <a:t>ING</a:t>
              </a:r>
              <a:endParaRPr kumimoji="0" lang="en-GB" sz="105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grpSp>
      <p:grpSp>
        <p:nvGrpSpPr>
          <p:cNvPr id="3" name="Group 2">
            <a:extLst>
              <a:ext uri="{FF2B5EF4-FFF2-40B4-BE49-F238E27FC236}">
                <a16:creationId xmlns:a16="http://schemas.microsoft.com/office/drawing/2014/main" id="{79E3CDFE-EC1A-6969-A12C-7497B1AD0D4D}"/>
              </a:ext>
            </a:extLst>
          </p:cNvPr>
          <p:cNvGrpSpPr/>
          <p:nvPr/>
        </p:nvGrpSpPr>
        <p:grpSpPr>
          <a:xfrm>
            <a:off x="2" y="0"/>
            <a:ext cx="9143998" cy="165595"/>
            <a:chOff x="374266" y="2474302"/>
            <a:chExt cx="13719657" cy="820603"/>
          </a:xfrm>
        </p:grpSpPr>
        <p:sp>
          <p:nvSpPr>
            <p:cNvPr id="5" name="Arrow: Pentagon 4">
              <a:extLst>
                <a:ext uri="{FF2B5EF4-FFF2-40B4-BE49-F238E27FC236}">
                  <a16:creationId xmlns:a16="http://schemas.microsoft.com/office/drawing/2014/main" id="{5B90FB02-F77C-F6B3-2E77-ED2821436BE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35A43641-9A2B-C654-AF44-B54C2A54F43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7" name="Arrow: Chevron 6">
              <a:extLst>
                <a:ext uri="{FF2B5EF4-FFF2-40B4-BE49-F238E27FC236}">
                  <a16:creationId xmlns:a16="http://schemas.microsoft.com/office/drawing/2014/main" id="{ED83129F-DF40-2568-E865-33E1919B7D2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0" name="Arrow: Chevron 9">
              <a:extLst>
                <a:ext uri="{FF2B5EF4-FFF2-40B4-BE49-F238E27FC236}">
                  <a16:creationId xmlns:a16="http://schemas.microsoft.com/office/drawing/2014/main" id="{55B053CE-6A5A-35C9-0C0B-CCA46C27D41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2" name="Arrow: Chevron 11">
              <a:extLst>
                <a:ext uri="{FF2B5EF4-FFF2-40B4-BE49-F238E27FC236}">
                  <a16:creationId xmlns:a16="http://schemas.microsoft.com/office/drawing/2014/main" id="{5213758B-6EDF-705F-DED7-A3898EA6C4C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3" name="Arrow: Chevron 12">
              <a:extLst>
                <a:ext uri="{FF2B5EF4-FFF2-40B4-BE49-F238E27FC236}">
                  <a16:creationId xmlns:a16="http://schemas.microsoft.com/office/drawing/2014/main" id="{715D8C13-6C91-A0B0-4B3A-29E5A7639705}"/>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4" name="TextBox 13">
            <a:extLst>
              <a:ext uri="{FF2B5EF4-FFF2-40B4-BE49-F238E27FC236}">
                <a16:creationId xmlns:a16="http://schemas.microsoft.com/office/drawing/2014/main" id="{15250919-2BB7-2ED0-A063-9219B392709C}"/>
              </a:ext>
            </a:extLst>
          </p:cNvPr>
          <p:cNvSpPr txBox="1"/>
          <p:nvPr/>
        </p:nvSpPr>
        <p:spPr>
          <a:xfrm>
            <a:off x="8552278" y="4860108"/>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47</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096782898"/>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4B8D30-2A43-208B-7C98-A8D6DA46CDC8}"/>
              </a:ext>
            </a:extLst>
          </p:cNvPr>
          <p:cNvSpPr>
            <a:spLocks noGrp="1"/>
          </p:cNvSpPr>
          <p:nvPr>
            <p:ph sz="quarter" idx="11"/>
          </p:nvPr>
        </p:nvSpPr>
        <p:spPr>
          <a:xfrm>
            <a:off x="397538" y="2602522"/>
            <a:ext cx="7886700" cy="2175021"/>
          </a:xfrm>
        </p:spPr>
        <p:txBody>
          <a:bodyPr>
            <a:normAutofit/>
          </a:bodyPr>
          <a:lstStyle/>
          <a:p>
            <a:pPr marL="0" indent="0">
              <a:buNone/>
            </a:pPr>
            <a:r>
              <a:rPr lang="en-GB"/>
              <a:t> </a:t>
            </a:r>
          </a:p>
        </p:txBody>
      </p:sp>
      <p:sp>
        <p:nvSpPr>
          <p:cNvPr id="5" name="Rectangle 4">
            <a:extLst>
              <a:ext uri="{FF2B5EF4-FFF2-40B4-BE49-F238E27FC236}">
                <a16:creationId xmlns:a16="http://schemas.microsoft.com/office/drawing/2014/main" id="{40D69623-B67E-75A0-D278-36D644030C4E}"/>
              </a:ext>
            </a:extLst>
          </p:cNvPr>
          <p:cNvSpPr/>
          <p:nvPr/>
        </p:nvSpPr>
        <p:spPr>
          <a:xfrm>
            <a:off x="115164" y="715811"/>
            <a:ext cx="8913670" cy="577027"/>
          </a:xfrm>
          <a:prstGeom prst="rect">
            <a:avLst/>
          </a:prstGeom>
          <a:noFill/>
          <a:ln w="12700" cap="flat">
            <a:solidFill>
              <a:srgbClr val="195CA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algn="l" defTabSz="825500">
              <a:spcAft>
                <a:spcPts val="600"/>
              </a:spcAft>
              <a:defRPr/>
            </a:pPr>
            <a:r>
              <a:rPr lang="en-GB" sz="1050" b="0">
                <a:solidFill>
                  <a:srgbClr val="1F355E"/>
                </a:solidFill>
                <a:latin typeface="Arial" panose="020B0604020202020204" pitchFamily="34" charset="0"/>
                <a:cs typeface="Arial" panose="020B0604020202020204" pitchFamily="34" charset="0"/>
              </a:rPr>
              <a:t>There are a number of core National Programmes and initiatives which will play a significant role within our strategic plans. Our ability and positioning to collaborate and influence prioritisation within each area could have a significant impact on the pace at which we achieve digital transformation and deliver against local priorities. </a:t>
            </a:r>
          </a:p>
          <a:p>
            <a:pPr marR="0" lvl="0" algn="l" defTabSz="825500" rtl="0" eaLnBrk="1" fontAlgn="auto" latinLnBrk="0" hangingPunct="0">
              <a:lnSpc>
                <a:spcPct val="100000"/>
              </a:lnSpc>
              <a:spcBef>
                <a:spcPts val="0"/>
              </a:spcBef>
              <a:spcAft>
                <a:spcPts val="60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Title 1">
            <a:extLst>
              <a:ext uri="{FF2B5EF4-FFF2-40B4-BE49-F238E27FC236}">
                <a16:creationId xmlns:a16="http://schemas.microsoft.com/office/drawing/2014/main" id="{BA283CC3-2BE9-1BF2-CE55-F9F3EA86F7BB}"/>
              </a:ext>
            </a:extLst>
          </p:cNvPr>
          <p:cNvSpPr txBox="1">
            <a:spLocks/>
          </p:cNvSpPr>
          <p:nvPr/>
        </p:nvSpPr>
        <p:spPr>
          <a:xfrm>
            <a:off x="93600" y="224412"/>
            <a:ext cx="8392950" cy="577027"/>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lang="en-US" sz="2400">
                <a:solidFill>
                  <a:srgbClr val="1F355E"/>
                </a:solidFill>
                <a:latin typeface="Arial Black" panose="020B0A04020102020204" pitchFamily="34" charset="0"/>
              </a:rPr>
              <a:t>National Programmes and Initiatives</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graphicFrame>
        <p:nvGraphicFramePr>
          <p:cNvPr id="16" name="Diagram 15">
            <a:extLst>
              <a:ext uri="{FF2B5EF4-FFF2-40B4-BE49-F238E27FC236}">
                <a16:creationId xmlns:a16="http://schemas.microsoft.com/office/drawing/2014/main" id="{1D053F2C-8B5A-3E9F-5157-2644DA947402}"/>
              </a:ext>
            </a:extLst>
          </p:cNvPr>
          <p:cNvGraphicFramePr/>
          <p:nvPr>
            <p:extLst>
              <p:ext uri="{D42A27DB-BD31-4B8C-83A1-F6EECF244321}">
                <p14:modId xmlns:p14="http://schemas.microsoft.com/office/powerpoint/2010/main" val="4162763683"/>
              </p:ext>
            </p:extLst>
          </p:nvPr>
        </p:nvGraphicFramePr>
        <p:xfrm>
          <a:off x="115164" y="1292838"/>
          <a:ext cx="8831440" cy="32969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1" name="Group 20">
            <a:extLst>
              <a:ext uri="{FF2B5EF4-FFF2-40B4-BE49-F238E27FC236}">
                <a16:creationId xmlns:a16="http://schemas.microsoft.com/office/drawing/2014/main" id="{14157C9C-56F0-137A-A109-4C5DFB25A7E3}"/>
              </a:ext>
            </a:extLst>
          </p:cNvPr>
          <p:cNvGrpSpPr/>
          <p:nvPr/>
        </p:nvGrpSpPr>
        <p:grpSpPr>
          <a:xfrm>
            <a:off x="2" y="0"/>
            <a:ext cx="9143998" cy="165595"/>
            <a:chOff x="374266" y="2474302"/>
            <a:chExt cx="13719657" cy="820603"/>
          </a:xfrm>
        </p:grpSpPr>
        <p:sp>
          <p:nvSpPr>
            <p:cNvPr id="22" name="Arrow: Pentagon 21">
              <a:extLst>
                <a:ext uri="{FF2B5EF4-FFF2-40B4-BE49-F238E27FC236}">
                  <a16:creationId xmlns:a16="http://schemas.microsoft.com/office/drawing/2014/main" id="{F92CBA58-41F8-E9A5-879E-F5FEBECF944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3" name="Arrow: Chevron 22">
              <a:extLst>
                <a:ext uri="{FF2B5EF4-FFF2-40B4-BE49-F238E27FC236}">
                  <a16:creationId xmlns:a16="http://schemas.microsoft.com/office/drawing/2014/main" id="{F9DB3A33-48BB-FABA-FC92-CCC3A23F943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4" name="Arrow: Chevron 23">
              <a:extLst>
                <a:ext uri="{FF2B5EF4-FFF2-40B4-BE49-F238E27FC236}">
                  <a16:creationId xmlns:a16="http://schemas.microsoft.com/office/drawing/2014/main" id="{F902DD8B-B2CC-DFE0-D52F-4D3770814A1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5" name="Arrow: Chevron 24">
              <a:extLst>
                <a:ext uri="{FF2B5EF4-FFF2-40B4-BE49-F238E27FC236}">
                  <a16:creationId xmlns:a16="http://schemas.microsoft.com/office/drawing/2014/main" id="{9BB6B081-1085-5CEE-1928-6C7A6A23E5E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6" name="Arrow: Chevron 25">
              <a:extLst>
                <a:ext uri="{FF2B5EF4-FFF2-40B4-BE49-F238E27FC236}">
                  <a16:creationId xmlns:a16="http://schemas.microsoft.com/office/drawing/2014/main" id="{BADEC126-606F-B5A4-78E4-7677B6F865A5}"/>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7" name="Arrow: Chevron 26">
              <a:extLst>
                <a:ext uri="{FF2B5EF4-FFF2-40B4-BE49-F238E27FC236}">
                  <a16:creationId xmlns:a16="http://schemas.microsoft.com/office/drawing/2014/main" id="{453513F1-C9F4-F746-46FE-55CC5CF130C9}"/>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DB7A0738-4D32-8D51-89C5-2E94FD72C5AB}"/>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48</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140738068"/>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D0AF1C9-C4CA-1998-A5F9-D320CD55B428}"/>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Data &amp; Analytics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Technology &amp; Digital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657267" y="4315807"/>
            <a:ext cx="386777" cy="127178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Organisational Functions  </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2027/28</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2025/26</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2026/27</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Workforce &amp; Culture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280901" y="847936"/>
            <a:ext cx="186309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Arial Black" panose="020B0A04020102020204" pitchFamily="34" charset="0"/>
                <a:sym typeface="Helvetica Neue"/>
              </a:rPr>
              <a:t>Our 3-year Transformation Plan</a:t>
            </a:r>
            <a:endParaRPr kumimoji="0" lang="en-GB" sz="1600" b="1" i="0" u="none" strike="noStrike" cap="none" spc="0" normalizeH="0" baseline="0">
              <a:ln>
                <a:noFill/>
              </a:ln>
              <a:solidFill>
                <a:schemeClr val="bg1"/>
              </a:solidFill>
              <a:effectLst/>
              <a:uFillTx/>
              <a:latin typeface="Arial Black" panose="020B0A04020102020204" pitchFamily="34" charset="0"/>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2179415" y="3195755"/>
            <a:ext cx="89755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 an EPR business case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R</a:t>
            </a:r>
            <a:r>
              <a:rPr lang="en-US" sz="8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8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1229933" y="2535680"/>
            <a:ext cx="1054706" cy="475247"/>
          </a:xfrm>
          <a:prstGeom prst="rect">
            <a:avLst/>
          </a:prstGeom>
          <a:solidFill>
            <a:schemeClr val="accent1">
              <a:lumMod val="20000"/>
              <a:lumOff val="80000"/>
            </a:schemeClr>
          </a:solidFill>
          <a:ln w="28575" cap="flat">
            <a:solidFill>
              <a:schemeClr val="accent1">
                <a:lumMod val="40000"/>
                <a:lumOff val="60000"/>
              </a:schemeClr>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interim 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1">
              <a:lumMod val="20000"/>
              <a:lumOff val="80000"/>
            </a:schemeClr>
          </a:solidFill>
          <a:ln w="28575" cap="flat">
            <a:solidFill>
              <a:schemeClr val="accent1">
                <a:lumMod val="40000"/>
                <a:lumOff val="60000"/>
              </a:schemeClr>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8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808785" y="1948149"/>
            <a:ext cx="900000" cy="5337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Pilot clinical digital champions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Development and roll out of universal digital training approach for all SBUHB staff</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820880" y="2165026"/>
            <a:ext cx="1137941"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Expanding workforce  to deliver 24/7 working support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target operating model for the digital services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Recruitment clinical digital leads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Preparation work to adopt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989352" y="1801523"/>
            <a:ext cx="1042320"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Procure additional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2451905" y="2248307"/>
            <a:ext cx="1080000" cy="4752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Scoping &amp; Business Case for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system for wider roll out across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933475" y="2827442"/>
            <a:ext cx="908518" cy="314314"/>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module 1 of an EPR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Expansion of digital</a:t>
            </a:r>
            <a:r>
              <a:rPr lang="en-US" sz="800" b="0">
                <a:solidFill>
                  <a:srgbClr val="1F355E"/>
                </a:solidFill>
                <a:latin typeface="Arial" panose="020B0604020202020204" pitchFamily="34" charset="0"/>
                <a:ea typeface="+mn-ea"/>
                <a:cs typeface="Arial" panose="020B0604020202020204" pitchFamily="34" charset="0"/>
                <a:sym typeface="Helvetica Neue Medium"/>
              </a:rPr>
              <a:t> training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survey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Our 3-Year Transformation Plan</a:t>
            </a:r>
          </a:p>
        </p:txBody>
      </p:sp>
      <p:sp>
        <p:nvSpPr>
          <p:cNvPr id="5" name="Rectangle 4">
            <a:extLst>
              <a:ext uri="{FF2B5EF4-FFF2-40B4-BE49-F238E27FC236}">
                <a16:creationId xmlns:a16="http://schemas.microsoft.com/office/drawing/2014/main" id="{ACE705CA-F1D2-2550-A1F5-FB039CF78C98}"/>
              </a:ext>
            </a:extLst>
          </p:cNvPr>
          <p:cNvSpPr/>
          <p:nvPr/>
        </p:nvSpPr>
        <p:spPr>
          <a:xfrm>
            <a:off x="7024300" y="3593228"/>
            <a:ext cx="900000" cy="590838"/>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 financial framework for cloud and SaaS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112850" y="2830798"/>
            <a:ext cx="1040094"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Optimising</a:t>
            </a:r>
            <a:r>
              <a:rPr lang="en-US" sz="800" b="0">
                <a:solidFill>
                  <a:srgbClr val="1F355E"/>
                </a:solidFill>
                <a:latin typeface="Arial" panose="020B0604020202020204" pitchFamily="34" charset="0"/>
                <a:ea typeface="+mn-ea"/>
                <a:cs typeface="Arial" panose="020B0604020202020204" pitchFamily="34" charset="0"/>
                <a:sym typeface="Helvetica Neue Medium"/>
              </a:rPr>
              <a:t> health board digital leadership and governance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3751" y="4649693"/>
            <a:ext cx="900000"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Review of digital governance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65920" y="3888647"/>
            <a:ext cx="1040094"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organisation wide benefits framework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7241658" y="3049388"/>
            <a:ext cx="821977"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a cyber security plan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17504" y="3596405"/>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Supporting the N</a:t>
            </a:r>
            <a:r>
              <a:rPr lang="en-US" sz="800" b="0">
                <a:solidFill>
                  <a:srgbClr val="1F355E"/>
                </a:solidFill>
                <a:latin typeface="Arial" panose="020B0604020202020204" pitchFamily="34" charset="0"/>
                <a:ea typeface="+mn-ea"/>
                <a:cs typeface="Arial" panose="020B0604020202020204" pitchFamily="34" charset="0"/>
                <a:sym typeface="Helvetica Neue Medium"/>
              </a:rPr>
              <a:t>HS Wales App roll-out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6060574" y="1507293"/>
            <a:ext cx="852503"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F8276053-2A9E-16E5-41F4-505F26C683B6}"/>
              </a:ext>
            </a:extLst>
          </p:cNvPr>
          <p:cNvSpPr/>
          <p:nvPr/>
        </p:nvSpPr>
        <p:spPr>
          <a:xfrm>
            <a:off x="8014805" y="2117363"/>
            <a:ext cx="1040094" cy="403033"/>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7D36846D-8BEF-F64B-3657-F361B57C8F19}"/>
              </a:ext>
            </a:extLst>
          </p:cNvPr>
          <p:cNvSpPr/>
          <p:nvPr/>
        </p:nvSpPr>
        <p:spPr>
          <a:xfrm>
            <a:off x="8113702" y="4355286"/>
            <a:ext cx="845223" cy="37918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Establishing a TDA and CDA</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3" name="Group 2">
            <a:extLst>
              <a:ext uri="{FF2B5EF4-FFF2-40B4-BE49-F238E27FC236}">
                <a16:creationId xmlns:a16="http://schemas.microsoft.com/office/drawing/2014/main" id="{0E930922-5348-D9DD-1693-F3967EDF9A1B}"/>
              </a:ext>
            </a:extLst>
          </p:cNvPr>
          <p:cNvGrpSpPr/>
          <p:nvPr/>
        </p:nvGrpSpPr>
        <p:grpSpPr>
          <a:xfrm>
            <a:off x="2" y="0"/>
            <a:ext cx="9143998" cy="165595"/>
            <a:chOff x="374266" y="2474302"/>
            <a:chExt cx="13719657" cy="820603"/>
          </a:xfrm>
        </p:grpSpPr>
        <p:sp>
          <p:nvSpPr>
            <p:cNvPr id="7" name="Arrow: Pentagon 6">
              <a:extLst>
                <a:ext uri="{FF2B5EF4-FFF2-40B4-BE49-F238E27FC236}">
                  <a16:creationId xmlns:a16="http://schemas.microsoft.com/office/drawing/2014/main" id="{5921FF11-ACAA-5F96-1A85-E519685CE92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6" name="Arrow: Chevron 15">
              <a:extLst>
                <a:ext uri="{FF2B5EF4-FFF2-40B4-BE49-F238E27FC236}">
                  <a16:creationId xmlns:a16="http://schemas.microsoft.com/office/drawing/2014/main" id="{FF1E60A9-8F36-5B2A-1033-494C000E180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095D41CE-9673-7C0D-D0A6-AFB5BA266FF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0" name="Arrow: Chevron 19">
              <a:extLst>
                <a:ext uri="{FF2B5EF4-FFF2-40B4-BE49-F238E27FC236}">
                  <a16:creationId xmlns:a16="http://schemas.microsoft.com/office/drawing/2014/main" id="{401063AC-EF27-6EA6-2D39-AE26B94B815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1" name="Arrow: Chevron 20">
              <a:extLst>
                <a:ext uri="{FF2B5EF4-FFF2-40B4-BE49-F238E27FC236}">
                  <a16:creationId xmlns:a16="http://schemas.microsoft.com/office/drawing/2014/main" id="{FF125252-34BC-BD5F-24CB-367C9D3B436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2" name="Arrow: Chevron 21">
              <a:extLst>
                <a:ext uri="{FF2B5EF4-FFF2-40B4-BE49-F238E27FC236}">
                  <a16:creationId xmlns:a16="http://schemas.microsoft.com/office/drawing/2014/main" id="{F343B10A-603B-8F8B-2974-CB60C81CD2C0}"/>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11" name="Rectangle 10">
            <a:extLst>
              <a:ext uri="{FF2B5EF4-FFF2-40B4-BE49-F238E27FC236}">
                <a16:creationId xmlns:a16="http://schemas.microsoft.com/office/drawing/2014/main" id="{0DE8244E-866B-DB9E-463D-E64F556C92EC}"/>
              </a:ext>
            </a:extLst>
          </p:cNvPr>
          <p:cNvSpPr/>
          <p:nvPr/>
        </p:nvSpPr>
        <p:spPr>
          <a:xfrm>
            <a:off x="3913003" y="2559223"/>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 module 1 of an EPR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5C0223C7-2E5D-AFB9-9C8B-D9E096CB3EE5}"/>
              </a:ext>
            </a:extLst>
          </p:cNvPr>
          <p:cNvSpPr/>
          <p:nvPr/>
        </p:nvSpPr>
        <p:spPr>
          <a:xfrm>
            <a:off x="6895550" y="4245100"/>
            <a:ext cx="900000"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a procurement model for an EPR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4" name="Rectangle 13">
            <a:extLst>
              <a:ext uri="{FF2B5EF4-FFF2-40B4-BE49-F238E27FC236}">
                <a16:creationId xmlns:a16="http://schemas.microsoft.com/office/drawing/2014/main" id="{334697D3-24CB-250D-DBC5-3FAAB9E3EF1B}"/>
              </a:ext>
            </a:extLst>
          </p:cNvPr>
          <p:cNvSpPr/>
          <p:nvPr/>
        </p:nvSpPr>
        <p:spPr>
          <a:xfrm>
            <a:off x="825364" y="3117981"/>
            <a:ext cx="1054706" cy="475247"/>
          </a:xfrm>
          <a:prstGeom prst="rect">
            <a:avLst/>
          </a:prstGeom>
          <a:solidFill>
            <a:schemeClr val="accent1">
              <a:lumMod val="20000"/>
              <a:lumOff val="80000"/>
            </a:schemeClr>
          </a:solidFill>
          <a:ln w="28575" cap="flat">
            <a:solidFill>
              <a:schemeClr val="accent1">
                <a:lumMod val="40000"/>
                <a:lumOff val="60000"/>
              </a:schemeClr>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Procure and implement specialist systems</a:t>
            </a:r>
          </a:p>
        </p:txBody>
      </p:sp>
      <p:sp>
        <p:nvSpPr>
          <p:cNvPr id="4" name="TextBox 3">
            <a:extLst>
              <a:ext uri="{FF2B5EF4-FFF2-40B4-BE49-F238E27FC236}">
                <a16:creationId xmlns:a16="http://schemas.microsoft.com/office/drawing/2014/main" id="{EF156465-4D49-3585-7417-8A7045E12E86}"/>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49</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46859558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93600" y="553461"/>
            <a:ext cx="8913651" cy="3947954"/>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a:solidFill>
                  <a:schemeClr val="tx1"/>
                </a:solidFill>
                <a:latin typeface="Arial" panose="020B0604020202020204" pitchFamily="34" charset="0"/>
              </a:rPr>
              <a:t>The Digital Strategy sets out the Health Board’s digital vision and key deliverables over the next 10 years. The strategy is aligned to the One Bay Way principles of becoming a high-quality organisation, which is depicted in the vision statement:  </a:t>
            </a:r>
            <a:r>
              <a:rPr lang="en-GB" sz="800" b="1">
                <a:solidFill>
                  <a:schemeClr val="accent1"/>
                </a:solidFill>
                <a:latin typeface="Arial" panose="020B0604020202020204" pitchFamily="34" charset="0"/>
              </a:rPr>
              <a:t>“To improve the health and well-being of the population of Swansea Bay by harnessing the power of digital technology and digital transformation.</a:t>
            </a:r>
            <a:r>
              <a:rPr lang="en-GB" sz="800" b="1">
                <a:solidFill>
                  <a:schemeClr val="tx1"/>
                </a:solidFill>
                <a:latin typeface="Arial" panose="020B0604020202020204" pitchFamily="34" charset="0"/>
              </a:rPr>
              <a:t>”</a:t>
            </a:r>
            <a:endParaRPr lang="en-GB" sz="800">
              <a:solidFill>
                <a:schemeClr val="tx1"/>
              </a:solidFill>
              <a:latin typeface="Arial" panose="020B0604020202020204" pitchFamily="34" charset="0"/>
            </a:endParaRPr>
          </a:p>
          <a:p>
            <a:pPr marL="0" indent="0" rtl="0">
              <a:spcBef>
                <a:spcPts val="800"/>
              </a:spcBef>
              <a:buNone/>
            </a:pPr>
            <a:r>
              <a:rPr lang="en-GB" sz="800">
                <a:solidFill>
                  <a:schemeClr val="tx1"/>
                </a:solidFill>
                <a:latin typeface="Arial" panose="020B0604020202020204" pitchFamily="34" charset="0"/>
              </a:rPr>
              <a:t>Our Digital Strategy is aligned with the Health Board’s strategic objectives, enabling technology to drive and support our overarching goals. This alignment ensures that digital transformation is not pursued in isolation but is embedded within service transformation, to enhance efficiency, improve patient outcomes and provide high-quality care. </a:t>
            </a:r>
          </a:p>
          <a:p>
            <a:pPr marL="0" indent="0" rtl="0">
              <a:spcBef>
                <a:spcPts val="800"/>
              </a:spcBef>
              <a:buNone/>
            </a:pPr>
            <a:r>
              <a:rPr lang="en-GB" sz="800">
                <a:solidFill>
                  <a:schemeClr val="tx1"/>
                </a:solidFill>
                <a:latin typeface="Arial" panose="020B0604020202020204" pitchFamily="34" charset="0"/>
              </a:rPr>
              <a:t>The Strategy is the result of extensive engagement and consultation with our staff, patients, partners and stakeholders, as well as a comprehensive review of the current digital landscape, the emerging trends and challenges, and the best practices from other health systems. Our strong internal digital capabilities combined with impactful commitment to collaboration on regional and national programmes has enabled us to build the strong digital foundations SBUHB has today. However, the strategy recognises the need for further advances in the way we use digital, data and technology to enable service-led transformation and deliver tangible benefits to our patients, population and workforce.  </a:t>
            </a:r>
          </a:p>
          <a:p>
            <a:pPr marL="0" indent="0" rtl="0">
              <a:spcBef>
                <a:spcPts val="800"/>
              </a:spcBef>
              <a:buNone/>
            </a:pPr>
            <a:r>
              <a:rPr lang="en-GB" sz="800">
                <a:solidFill>
                  <a:schemeClr val="tx1"/>
                </a:solidFill>
                <a:latin typeface="Arial" panose="020B0604020202020204" pitchFamily="34" charset="0"/>
              </a:rPr>
              <a:t>Whilst the strategy describes the technical approach to delivery, it strongly emphasises that the vision requires the skills and commitment of all colleagues across the Health Board. The Strategy recognises that the Health Board cannot deliver the benefits required for the provision of sustainable healthcare by simply replicating current paper and hybrid processes within new digital solutions. There is an opportunity to deliver true transformation as the Health Board removes barriers to change that currently dictate how services are delivered, such as the reliance on paper. It also recognises that the Health Board will not be able to seize upon the opportunities presented by new and emerging technologies such as Artificial Intelligence, machine learning, genomics, big data etc. unless the fundamental building blocks of capturing information electronically, as part of care delivery, are in place.</a:t>
            </a:r>
          </a:p>
          <a:p>
            <a:pPr marL="0" indent="0" rtl="0">
              <a:spcBef>
                <a:spcPts val="800"/>
              </a:spcBef>
              <a:buNone/>
            </a:pPr>
            <a:r>
              <a:rPr lang="en-GB" sz="800">
                <a:solidFill>
                  <a:schemeClr val="tx1"/>
                </a:solidFill>
                <a:latin typeface="Arial" panose="020B0604020202020204" pitchFamily="34" charset="0"/>
              </a:rPr>
              <a:t>The SBUHB digital landscape needs to be simplified, rationalising current systems and developing a central Electronic Patient Record (EPR) model and Care Data Repository (CDR). 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Key to this is a focus on digital inclusion – we must ensure that our digital transformation never excludes our patients from health and care or creates increased barriers to accessing our services, on the basis of digital ability. </a:t>
            </a:r>
          </a:p>
          <a:p>
            <a:pPr marL="0" indent="0" rtl="0">
              <a:spcBef>
                <a:spcPts val="800"/>
              </a:spcBef>
              <a:buNone/>
            </a:pPr>
            <a:r>
              <a:rPr lang="en-GB" sz="800">
                <a:solidFill>
                  <a:schemeClr val="tx1"/>
                </a:solidFill>
                <a:latin typeface="Arial" panose="020B0604020202020204" pitchFamily="34" charset="0"/>
              </a:rPr>
              <a:t>There is a national approach to digital in NHS Wales. Delivering a single integrated patient record that provides clinicians with all the relevant information at the point of care, regardless of where in Wales the patient is seen, is at the heart of national policy.  In April 2021, the Special Health Authority for Digital, Digital Health and Care Wales (DHCW), was formed to lead and support on effective digital transformation across NHS Wales.  A recent review of NHS Wales digital governance identified 16 recommendations to strengthen the approach, controls and assurance mechanisms for digital delivery. It is imperative that SBUHB leaders support and influence the implementation of these recommendations, which will have a significant impact on digital advancement across the Health Board. Effective collaboration at a national level will be vitally important to the success of the Health Board’s digital journey. SBUHB must strike the right balance between local innovation and exploiting national resources and solutions. </a:t>
            </a:r>
          </a:p>
          <a:p>
            <a:pPr marL="0" indent="0" rtl="0">
              <a:spcBef>
                <a:spcPts val="800"/>
              </a:spcBef>
              <a:buNone/>
            </a:pPr>
            <a:endParaRPr lang="en-GB" sz="800">
              <a:latin typeface="Arial"/>
              <a:cs typeface="Arial"/>
            </a:endParaRPr>
          </a:p>
          <a:p>
            <a:pPr marL="0" indent="0" rtl="0">
              <a:spcBef>
                <a:spcPts val="800"/>
              </a:spcBef>
              <a:buNone/>
            </a:pPr>
            <a:endParaRPr lang="en-GB" sz="800">
              <a:solidFill>
                <a:schemeClr val="tx1"/>
              </a:solidFill>
              <a:latin typeface="Arial"/>
              <a:cs typeface="Arial"/>
            </a:endParaRPr>
          </a:p>
          <a:p>
            <a:pPr marL="0" indent="0" rtl="0">
              <a:spcBef>
                <a:spcPts val="800"/>
              </a:spcBef>
              <a:buNone/>
            </a:pPr>
            <a:endParaRPr lang="en-GB" sz="800">
              <a:solidFill>
                <a:schemeClr val="tx1"/>
              </a:solidFill>
              <a:latin typeface="Arial" panose="020B0604020202020204" pitchFamily="34" charset="0"/>
            </a:endParaRPr>
          </a:p>
          <a:p>
            <a:pPr marL="0" indent="0" rtl="0">
              <a:spcBef>
                <a:spcPts val="800"/>
              </a:spcBef>
              <a:buNone/>
            </a:pPr>
            <a:endParaRPr lang="en-GB" sz="800">
              <a:solidFill>
                <a:schemeClr val="tx1"/>
              </a:solidFill>
              <a:latin typeface="Arial" panose="020B0604020202020204" pitchFamily="34" charset="0"/>
            </a:endParaRP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93600" y="-5786"/>
            <a:ext cx="8392950" cy="633254"/>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Executive Summary (1)</a:t>
            </a:r>
            <a:endParaRPr lang="en-GB" sz="1800">
              <a:solidFill>
                <a:srgbClr val="1F355E"/>
              </a:solidFill>
              <a:latin typeface="Arial Black" panose="020B0A04020102020204" pitchFamily="34" charset="0"/>
            </a:endParaRPr>
          </a:p>
        </p:txBody>
      </p:sp>
      <p:grpSp>
        <p:nvGrpSpPr>
          <p:cNvPr id="19" name="Group 18">
            <a:extLst>
              <a:ext uri="{FF2B5EF4-FFF2-40B4-BE49-F238E27FC236}">
                <a16:creationId xmlns:a16="http://schemas.microsoft.com/office/drawing/2014/main" id="{A5C2E34E-429B-6DD8-575E-C854F646EEB0}"/>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545A1962-0A2D-5BAE-7373-1D12F8D90AB1}"/>
                </a:ext>
              </a:extLst>
            </p:cNvPr>
            <p:cNvSpPr/>
            <p:nvPr/>
          </p:nvSpPr>
          <p:spPr>
            <a:xfrm>
              <a:off x="374266" y="2474302"/>
              <a:ext cx="2448389" cy="820603"/>
            </a:xfrm>
            <a:prstGeom prst="homePlate">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7F964A85-FB69-BA8E-57CB-7BCCB32BFD5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F19708A0-52F1-3E09-8F66-E5EFB618EF2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3" name="Arrow: Chevron 22">
              <a:extLst>
                <a:ext uri="{FF2B5EF4-FFF2-40B4-BE49-F238E27FC236}">
                  <a16:creationId xmlns:a16="http://schemas.microsoft.com/office/drawing/2014/main" id="{B37B3D90-4BB8-2751-3CB3-3B28A6E6138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0E90FE77-99D1-7D69-23B2-A972190A5A8E}"/>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F2A210CB-3123-7A07-C4DF-0F61A3AF80A9}"/>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40628429-3254-2B9A-9A50-76C30E351F08}"/>
              </a:ext>
            </a:extLst>
          </p:cNvPr>
          <p:cNvSpPr txBox="1"/>
          <p:nvPr/>
        </p:nvSpPr>
        <p:spPr>
          <a:xfrm>
            <a:off x="8625449" y="4849103"/>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5</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604148392"/>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4FC20-9EA2-0E3E-48F3-0DF24983C7CA}"/>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EF4EC976-A603-DAC3-8DD4-ACBC5711ECEB}"/>
              </a:ext>
            </a:extLst>
          </p:cNvPr>
          <p:cNvSpPr txBox="1">
            <a:spLocks/>
          </p:cNvSpPr>
          <p:nvPr/>
        </p:nvSpPr>
        <p:spPr>
          <a:xfrm>
            <a:off x="93600" y="-5786"/>
            <a:ext cx="8392950" cy="595721"/>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panose="020B0A04020102020204" pitchFamily="34" charset="0"/>
              </a:rPr>
              <a:t>Current Assessment of the Mobilisation Risks</a:t>
            </a:r>
          </a:p>
        </p:txBody>
      </p:sp>
      <p:graphicFrame>
        <p:nvGraphicFramePr>
          <p:cNvPr id="8" name="Table 7">
            <a:extLst>
              <a:ext uri="{FF2B5EF4-FFF2-40B4-BE49-F238E27FC236}">
                <a16:creationId xmlns:a16="http://schemas.microsoft.com/office/drawing/2014/main" id="{AA078F92-3CC5-E58D-1C41-6E2D5B551737}"/>
              </a:ext>
            </a:extLst>
          </p:cNvPr>
          <p:cNvGraphicFramePr>
            <a:graphicFrameLocks noGrp="1"/>
          </p:cNvGraphicFramePr>
          <p:nvPr>
            <p:extLst>
              <p:ext uri="{D42A27DB-BD31-4B8C-83A1-F6EECF244321}">
                <p14:modId xmlns:p14="http://schemas.microsoft.com/office/powerpoint/2010/main" val="3317938503"/>
              </p:ext>
            </p:extLst>
          </p:nvPr>
        </p:nvGraphicFramePr>
        <p:xfrm>
          <a:off x="93600" y="404405"/>
          <a:ext cx="8856000" cy="4693920"/>
        </p:xfrm>
        <a:graphic>
          <a:graphicData uri="http://schemas.openxmlformats.org/drawingml/2006/table">
            <a:tbl>
              <a:tblPr firstRow="1" bandRow="1">
                <a:tableStyleId>{2D5ABB26-0587-4C30-8999-92F81FD0307C}</a:tableStyleId>
              </a:tblPr>
              <a:tblGrid>
                <a:gridCol w="1237895">
                  <a:extLst>
                    <a:ext uri="{9D8B030D-6E8A-4147-A177-3AD203B41FA5}">
                      <a16:colId xmlns:a16="http://schemas.microsoft.com/office/drawing/2014/main" val="1514116676"/>
                    </a:ext>
                  </a:extLst>
                </a:gridCol>
                <a:gridCol w="3514105">
                  <a:extLst>
                    <a:ext uri="{9D8B030D-6E8A-4147-A177-3AD203B41FA5}">
                      <a16:colId xmlns:a16="http://schemas.microsoft.com/office/drawing/2014/main" val="2187634660"/>
                    </a:ext>
                  </a:extLst>
                </a:gridCol>
                <a:gridCol w="4104000">
                  <a:extLst>
                    <a:ext uri="{9D8B030D-6E8A-4147-A177-3AD203B41FA5}">
                      <a16:colId xmlns:a16="http://schemas.microsoft.com/office/drawing/2014/main" val="2655697408"/>
                    </a:ext>
                  </a:extLst>
                </a:gridCol>
              </a:tblGrid>
              <a:tr h="135171">
                <a:tc>
                  <a:txBody>
                    <a:bodyPr/>
                    <a:lstStyle/>
                    <a:p>
                      <a:r>
                        <a:rPr lang="en-US" sz="800">
                          <a:solidFill>
                            <a:schemeClr val="bg1"/>
                          </a:solidFill>
                        </a:rPr>
                        <a:t>Theme </a:t>
                      </a:r>
                    </a:p>
                    <a:p>
                      <a:r>
                        <a:rPr lang="en-US" sz="800">
                          <a:solidFill>
                            <a:schemeClr val="bg1"/>
                          </a:solidFill>
                        </a:rPr>
                        <a:t> </a:t>
                      </a:r>
                    </a:p>
                  </a:txBody>
                  <a:tcPr marL="68580" marR="68580" marT="34290" marB="34290" anchor="ct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solidFill>
                      <a:schemeClr val="accent1"/>
                    </a:solidFill>
                  </a:tcPr>
                </a:tc>
                <a:tc>
                  <a:txBody>
                    <a:bodyPr/>
                    <a:lstStyle/>
                    <a:p>
                      <a:r>
                        <a:rPr lang="en-US" sz="800">
                          <a:solidFill>
                            <a:schemeClr val="bg1"/>
                          </a:solidFill>
                        </a:rPr>
                        <a:t>Current Risk</a:t>
                      </a:r>
                    </a:p>
                  </a:txBody>
                  <a:tcPr marL="68580" marR="68580" marT="34290" marB="34290" anchor="ctr">
                    <a:lnT w="12700" cap="flat" cmpd="sng" algn="ctr">
                      <a:solidFill>
                        <a:schemeClr val="accent2"/>
                      </a:solidFill>
                      <a:prstDash val="solid"/>
                      <a:round/>
                      <a:headEnd type="none" w="med" len="med"/>
                      <a:tailEnd type="none" w="med" len="med"/>
                    </a:lnT>
                    <a:solidFill>
                      <a:schemeClr val="accent1"/>
                    </a:solidFill>
                  </a:tcPr>
                </a:tc>
                <a:tc>
                  <a:txBody>
                    <a:bodyPr/>
                    <a:lstStyle/>
                    <a:p>
                      <a:r>
                        <a:rPr lang="en-US" sz="800">
                          <a:solidFill>
                            <a:schemeClr val="bg1"/>
                          </a:solidFill>
                        </a:rPr>
                        <a:t>Proposed Mitigations </a:t>
                      </a:r>
                    </a:p>
                  </a:txBody>
                  <a:tcPr marL="68580" marR="68580" marT="34290" marB="34290" anchor="ct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solidFill>
                      <a:schemeClr val="accent1"/>
                    </a:solidFill>
                  </a:tcPr>
                </a:tc>
                <a:extLst>
                  <a:ext uri="{0D108BD9-81ED-4DB2-BD59-A6C34878D82A}">
                    <a16:rowId xmlns:a16="http://schemas.microsoft.com/office/drawing/2014/main" val="3769832084"/>
                  </a:ext>
                </a:extLst>
              </a:tr>
              <a:tr h="394699">
                <a:tc>
                  <a:txBody>
                    <a:bodyPr/>
                    <a:lstStyle/>
                    <a:p>
                      <a:r>
                        <a:rPr lang="en-US" sz="800" b="1"/>
                        <a:t>Organisational &amp; National Alignment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There is a risk that there is a perceived misalignment between the priorities of the digital strategy, the wider </a:t>
                      </a:r>
                      <a:r>
                        <a:rPr lang="en-GB" sz="800" noProof="0"/>
                        <a:t>organisation</a:t>
                      </a:r>
                      <a:r>
                        <a:rPr lang="en-US" sz="800"/>
                        <a:t> and national, resulting in difficulty mobilising the Digital Strategy due to limited buy-in from non-digital stakeholders from across SBUHB and DHCW</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Achieve formal sign-off from the Execs, rapidly following strategy completion </a:t>
                      </a:r>
                    </a:p>
                    <a:p>
                      <a:pPr marL="171450" indent="-171450" algn="l">
                        <a:buFont typeface="Arial" panose="020B0604020202020204" pitchFamily="34" charset="0"/>
                        <a:buChar char="•"/>
                      </a:pPr>
                      <a:r>
                        <a:rPr lang="en-US" sz="800"/>
                        <a:t>Sustain communication efforts with both Execs, the wider organization and DHCW, communication key priorities and immediate next steps, and continuing to align the Digital Strategy programme with the organisational priorities</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234834220"/>
                  </a:ext>
                </a:extLst>
              </a:tr>
              <a:tr h="567718">
                <a:tc>
                  <a:txBody>
                    <a:bodyPr/>
                    <a:lstStyle/>
                    <a:p>
                      <a:r>
                        <a:rPr lang="en-US" sz="800" b="1"/>
                        <a:t>Culture, Empowerment &amp; Belief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While the Digital Services team have developed positive relationships with clinical and operational teams, established collaborative processes are currently limited which risks perpetuating siloed ways of working. This could risk reinforcing a culture where digital and non-digital teams work in siloed ways – some view digital initiatives as solely owned by Digital Services while others independently source digital solutions</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In the short-term, the Digital Strategy will require universal buy-in. Digital and non-digital leadership need to </a:t>
                      </a:r>
                      <a:r>
                        <a:rPr lang="en-US" sz="800" err="1"/>
                        <a:t>socialise</a:t>
                      </a:r>
                      <a:r>
                        <a:rPr lang="en-US" sz="800"/>
                        <a:t> the strategy and demonstrate the achievability of its plans to staff</a:t>
                      </a:r>
                    </a:p>
                    <a:p>
                      <a:pPr marL="171450" indent="-171450" algn="l">
                        <a:buFont typeface="Arial" panose="020B0604020202020204" pitchFamily="34" charset="0"/>
                        <a:buChar char="•"/>
                      </a:pPr>
                      <a:r>
                        <a:rPr lang="en-US" sz="800"/>
                        <a:t>Ensure there is non-digital representation as part of the governance processes for the Digital Strategy as a whole, as well as for individual projects including establishing Clinical Digital leadership group and Clinical Design Authority </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2932126869"/>
                  </a:ext>
                </a:extLst>
              </a:tr>
              <a:tr h="394699">
                <a:tc>
                  <a:txBody>
                    <a:bodyPr/>
                    <a:lstStyle/>
                    <a:p>
                      <a:r>
                        <a:rPr lang="en-US" sz="800" b="1"/>
                        <a:t>Governance &amp; Reporting Framework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Siloed management of digital initiatives without a comprehensive overarching governance structure and sufficient technical input, increases the risk of fragmented strategic components. Similarly, SBUHB have historically struggled to </a:t>
                      </a:r>
                      <a:r>
                        <a:rPr lang="en-US" sz="800" err="1"/>
                        <a:t>prioritise</a:t>
                      </a:r>
                      <a:r>
                        <a:rPr lang="en-US" sz="800"/>
                        <a:t> robustly and stop work that isn’t serving them which risks not releasing sufficient capacity to deliver</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Review and establish refreshed governance and reporting frameworks and processes to support </a:t>
                      </a:r>
                      <a:r>
                        <a:rPr lang="en-US" sz="800" err="1"/>
                        <a:t>centralised</a:t>
                      </a:r>
                      <a:r>
                        <a:rPr lang="en-US" sz="800"/>
                        <a:t> progress sharing and priority setting, allowing for innovation and ‘failing fast’ where appropriate</a:t>
                      </a:r>
                    </a:p>
                    <a:p>
                      <a:pPr marL="171450" indent="-171450" algn="l">
                        <a:buFont typeface="Arial" panose="020B0604020202020204" pitchFamily="34" charset="0"/>
                        <a:buChar char="•"/>
                      </a:pPr>
                      <a:r>
                        <a:rPr lang="en-US" sz="800"/>
                        <a:t>Establish a TDA responsible for </a:t>
                      </a:r>
                      <a:r>
                        <a:rPr kumimoji="0" lang="en-GB" sz="800" b="0" i="0" u="none" strike="noStrike" cap="none" spc="0" normalizeH="0" baseline="0">
                          <a:ln>
                            <a:noFill/>
                          </a:ln>
                          <a:solidFill>
                            <a:schemeClr val="tx1"/>
                          </a:solidFill>
                          <a:effectLst/>
                          <a:uFillTx/>
                          <a:latin typeface="+mn-lt"/>
                          <a:ea typeface="+mn-ea"/>
                          <a:cs typeface="+mn-cs"/>
                          <a:sym typeface="Helvetica Neue Medium"/>
                        </a:rPr>
                        <a:t>solutions aligning with the organisational strategy</a:t>
                      </a:r>
                    </a:p>
                    <a:p>
                      <a:pPr marL="171450" indent="-171450" algn="l">
                        <a:buFont typeface="Arial" panose="020B0604020202020204" pitchFamily="34" charset="0"/>
                        <a:buChar char="•"/>
                      </a:pPr>
                      <a:r>
                        <a:rPr kumimoji="0" lang="en-GB" sz="800" b="0" i="0" u="none" strike="noStrike" cap="none" spc="0" normalizeH="0" baseline="0">
                          <a:ln>
                            <a:noFill/>
                          </a:ln>
                          <a:solidFill>
                            <a:schemeClr val="tx1"/>
                          </a:solidFill>
                          <a:effectLst/>
                          <a:uFillTx/>
                          <a:latin typeface="+mn-lt"/>
                          <a:ea typeface="+mn-ea"/>
                          <a:cs typeface="+mn-cs"/>
                          <a:sym typeface="Helvetica Neue Medium"/>
                        </a:rPr>
                        <a:t>Develop and apply prioritisation framework consistently – commit to saying “no”</a:t>
                      </a:r>
                      <a:endParaRPr lang="en-US" sz="800"/>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1706540078"/>
                  </a:ext>
                </a:extLst>
              </a:tr>
              <a:tr h="394699">
                <a:tc>
                  <a:txBody>
                    <a:bodyPr/>
                    <a:lstStyle/>
                    <a:p>
                      <a:r>
                        <a:rPr lang="en-US" sz="800" b="1"/>
                        <a:t>Ownership &amp; Accountability</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If there is unclear indication of ownership for individual components of the strategy, there is a risk of ambiguous accountability leading to potential implementation challenges</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As part of reviewing and establishing governance processes for the Digital Strategy </a:t>
                      </a:r>
                      <a:r>
                        <a:rPr lang="en-US" sz="800" err="1"/>
                        <a:t>programme</a:t>
                      </a:r>
                      <a:r>
                        <a:rPr lang="en-US" sz="800"/>
                        <a:t>, identify accountable officers for each project in the portfolio</a:t>
                      </a:r>
                    </a:p>
                    <a:p>
                      <a:pPr marL="171450" indent="-171450" algn="l">
                        <a:buFont typeface="Arial" panose="020B0604020202020204" pitchFamily="34" charset="0"/>
                        <a:buChar char="•"/>
                      </a:pPr>
                      <a:r>
                        <a:rPr lang="en-US" sz="800"/>
                        <a:t>Through governance groups, foster a culture of supportive challenge where </a:t>
                      </a:r>
                      <a:r>
                        <a:rPr lang="en-US" sz="800" err="1"/>
                        <a:t>programmes</a:t>
                      </a:r>
                      <a:r>
                        <a:rPr lang="en-US" sz="800"/>
                        <a:t> are not on track or change in approach is needed</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4281162076"/>
                  </a:ext>
                </a:extLst>
              </a:tr>
              <a:tr h="394699">
                <a:tc>
                  <a:txBody>
                    <a:bodyPr/>
                    <a:lstStyle/>
                    <a:p>
                      <a:r>
                        <a:rPr lang="en-US" sz="800" b="1"/>
                        <a:t>Appropriate KPIs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Whilst there have been KPIs proposed for solutions as part of the 3-Year Roadmap, if KPI data is not used to inform decisions on the Digital Strategy, it poses a risk of inadequate performance measurement and strategic alignment.</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Agreeing an </a:t>
                      </a:r>
                      <a:r>
                        <a:rPr lang="en-US" sz="800" err="1"/>
                        <a:t>organisational</a:t>
                      </a:r>
                      <a:r>
                        <a:rPr lang="en-US" sz="800"/>
                        <a:t> method for tracking and responding to KPIs related to the Digital Strategy</a:t>
                      </a:r>
                    </a:p>
                    <a:p>
                      <a:pPr marL="171450" indent="-171450" algn="l">
                        <a:buFont typeface="Arial" panose="020B0604020202020204" pitchFamily="34" charset="0"/>
                        <a:buChar char="•"/>
                      </a:pPr>
                      <a:r>
                        <a:rPr lang="en-US" sz="800" err="1"/>
                        <a:t>Strategising</a:t>
                      </a:r>
                      <a:r>
                        <a:rPr lang="en-US" sz="800"/>
                        <a:t> how KPIs will be adapted and reported on as digital solutions progress over time</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1972859391"/>
                  </a:ext>
                </a:extLst>
              </a:tr>
              <a:tr h="567718">
                <a:tc>
                  <a:txBody>
                    <a:bodyPr/>
                    <a:lstStyle/>
                    <a:p>
                      <a:r>
                        <a:rPr lang="en-US" sz="800" b="1"/>
                        <a:t>Skillsets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indent="0" algn="l">
                        <a:buFont typeface="Arial"/>
                        <a:buNone/>
                      </a:pPr>
                      <a:r>
                        <a:rPr lang="en-US" sz="800"/>
                        <a:t>The potential presence of skills gaps in areas of required digital expertise, e.g. digital procurement, and modern digital skills, e.g. cloud service platform skills, software defined networking and advanced cyber security skills, combined with the capacity pressures already faced by the digital workforce poses a challenge to the execution of critical Digital Strategy solutions. </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Conduct a prompt gap analysis to identify missing staff capabilities and accompanied recruitment drive to fill the identified capability gaps </a:t>
                      </a:r>
                    </a:p>
                    <a:p>
                      <a:pPr marL="171450" indent="-171450" algn="l">
                        <a:buFont typeface="Arial" panose="020B0604020202020204" pitchFamily="34" charset="0"/>
                        <a:buChar char="•"/>
                      </a:pPr>
                      <a:r>
                        <a:rPr lang="en-US" sz="800"/>
                        <a:t>Execute the mapping exercise of current digital projects led by both digital teams and services to consolidate workload and free up capacity for new activities</a:t>
                      </a:r>
                    </a:p>
                    <a:p>
                      <a:pPr marL="171450" indent="-171450" algn="l">
                        <a:buFont typeface="Arial" panose="020B0604020202020204" pitchFamily="34" charset="0"/>
                        <a:buChar char="•"/>
                      </a:pPr>
                      <a:r>
                        <a:rPr lang="en-US" sz="800"/>
                        <a:t>Increased digital team training and development offering to increase productivity, build skills and improve retention</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4F4F4"/>
                    </a:solidFill>
                  </a:tcPr>
                </a:tc>
                <a:extLst>
                  <a:ext uri="{0D108BD9-81ED-4DB2-BD59-A6C34878D82A}">
                    <a16:rowId xmlns:a16="http://schemas.microsoft.com/office/drawing/2014/main" val="936346188"/>
                  </a:ext>
                </a:extLst>
              </a:tr>
              <a:tr h="259117">
                <a:tc>
                  <a:txBody>
                    <a:bodyPr/>
                    <a:lstStyle/>
                    <a:p>
                      <a:r>
                        <a:rPr lang="en-US" sz="800" b="1"/>
                        <a:t>Finance &amp; Resourcing </a:t>
                      </a:r>
                    </a:p>
                  </a:txBody>
                  <a:tcPr marL="72000" marR="72000" marT="34290" marB="34290" anchor="ctr">
                    <a:lnL w="12700" cap="flat" cmpd="sng" algn="ctr">
                      <a:solidFill>
                        <a:schemeClr val="accent2"/>
                      </a:solidFill>
                      <a:prstDash val="solid"/>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marL="0" indent="0" algn="l">
                        <a:buFont typeface="Arial" panose="020B0604020202020204" pitchFamily="34" charset="0"/>
                        <a:buNone/>
                      </a:pPr>
                      <a:r>
                        <a:rPr lang="en-US" sz="800"/>
                        <a:t>Failure to secure financial commitment for the Digital Strategy investment required, due to the substantial increase in budget proposed, risks making successful implementation unviable </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dash"/>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F4F4F4"/>
                    </a:solidFill>
                  </a:tcPr>
                </a:tc>
                <a:tc>
                  <a:txBody>
                    <a:bodyPr/>
                    <a:lstStyle/>
                    <a:p>
                      <a:pPr marL="171450" indent="-171450" algn="l">
                        <a:buFont typeface="Arial" panose="020B0604020202020204" pitchFamily="34" charset="0"/>
                        <a:buChar char="•"/>
                      </a:pPr>
                      <a:r>
                        <a:rPr lang="en-US" sz="800"/>
                        <a:t>Develop comprehensive financial and benefits analysis of the Digital Strategy</a:t>
                      </a:r>
                    </a:p>
                    <a:p>
                      <a:pPr marL="171450" indent="-171450" algn="l">
                        <a:buFont typeface="Arial" panose="020B0604020202020204" pitchFamily="34" charset="0"/>
                        <a:buChar char="•"/>
                      </a:pPr>
                      <a:r>
                        <a:rPr lang="en-US" sz="800"/>
                        <a:t>Promptly </a:t>
                      </a:r>
                      <a:r>
                        <a:rPr lang="en-US" sz="800" err="1"/>
                        <a:t>mobilise</a:t>
                      </a:r>
                      <a:r>
                        <a:rPr lang="en-US" sz="800"/>
                        <a:t> the financial planning discussions required to secure funding in principle for the Digital Strategy</a:t>
                      </a:r>
                    </a:p>
                  </a:txBody>
                  <a:tcPr marL="72000" marR="72000" marT="34290" marB="34290">
                    <a:lnL w="12700" cap="flat" cmpd="sng" algn="ctr">
                      <a:solidFill>
                        <a:schemeClr val="accent2"/>
                      </a:solidFill>
                      <a:prstDash val="dash"/>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F4F4F4"/>
                    </a:solidFill>
                  </a:tcPr>
                </a:tc>
                <a:extLst>
                  <a:ext uri="{0D108BD9-81ED-4DB2-BD59-A6C34878D82A}">
                    <a16:rowId xmlns:a16="http://schemas.microsoft.com/office/drawing/2014/main" val="3655147614"/>
                  </a:ext>
                </a:extLst>
              </a:tr>
            </a:tbl>
          </a:graphicData>
        </a:graphic>
      </p:graphicFrame>
      <p:grpSp>
        <p:nvGrpSpPr>
          <p:cNvPr id="9" name="Group 8">
            <a:extLst>
              <a:ext uri="{FF2B5EF4-FFF2-40B4-BE49-F238E27FC236}">
                <a16:creationId xmlns:a16="http://schemas.microsoft.com/office/drawing/2014/main" id="{8935DD4F-B3A2-FCC7-9E08-CB8741191C13}"/>
              </a:ext>
            </a:extLst>
          </p:cNvPr>
          <p:cNvGrpSpPr/>
          <p:nvPr/>
        </p:nvGrpSpPr>
        <p:grpSpPr>
          <a:xfrm>
            <a:off x="2" y="0"/>
            <a:ext cx="9143998" cy="165595"/>
            <a:chOff x="374266" y="2474302"/>
            <a:chExt cx="13719657" cy="820603"/>
          </a:xfrm>
        </p:grpSpPr>
        <p:sp>
          <p:nvSpPr>
            <p:cNvPr id="10" name="Arrow: Pentagon 9">
              <a:extLst>
                <a:ext uri="{FF2B5EF4-FFF2-40B4-BE49-F238E27FC236}">
                  <a16:creationId xmlns:a16="http://schemas.microsoft.com/office/drawing/2014/main" id="{00BF2769-7F3B-416D-3028-3D7F2F76ED5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424BBDD6-F012-18AA-DB15-1518A65CAF9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2" name="Arrow: Chevron 11">
              <a:extLst>
                <a:ext uri="{FF2B5EF4-FFF2-40B4-BE49-F238E27FC236}">
                  <a16:creationId xmlns:a16="http://schemas.microsoft.com/office/drawing/2014/main" id="{EB8E5BBB-EABC-79BB-7AF7-ADE082E1869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13" name="Arrow: Chevron 12">
              <a:extLst>
                <a:ext uri="{FF2B5EF4-FFF2-40B4-BE49-F238E27FC236}">
                  <a16:creationId xmlns:a16="http://schemas.microsoft.com/office/drawing/2014/main" id="{A65C2C85-5249-32CF-EBCD-AC24A660C8A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14" name="Arrow: Chevron 13">
              <a:extLst>
                <a:ext uri="{FF2B5EF4-FFF2-40B4-BE49-F238E27FC236}">
                  <a16:creationId xmlns:a16="http://schemas.microsoft.com/office/drawing/2014/main" id="{AFD56DC7-207B-1E43-2563-FD079D4799E9}"/>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15" name="Arrow: Chevron 14">
              <a:extLst>
                <a:ext uri="{FF2B5EF4-FFF2-40B4-BE49-F238E27FC236}">
                  <a16:creationId xmlns:a16="http://schemas.microsoft.com/office/drawing/2014/main" id="{5E7CF215-2789-F3F3-FA26-C36A929B0949}"/>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Tree>
    <p:extLst>
      <p:ext uri="{BB962C8B-B14F-4D97-AF65-F5344CB8AC3E}">
        <p14:creationId xmlns:p14="http://schemas.microsoft.com/office/powerpoint/2010/main" val="403361043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7AC-BA37-FFE3-8061-3FC186E1D99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22AA974-C7EA-B087-2C4C-24350E7EB07D}"/>
              </a:ext>
            </a:extLst>
          </p:cNvPr>
          <p:cNvSpPr>
            <a:spLocks noGrp="1" noRot="1" noMove="1" noResize="1" noEditPoints="1" noAdjustHandles="1" noChangeArrowheads="1" noChangeShapeType="1"/>
          </p:cNvSpPr>
          <p:nvPr/>
        </p:nvSpPr>
        <p:spPr>
          <a:xfrm>
            <a:off x="-5" y="1959429"/>
            <a:ext cx="9144001" cy="254057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6" name="Rectangle 135">
            <a:extLst>
              <a:ext uri="{FF2B5EF4-FFF2-40B4-BE49-F238E27FC236}">
                <a16:creationId xmlns:a16="http://schemas.microsoft.com/office/drawing/2014/main" id="{49A83E31-753A-7B2E-28CE-FB139BE7312F}"/>
              </a:ext>
            </a:extLst>
          </p:cNvPr>
          <p:cNvSpPr/>
          <p:nvPr/>
        </p:nvSpPr>
        <p:spPr>
          <a:xfrm>
            <a:off x="5722324" y="2334630"/>
            <a:ext cx="1998133" cy="2166535"/>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Flowchart: Delay 14">
            <a:extLst>
              <a:ext uri="{FF2B5EF4-FFF2-40B4-BE49-F238E27FC236}">
                <a16:creationId xmlns:a16="http://schemas.microsoft.com/office/drawing/2014/main" id="{ACAA1EA5-DAC8-7C12-3EE2-F8B59B612BEB}"/>
              </a:ext>
            </a:extLst>
          </p:cNvPr>
          <p:cNvSpPr>
            <a:spLocks noGrp="1" noRot="1" noMove="1" noResize="1" noEditPoints="1" noAdjustHandles="1" noChangeArrowheads="1" noChangeShapeType="1"/>
          </p:cNvSpPr>
          <p:nvPr/>
        </p:nvSpPr>
        <p:spPr>
          <a:xfrm rot="5400000">
            <a:off x="3968990" y="-2603260"/>
            <a:ext cx="1206018" cy="9144002"/>
          </a:xfrm>
          <a:prstGeom prst="flowChartDelay">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Rectangle 15">
            <a:extLst>
              <a:ext uri="{FF2B5EF4-FFF2-40B4-BE49-F238E27FC236}">
                <a16:creationId xmlns:a16="http://schemas.microsoft.com/office/drawing/2014/main" id="{309C3FD7-204F-6B55-4B0D-B50D876FDD4B}"/>
              </a:ext>
            </a:extLst>
          </p:cNvPr>
          <p:cNvSpPr>
            <a:spLocks noGrp="1" noRot="1" noMove="1" noResize="1" noEditPoints="1" noAdjustHandles="1" noChangeArrowheads="1" noChangeShapeType="1"/>
          </p:cNvSpPr>
          <p:nvPr/>
        </p:nvSpPr>
        <p:spPr>
          <a:xfrm>
            <a:off x="0" y="0"/>
            <a:ext cx="9144000" cy="13716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6" name="Cloud 25">
            <a:extLst>
              <a:ext uri="{FF2B5EF4-FFF2-40B4-BE49-F238E27FC236}">
                <a16:creationId xmlns:a16="http://schemas.microsoft.com/office/drawing/2014/main" id="{6923B905-0898-68FB-72A2-2A093FB1DD5F}"/>
              </a:ext>
            </a:extLst>
          </p:cNvPr>
          <p:cNvSpPr/>
          <p:nvPr/>
        </p:nvSpPr>
        <p:spPr>
          <a:xfrm>
            <a:off x="6134076" y="191594"/>
            <a:ext cx="2081349" cy="903810"/>
          </a:xfrm>
          <a:prstGeom prst="cloud">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2" name="TextBox 121">
            <a:extLst>
              <a:ext uri="{FF2B5EF4-FFF2-40B4-BE49-F238E27FC236}">
                <a16:creationId xmlns:a16="http://schemas.microsoft.com/office/drawing/2014/main" id="{15F6FE31-65DA-39EF-6AF4-02A6D077456D}"/>
              </a:ext>
            </a:extLst>
          </p:cNvPr>
          <p:cNvSpPr txBox="1"/>
          <p:nvPr/>
        </p:nvSpPr>
        <p:spPr>
          <a:xfrm>
            <a:off x="1467413" y="664119"/>
            <a:ext cx="5470473" cy="656590"/>
          </a:xfrm>
          <a:prstGeom prst="rect">
            <a:avLst/>
          </a:prstGeom>
          <a:solidFill>
            <a:schemeClr val="accent1">
              <a:lumMod val="20000"/>
              <a:lumOff val="80000"/>
              <a:alpha val="3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a:solidFill>
                  <a:srgbClr val="1F355E"/>
                </a:solidFill>
                <a:latin typeface="Arial Black" panose="020B0A04020102020204" pitchFamily="34" charset="0"/>
              </a:rPr>
              <a:t>A high-level view of the key activities and areas of progress we need to focus on for SBUHB to successfully deliver on our digital vision in 2036</a:t>
            </a:r>
            <a:endParaRPr kumimoji="0" lang="en-GB" sz="1200" b="0" i="0" u="none" strike="noStrike" cap="none" spc="0" normalizeH="0" baseline="0">
              <a:ln>
                <a:noFill/>
              </a:ln>
              <a:solidFill>
                <a:srgbClr val="1F355E"/>
              </a:solidFill>
              <a:effectLst/>
              <a:uFillTx/>
              <a:latin typeface="Arial Black" panose="020B0A04020102020204" pitchFamily="34" charset="0"/>
              <a:sym typeface="Helvetica Neue"/>
            </a:endParaRPr>
          </a:p>
        </p:txBody>
      </p:sp>
      <p:cxnSp>
        <p:nvCxnSpPr>
          <p:cNvPr id="25" name="Straight Connector 24">
            <a:extLst>
              <a:ext uri="{FF2B5EF4-FFF2-40B4-BE49-F238E27FC236}">
                <a16:creationId xmlns:a16="http://schemas.microsoft.com/office/drawing/2014/main" id="{BCC31B92-2636-2701-8D43-1B6ABBCB50D6}"/>
              </a:ext>
            </a:extLst>
          </p:cNvPr>
          <p:cNvCxnSpPr>
            <a:cxnSpLocks noGrp="1" noRot="1" noMove="1" noResize="1" noEditPoints="1" noAdjustHandles="1" noChangeArrowheads="1" noChangeShapeType="1"/>
          </p:cNvCxnSpPr>
          <p:nvPr/>
        </p:nvCxnSpPr>
        <p:spPr>
          <a:xfrm flipV="1">
            <a:off x="4721" y="1371600"/>
            <a:ext cx="9139279" cy="10964"/>
          </a:xfrm>
          <a:prstGeom prst="line">
            <a:avLst/>
          </a:prstGeom>
          <a:noFill/>
          <a:ln w="952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 name="Chord 7">
            <a:extLst>
              <a:ext uri="{FF2B5EF4-FFF2-40B4-BE49-F238E27FC236}">
                <a16:creationId xmlns:a16="http://schemas.microsoft.com/office/drawing/2014/main" id="{2F60DDAD-AD0E-580F-3B96-CF9F4F7F16A4}"/>
              </a:ext>
            </a:extLst>
          </p:cNvPr>
          <p:cNvSpPr>
            <a:spLocks noGrp="1" noRot="1" noMove="1" noResize="1" noEditPoints="1" noAdjustHandles="1" noChangeArrowheads="1" noChangeShapeType="1"/>
          </p:cNvSpPr>
          <p:nvPr/>
        </p:nvSpPr>
        <p:spPr>
          <a:xfrm rot="16439609">
            <a:off x="830467" y="905702"/>
            <a:ext cx="747351" cy="2361992"/>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Chord 8">
            <a:extLst>
              <a:ext uri="{FF2B5EF4-FFF2-40B4-BE49-F238E27FC236}">
                <a16:creationId xmlns:a16="http://schemas.microsoft.com/office/drawing/2014/main" id="{39DBCC6C-30AB-5341-AD25-E4E362AD2B8F}"/>
              </a:ext>
            </a:extLst>
          </p:cNvPr>
          <p:cNvSpPr>
            <a:spLocks noGrp="1" noRot="1" noMove="1" noResize="1" noEditPoints="1" noAdjustHandles="1" noChangeArrowheads="1" noChangeShapeType="1"/>
          </p:cNvSpPr>
          <p:nvPr/>
        </p:nvSpPr>
        <p:spPr>
          <a:xfrm rot="16200000">
            <a:off x="4604223" y="283024"/>
            <a:ext cx="747351" cy="4325160"/>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Freeform: Shape 13">
            <a:extLst>
              <a:ext uri="{FF2B5EF4-FFF2-40B4-BE49-F238E27FC236}">
                <a16:creationId xmlns:a16="http://schemas.microsoft.com/office/drawing/2014/main" id="{E9C2BAA1-7972-E902-3707-AD76BCF835DE}"/>
              </a:ext>
            </a:extLst>
          </p:cNvPr>
          <p:cNvSpPr>
            <a:spLocks noGrp="1" noRot="1" noMove="1" noResize="1" noEditPoints="1" noAdjustHandles="1" noChangeArrowheads="1" noChangeShapeType="1"/>
          </p:cNvSpPr>
          <p:nvPr/>
        </p:nvSpPr>
        <p:spPr>
          <a:xfrm>
            <a:off x="0" y="1978925"/>
            <a:ext cx="8823278" cy="825690"/>
          </a:xfrm>
          <a:custGeom>
            <a:avLst/>
            <a:gdLst>
              <a:gd name="connsiteX0" fmla="*/ 0 w 8823278"/>
              <a:gd name="connsiteY0" fmla="*/ 0 h 825690"/>
              <a:gd name="connsiteX1" fmla="*/ 54591 w 8823278"/>
              <a:gd name="connsiteY1" fmla="*/ 150126 h 825690"/>
              <a:gd name="connsiteX2" fmla="*/ 197893 w 8823278"/>
              <a:gd name="connsiteY2" fmla="*/ 266132 h 825690"/>
              <a:gd name="connsiteX3" fmla="*/ 504967 w 8823278"/>
              <a:gd name="connsiteY3" fmla="*/ 361666 h 825690"/>
              <a:gd name="connsiteX4" fmla="*/ 921224 w 8823278"/>
              <a:gd name="connsiteY4" fmla="*/ 457200 h 825690"/>
              <a:gd name="connsiteX5" fmla="*/ 1392072 w 8823278"/>
              <a:gd name="connsiteY5" fmla="*/ 491320 h 825690"/>
              <a:gd name="connsiteX6" fmla="*/ 1549021 w 8823278"/>
              <a:gd name="connsiteY6" fmla="*/ 484496 h 825690"/>
              <a:gd name="connsiteX7" fmla="*/ 1692322 w 8823278"/>
              <a:gd name="connsiteY7" fmla="*/ 484496 h 825690"/>
              <a:gd name="connsiteX8" fmla="*/ 1781033 w 8823278"/>
              <a:gd name="connsiteY8" fmla="*/ 484496 h 825690"/>
              <a:gd name="connsiteX9" fmla="*/ 1801504 w 8823278"/>
              <a:gd name="connsiteY9" fmla="*/ 464024 h 825690"/>
              <a:gd name="connsiteX10" fmla="*/ 2006221 w 8823278"/>
              <a:gd name="connsiteY10" fmla="*/ 491320 h 825690"/>
              <a:gd name="connsiteX11" fmla="*/ 2094931 w 8823278"/>
              <a:gd name="connsiteY11" fmla="*/ 504968 h 825690"/>
              <a:gd name="connsiteX12" fmla="*/ 2204113 w 8823278"/>
              <a:gd name="connsiteY12" fmla="*/ 504968 h 825690"/>
              <a:gd name="connsiteX13" fmla="*/ 2367887 w 8823278"/>
              <a:gd name="connsiteY13" fmla="*/ 511791 h 825690"/>
              <a:gd name="connsiteX14" fmla="*/ 2518012 w 8823278"/>
              <a:gd name="connsiteY14" fmla="*/ 525439 h 825690"/>
              <a:gd name="connsiteX15" fmla="*/ 2695433 w 8823278"/>
              <a:gd name="connsiteY15" fmla="*/ 532263 h 825690"/>
              <a:gd name="connsiteX16" fmla="*/ 2859206 w 8823278"/>
              <a:gd name="connsiteY16" fmla="*/ 545911 h 825690"/>
              <a:gd name="connsiteX17" fmla="*/ 2995684 w 8823278"/>
              <a:gd name="connsiteY17" fmla="*/ 607326 h 825690"/>
              <a:gd name="connsiteX18" fmla="*/ 3282287 w 8823278"/>
              <a:gd name="connsiteY18" fmla="*/ 716508 h 825690"/>
              <a:gd name="connsiteX19" fmla="*/ 3637128 w 8823278"/>
              <a:gd name="connsiteY19" fmla="*/ 750627 h 825690"/>
              <a:gd name="connsiteX20" fmla="*/ 3951027 w 8823278"/>
              <a:gd name="connsiteY20" fmla="*/ 791571 h 825690"/>
              <a:gd name="connsiteX21" fmla="*/ 4415051 w 8823278"/>
              <a:gd name="connsiteY21" fmla="*/ 812042 h 825690"/>
              <a:gd name="connsiteX22" fmla="*/ 4817660 w 8823278"/>
              <a:gd name="connsiteY22" fmla="*/ 825690 h 825690"/>
              <a:gd name="connsiteX23" fmla="*/ 5281684 w 8823278"/>
              <a:gd name="connsiteY23" fmla="*/ 818866 h 825690"/>
              <a:gd name="connsiteX24" fmla="*/ 5663821 w 8823278"/>
              <a:gd name="connsiteY24" fmla="*/ 805218 h 825690"/>
              <a:gd name="connsiteX25" fmla="*/ 6107373 w 8823278"/>
              <a:gd name="connsiteY25" fmla="*/ 784747 h 825690"/>
              <a:gd name="connsiteX26" fmla="*/ 6305266 w 8823278"/>
              <a:gd name="connsiteY26" fmla="*/ 764275 h 825690"/>
              <a:gd name="connsiteX27" fmla="*/ 6571397 w 8823278"/>
              <a:gd name="connsiteY27" fmla="*/ 716508 h 825690"/>
              <a:gd name="connsiteX28" fmla="*/ 6837528 w 8823278"/>
              <a:gd name="connsiteY28" fmla="*/ 661917 h 825690"/>
              <a:gd name="connsiteX29" fmla="*/ 7001301 w 8823278"/>
              <a:gd name="connsiteY29" fmla="*/ 607326 h 825690"/>
              <a:gd name="connsiteX30" fmla="*/ 7110484 w 8823278"/>
              <a:gd name="connsiteY30" fmla="*/ 545911 h 825690"/>
              <a:gd name="connsiteX31" fmla="*/ 7151427 w 8823278"/>
              <a:gd name="connsiteY31" fmla="*/ 504968 h 825690"/>
              <a:gd name="connsiteX32" fmla="*/ 7165075 w 8823278"/>
              <a:gd name="connsiteY32" fmla="*/ 484496 h 825690"/>
              <a:gd name="connsiteX33" fmla="*/ 7267433 w 8823278"/>
              <a:gd name="connsiteY33" fmla="*/ 477672 h 825690"/>
              <a:gd name="connsiteX34" fmla="*/ 7383439 w 8823278"/>
              <a:gd name="connsiteY34" fmla="*/ 470848 h 825690"/>
              <a:gd name="connsiteX35" fmla="*/ 7676866 w 8823278"/>
              <a:gd name="connsiteY35" fmla="*/ 416257 h 825690"/>
              <a:gd name="connsiteX36" fmla="*/ 8209128 w 8823278"/>
              <a:gd name="connsiteY36" fmla="*/ 361666 h 825690"/>
              <a:gd name="connsiteX37" fmla="*/ 8468436 w 8823278"/>
              <a:gd name="connsiteY37" fmla="*/ 300251 h 825690"/>
              <a:gd name="connsiteX38" fmla="*/ 8823278 w 8823278"/>
              <a:gd name="connsiteY38" fmla="*/ 197893 h 825690"/>
              <a:gd name="connsiteX39" fmla="*/ 8823278 w 8823278"/>
              <a:gd name="connsiteY39" fmla="*/ 197893 h 82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23278" h="825690">
                <a:moveTo>
                  <a:pt x="0" y="0"/>
                </a:moveTo>
                <a:cubicBezTo>
                  <a:pt x="10804" y="52885"/>
                  <a:pt x="21609" y="105771"/>
                  <a:pt x="54591" y="150126"/>
                </a:cubicBezTo>
                <a:cubicBezTo>
                  <a:pt x="87573" y="194481"/>
                  <a:pt x="122830" y="230875"/>
                  <a:pt x="197893" y="266132"/>
                </a:cubicBezTo>
                <a:cubicBezTo>
                  <a:pt x="272956" y="301389"/>
                  <a:pt x="384412" y="329821"/>
                  <a:pt x="504967" y="361666"/>
                </a:cubicBezTo>
                <a:cubicBezTo>
                  <a:pt x="625522" y="393511"/>
                  <a:pt x="773373" y="435591"/>
                  <a:pt x="921224" y="457200"/>
                </a:cubicBezTo>
                <a:cubicBezTo>
                  <a:pt x="1069075" y="478809"/>
                  <a:pt x="1287439" y="486771"/>
                  <a:pt x="1392072" y="491320"/>
                </a:cubicBezTo>
                <a:lnTo>
                  <a:pt x="1549021" y="484496"/>
                </a:lnTo>
                <a:cubicBezTo>
                  <a:pt x="1599063" y="483359"/>
                  <a:pt x="1692322" y="484496"/>
                  <a:pt x="1692322" y="484496"/>
                </a:cubicBezTo>
                <a:cubicBezTo>
                  <a:pt x="1730991" y="484496"/>
                  <a:pt x="1762836" y="487908"/>
                  <a:pt x="1781033" y="484496"/>
                </a:cubicBezTo>
                <a:cubicBezTo>
                  <a:pt x="1799230" y="481084"/>
                  <a:pt x="1763973" y="462887"/>
                  <a:pt x="1801504" y="464024"/>
                </a:cubicBezTo>
                <a:cubicBezTo>
                  <a:pt x="1839035" y="465161"/>
                  <a:pt x="1957316" y="484496"/>
                  <a:pt x="2006221" y="491320"/>
                </a:cubicBezTo>
                <a:cubicBezTo>
                  <a:pt x="2055126" y="498144"/>
                  <a:pt x="2061949" y="502693"/>
                  <a:pt x="2094931" y="504968"/>
                </a:cubicBezTo>
                <a:cubicBezTo>
                  <a:pt x="2127913" y="507243"/>
                  <a:pt x="2158620" y="503831"/>
                  <a:pt x="2204113" y="504968"/>
                </a:cubicBezTo>
                <a:cubicBezTo>
                  <a:pt x="2249606" y="506105"/>
                  <a:pt x="2315571" y="508379"/>
                  <a:pt x="2367887" y="511791"/>
                </a:cubicBezTo>
                <a:cubicBezTo>
                  <a:pt x="2420203" y="515203"/>
                  <a:pt x="2463421" y="522027"/>
                  <a:pt x="2518012" y="525439"/>
                </a:cubicBezTo>
                <a:cubicBezTo>
                  <a:pt x="2572603" y="528851"/>
                  <a:pt x="2638567" y="528851"/>
                  <a:pt x="2695433" y="532263"/>
                </a:cubicBezTo>
                <a:cubicBezTo>
                  <a:pt x="2752299" y="535675"/>
                  <a:pt x="2809164" y="533401"/>
                  <a:pt x="2859206" y="545911"/>
                </a:cubicBezTo>
                <a:cubicBezTo>
                  <a:pt x="2909248" y="558421"/>
                  <a:pt x="2925171" y="578893"/>
                  <a:pt x="2995684" y="607326"/>
                </a:cubicBezTo>
                <a:cubicBezTo>
                  <a:pt x="3066198" y="635759"/>
                  <a:pt x="3175380" y="692625"/>
                  <a:pt x="3282287" y="716508"/>
                </a:cubicBezTo>
                <a:cubicBezTo>
                  <a:pt x="3389194" y="740391"/>
                  <a:pt x="3525671" y="738117"/>
                  <a:pt x="3637128" y="750627"/>
                </a:cubicBezTo>
                <a:cubicBezTo>
                  <a:pt x="3748585" y="763138"/>
                  <a:pt x="3821373" y="781335"/>
                  <a:pt x="3951027" y="791571"/>
                </a:cubicBezTo>
                <a:cubicBezTo>
                  <a:pt x="4080681" y="801807"/>
                  <a:pt x="4415051" y="812042"/>
                  <a:pt x="4415051" y="812042"/>
                </a:cubicBezTo>
                <a:lnTo>
                  <a:pt x="4817660" y="825690"/>
                </a:lnTo>
                <a:lnTo>
                  <a:pt x="5281684" y="818866"/>
                </a:lnTo>
                <a:cubicBezTo>
                  <a:pt x="5422711" y="815454"/>
                  <a:pt x="5663821" y="805218"/>
                  <a:pt x="5663821" y="805218"/>
                </a:cubicBezTo>
                <a:lnTo>
                  <a:pt x="6107373" y="784747"/>
                </a:lnTo>
                <a:cubicBezTo>
                  <a:pt x="6214281" y="777923"/>
                  <a:pt x="6227929" y="775648"/>
                  <a:pt x="6305266" y="764275"/>
                </a:cubicBezTo>
                <a:cubicBezTo>
                  <a:pt x="6382603" y="752902"/>
                  <a:pt x="6482687" y="733568"/>
                  <a:pt x="6571397" y="716508"/>
                </a:cubicBezTo>
                <a:cubicBezTo>
                  <a:pt x="6660107" y="699448"/>
                  <a:pt x="6765877" y="680114"/>
                  <a:pt x="6837528" y="661917"/>
                </a:cubicBezTo>
                <a:cubicBezTo>
                  <a:pt x="6909179" y="643720"/>
                  <a:pt x="6955808" y="626660"/>
                  <a:pt x="7001301" y="607326"/>
                </a:cubicBezTo>
                <a:cubicBezTo>
                  <a:pt x="7046794" y="587992"/>
                  <a:pt x="7085463" y="562971"/>
                  <a:pt x="7110484" y="545911"/>
                </a:cubicBezTo>
                <a:cubicBezTo>
                  <a:pt x="7135505" y="528851"/>
                  <a:pt x="7151427" y="504968"/>
                  <a:pt x="7151427" y="504968"/>
                </a:cubicBezTo>
                <a:cubicBezTo>
                  <a:pt x="7160526" y="494732"/>
                  <a:pt x="7145741" y="489045"/>
                  <a:pt x="7165075" y="484496"/>
                </a:cubicBezTo>
                <a:cubicBezTo>
                  <a:pt x="7184409" y="479947"/>
                  <a:pt x="7267433" y="477672"/>
                  <a:pt x="7267433" y="477672"/>
                </a:cubicBezTo>
                <a:cubicBezTo>
                  <a:pt x="7303827" y="475397"/>
                  <a:pt x="7315200" y="481084"/>
                  <a:pt x="7383439" y="470848"/>
                </a:cubicBezTo>
                <a:cubicBezTo>
                  <a:pt x="7451678" y="460612"/>
                  <a:pt x="7539251" y="434454"/>
                  <a:pt x="7676866" y="416257"/>
                </a:cubicBezTo>
                <a:cubicBezTo>
                  <a:pt x="7814481" y="398060"/>
                  <a:pt x="8077200" y="381000"/>
                  <a:pt x="8209128" y="361666"/>
                </a:cubicBezTo>
                <a:cubicBezTo>
                  <a:pt x="8341056" y="342332"/>
                  <a:pt x="8366078" y="327547"/>
                  <a:pt x="8468436" y="300251"/>
                </a:cubicBezTo>
                <a:cubicBezTo>
                  <a:pt x="8570794" y="272956"/>
                  <a:pt x="8823278" y="197893"/>
                  <a:pt x="8823278" y="197893"/>
                </a:cubicBezTo>
                <a:lnTo>
                  <a:pt x="8823278" y="197893"/>
                </a:lnTo>
              </a:path>
            </a:pathLst>
          </a:cu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solidFill>
                  <a:schemeClr val="bg1"/>
                </a:solidFill>
              </a:ln>
              <a:solidFill>
                <a:srgbClr val="000000"/>
              </a:solidFill>
              <a:effectLst/>
              <a:uFillTx/>
            </a:endParaRPr>
          </a:p>
        </p:txBody>
      </p:sp>
      <p:sp>
        <p:nvSpPr>
          <p:cNvPr id="20" name="Chord 19">
            <a:extLst>
              <a:ext uri="{FF2B5EF4-FFF2-40B4-BE49-F238E27FC236}">
                <a16:creationId xmlns:a16="http://schemas.microsoft.com/office/drawing/2014/main" id="{4569FC7D-70A3-4800-7ADD-8CE3E53623E1}"/>
              </a:ext>
            </a:extLst>
          </p:cNvPr>
          <p:cNvSpPr>
            <a:spLocks noGrp="1" noRot="1" noMove="1" noResize="1" noEditPoints="1" noAdjustHandles="1" noChangeArrowheads="1" noChangeShapeType="1"/>
          </p:cNvSpPr>
          <p:nvPr/>
        </p:nvSpPr>
        <p:spPr>
          <a:xfrm rot="6847466">
            <a:off x="6638342" y="507913"/>
            <a:ext cx="2369742" cy="1813058"/>
          </a:xfrm>
          <a:prstGeom prst="chord">
            <a:avLst>
              <a:gd name="adj1" fmla="val 2700000"/>
              <a:gd name="adj2" fmla="val 15915235"/>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Flowchart: Delay 18">
            <a:extLst>
              <a:ext uri="{FF2B5EF4-FFF2-40B4-BE49-F238E27FC236}">
                <a16:creationId xmlns:a16="http://schemas.microsoft.com/office/drawing/2014/main" id="{3B527323-418E-5970-C2B2-01471E3C1AEA}"/>
              </a:ext>
            </a:extLst>
          </p:cNvPr>
          <p:cNvSpPr>
            <a:spLocks/>
          </p:cNvSpPr>
          <p:nvPr/>
        </p:nvSpPr>
        <p:spPr>
          <a:xfrm rot="16200000">
            <a:off x="7307113" y="800184"/>
            <a:ext cx="2465060" cy="1247879"/>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Right Triangle 21">
            <a:extLst>
              <a:ext uri="{FF2B5EF4-FFF2-40B4-BE49-F238E27FC236}">
                <a16:creationId xmlns:a16="http://schemas.microsoft.com/office/drawing/2014/main" id="{9410C64E-3BCC-1DDB-3589-DD019F0DFA25}"/>
              </a:ext>
            </a:extLst>
          </p:cNvPr>
          <p:cNvSpPr>
            <a:spLocks noGrp="1" noRot="1" noMove="1" noResize="1" noEditPoints="1" noAdjustHandles="1" noChangeArrowheads="1" noChangeShapeType="1"/>
          </p:cNvSpPr>
          <p:nvPr/>
        </p:nvSpPr>
        <p:spPr>
          <a:xfrm rot="10800000">
            <a:off x="7710367" y="1744843"/>
            <a:ext cx="205335" cy="120076"/>
          </a:xfrm>
          <a:prstGeom prst="rtTriangle">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D60F0B43-4D3F-3103-31FE-AD46B4898781}"/>
              </a:ext>
            </a:extLst>
          </p:cNvPr>
          <p:cNvCxnSpPr>
            <a:cxnSpLocks noGrp="1" noRot="1" noMove="1" noResize="1" noEditPoints="1" noAdjustHandles="1" noChangeArrowheads="1" noChangeShapeType="1"/>
            <a:stCxn id="22" idx="4"/>
          </p:cNvCxnSpPr>
          <p:nvPr/>
        </p:nvCxnSpPr>
        <p:spPr>
          <a:xfrm>
            <a:off x="7710367" y="1744843"/>
            <a:ext cx="205335" cy="120076"/>
          </a:xfrm>
          <a:prstGeom prst="line">
            <a:avLst/>
          </a:prstGeom>
          <a:noFill/>
          <a:ln w="31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38" name="Flowchart: Delay 37">
            <a:extLst>
              <a:ext uri="{FF2B5EF4-FFF2-40B4-BE49-F238E27FC236}">
                <a16:creationId xmlns:a16="http://schemas.microsoft.com/office/drawing/2014/main" id="{129FFC12-F43F-79AA-C2E6-F98E52DBB066}"/>
              </a:ext>
            </a:extLst>
          </p:cNvPr>
          <p:cNvSpPr>
            <a:spLocks/>
          </p:cNvSpPr>
          <p:nvPr/>
        </p:nvSpPr>
        <p:spPr>
          <a:xfrm rot="16200000">
            <a:off x="7217418" y="1146330"/>
            <a:ext cx="2199455" cy="821194"/>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2" name="Flowchart: Delay 41">
            <a:extLst>
              <a:ext uri="{FF2B5EF4-FFF2-40B4-BE49-F238E27FC236}">
                <a16:creationId xmlns:a16="http://schemas.microsoft.com/office/drawing/2014/main" id="{3CDEF70A-6B34-A794-1B79-EFF267A6D868}"/>
              </a:ext>
            </a:extLst>
          </p:cNvPr>
          <p:cNvSpPr>
            <a:spLocks noGrp="1" noRot="1" noMove="1" noResize="1" noEditPoints="1" noAdjustHandles="1" noChangeArrowheads="1" noChangeShapeType="1"/>
          </p:cNvSpPr>
          <p:nvPr/>
        </p:nvSpPr>
        <p:spPr>
          <a:xfrm rot="16200000">
            <a:off x="-118781" y="701869"/>
            <a:ext cx="1048593" cy="811034"/>
          </a:xfrm>
          <a:prstGeom prst="flowChartDelay">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1" name="Flowchart: Delay 40">
            <a:extLst>
              <a:ext uri="{FF2B5EF4-FFF2-40B4-BE49-F238E27FC236}">
                <a16:creationId xmlns:a16="http://schemas.microsoft.com/office/drawing/2014/main" id="{FD5126A3-369D-D016-78F1-5E86FFD4163F}"/>
              </a:ext>
            </a:extLst>
          </p:cNvPr>
          <p:cNvSpPr>
            <a:spLocks noGrp="1" noRot="1" noMove="1" noResize="1" noEditPoints="1" noAdjustHandles="1" noChangeArrowheads="1" noChangeShapeType="1"/>
          </p:cNvSpPr>
          <p:nvPr/>
        </p:nvSpPr>
        <p:spPr>
          <a:xfrm rot="16200000">
            <a:off x="-577398" y="1329441"/>
            <a:ext cx="1574205" cy="442278"/>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Rectangle 44">
            <a:extLst>
              <a:ext uri="{FF2B5EF4-FFF2-40B4-BE49-F238E27FC236}">
                <a16:creationId xmlns:a16="http://schemas.microsoft.com/office/drawing/2014/main" id="{4768D5F1-5E5A-2364-F519-9F8BD053F826}"/>
              </a:ext>
            </a:extLst>
          </p:cNvPr>
          <p:cNvSpPr>
            <a:spLocks noGrp="1" noRot="1" noMove="1" noResize="1" noEditPoints="1" noAdjustHandles="1" noChangeArrowheads="1" noChangeShapeType="1"/>
          </p:cNvSpPr>
          <p:nvPr/>
        </p:nvSpPr>
        <p:spPr>
          <a:xfrm>
            <a:off x="0" y="763477"/>
            <a:ext cx="140964" cy="558792"/>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7" name="Flowchart: Terminator 46">
            <a:extLst>
              <a:ext uri="{FF2B5EF4-FFF2-40B4-BE49-F238E27FC236}">
                <a16:creationId xmlns:a16="http://schemas.microsoft.com/office/drawing/2014/main" id="{67FCD451-78D7-457E-A09B-B908A50D7431}"/>
              </a:ext>
            </a:extLst>
          </p:cNvPr>
          <p:cNvSpPr>
            <a:spLocks noGrp="1" noRot="1" noMove="1" noResize="1" noEditPoints="1" noAdjustHandles="1" noChangeArrowheads="1" noChangeShapeType="1"/>
          </p:cNvSpPr>
          <p:nvPr/>
        </p:nvSpPr>
        <p:spPr>
          <a:xfrm>
            <a:off x="0" y="699156"/>
            <a:ext cx="274628" cy="145368"/>
          </a:xfrm>
          <a:prstGeom prst="flowChartTerminator">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8" name="Rectangle 47">
            <a:extLst>
              <a:ext uri="{FF2B5EF4-FFF2-40B4-BE49-F238E27FC236}">
                <a16:creationId xmlns:a16="http://schemas.microsoft.com/office/drawing/2014/main" id="{919BB83B-9F7C-0DFE-F394-CD06D4E8EB29}"/>
              </a:ext>
            </a:extLst>
          </p:cNvPr>
          <p:cNvSpPr>
            <a:spLocks noGrp="1" noRot="1" noMove="1" noResize="1" noEditPoints="1" noAdjustHandles="1" noChangeArrowheads="1" noChangeShapeType="1"/>
          </p:cNvSpPr>
          <p:nvPr/>
        </p:nvSpPr>
        <p:spPr>
          <a:xfrm>
            <a:off x="0" y="699156"/>
            <a:ext cx="45719" cy="145368"/>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6" name="Flowchart: Terminator 45">
            <a:extLst>
              <a:ext uri="{FF2B5EF4-FFF2-40B4-BE49-F238E27FC236}">
                <a16:creationId xmlns:a16="http://schemas.microsoft.com/office/drawing/2014/main" id="{D2C91822-2D78-2E5F-0AB7-E71D4DD35F31}"/>
              </a:ext>
            </a:extLst>
          </p:cNvPr>
          <p:cNvSpPr>
            <a:spLocks noGrp="1" noRot="1" noMove="1" noResize="1" noEditPoints="1" noAdjustHandles="1" noChangeArrowheads="1" noChangeShapeType="1"/>
          </p:cNvSpPr>
          <p:nvPr/>
        </p:nvSpPr>
        <p:spPr>
          <a:xfrm rot="16200000">
            <a:off x="-35557" y="797660"/>
            <a:ext cx="345742" cy="274628"/>
          </a:xfrm>
          <a:prstGeom prst="flowChartTerminator">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Flowchart: Delay 42">
            <a:extLst>
              <a:ext uri="{FF2B5EF4-FFF2-40B4-BE49-F238E27FC236}">
                <a16:creationId xmlns:a16="http://schemas.microsoft.com/office/drawing/2014/main" id="{0A4E7316-D68C-F772-4D40-6308D4625A24}"/>
              </a:ext>
            </a:extLst>
          </p:cNvPr>
          <p:cNvSpPr>
            <a:spLocks/>
          </p:cNvSpPr>
          <p:nvPr/>
        </p:nvSpPr>
        <p:spPr>
          <a:xfrm rot="16200000">
            <a:off x="-423472" y="1480315"/>
            <a:ext cx="1418755" cy="289878"/>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Arrow: Right 34">
            <a:extLst>
              <a:ext uri="{FF2B5EF4-FFF2-40B4-BE49-F238E27FC236}">
                <a16:creationId xmlns:a16="http://schemas.microsoft.com/office/drawing/2014/main" id="{316AF6EB-B08D-F834-886F-E4ED45BD292C}"/>
              </a:ext>
            </a:extLst>
          </p:cNvPr>
          <p:cNvSpPr/>
          <p:nvPr/>
        </p:nvSpPr>
        <p:spPr>
          <a:xfrm>
            <a:off x="61398" y="1773931"/>
            <a:ext cx="8797080" cy="48775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Digital Maturity over Time </a:t>
            </a:r>
          </a:p>
        </p:txBody>
      </p:sp>
      <p:sp>
        <p:nvSpPr>
          <p:cNvPr id="51" name="TextBox 50">
            <a:extLst>
              <a:ext uri="{FF2B5EF4-FFF2-40B4-BE49-F238E27FC236}">
                <a16:creationId xmlns:a16="http://schemas.microsoft.com/office/drawing/2014/main" id="{6431B682-140F-A471-CEA2-8C9D3F57FF39}"/>
              </a:ext>
            </a:extLst>
          </p:cNvPr>
          <p:cNvSpPr txBox="1"/>
          <p:nvPr/>
        </p:nvSpPr>
        <p:spPr>
          <a:xfrm>
            <a:off x="0" y="4001406"/>
            <a:ext cx="1086576"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Dependable IT equipment &amp; robust Wi-Fi</a:t>
            </a:r>
          </a:p>
        </p:txBody>
      </p:sp>
      <p:sp>
        <p:nvSpPr>
          <p:cNvPr id="52" name="TextBox 51">
            <a:extLst>
              <a:ext uri="{FF2B5EF4-FFF2-40B4-BE49-F238E27FC236}">
                <a16:creationId xmlns:a16="http://schemas.microsoft.com/office/drawing/2014/main" id="{E93CA4D4-CD83-A7DF-731A-1CDA908BF84E}"/>
              </a:ext>
            </a:extLst>
          </p:cNvPr>
          <p:cNvSpPr txBox="1"/>
          <p:nvPr/>
        </p:nvSpPr>
        <p:spPr>
          <a:xfrm>
            <a:off x="-7965" y="3396767"/>
            <a:ext cx="10865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Paperless / Paper-light records captured electronically </a:t>
            </a:r>
          </a:p>
        </p:txBody>
      </p:sp>
      <p:sp>
        <p:nvSpPr>
          <p:cNvPr id="53" name="TextBox 52">
            <a:extLst>
              <a:ext uri="{FF2B5EF4-FFF2-40B4-BE49-F238E27FC236}">
                <a16:creationId xmlns:a16="http://schemas.microsoft.com/office/drawing/2014/main" id="{A6D32FAC-8170-14E6-B46C-18079F538276}"/>
              </a:ext>
            </a:extLst>
          </p:cNvPr>
          <p:cNvSpPr txBox="1"/>
          <p:nvPr/>
        </p:nvSpPr>
        <p:spPr>
          <a:xfrm>
            <a:off x="-31364" y="2455621"/>
            <a:ext cx="1190435"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Clinical &amp; Care data stored safely in the Cloud and </a:t>
            </a:r>
            <a:r>
              <a:rPr lang="en-GB" sz="900" b="0">
                <a:solidFill>
                  <a:srgbClr val="1F355E"/>
                </a:solidFill>
                <a:latin typeface="Arial" panose="020B0604020202020204" pitchFamily="34" charset="0"/>
                <a:cs typeface="Arial" panose="020B0604020202020204" pitchFamily="34" charset="0"/>
              </a:rPr>
              <a:t>expanding our existing</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cloud-based service provision</a:t>
            </a:r>
          </a:p>
        </p:txBody>
      </p:sp>
      <p:sp>
        <p:nvSpPr>
          <p:cNvPr id="54" name="TextBox 53">
            <a:extLst>
              <a:ext uri="{FF2B5EF4-FFF2-40B4-BE49-F238E27FC236}">
                <a16:creationId xmlns:a16="http://schemas.microsoft.com/office/drawing/2014/main" id="{6623742A-619D-E830-60A5-21B9C8B430E7}"/>
              </a:ext>
            </a:extLst>
          </p:cNvPr>
          <p:cNvSpPr txBox="1"/>
          <p:nvPr/>
        </p:nvSpPr>
        <p:spPr>
          <a:xfrm>
            <a:off x="1125362" y="3018275"/>
            <a:ext cx="1389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Digital Workforce Strategy </a:t>
            </a:r>
            <a:r>
              <a:rPr lang="en-GB" sz="900" b="0">
                <a:solidFill>
                  <a:srgbClr val="1F355E"/>
                </a:solidFill>
                <a:latin typeface="Arial" panose="020B0604020202020204" pitchFamily="34" charset="0"/>
                <a:cs typeface="Arial" panose="020B0604020202020204" pitchFamily="34" charset="0"/>
              </a:rPr>
              <a:t>that </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attracts and retains top talent &amp; valuable skills</a:t>
            </a:r>
          </a:p>
        </p:txBody>
      </p:sp>
      <p:sp>
        <p:nvSpPr>
          <p:cNvPr id="59" name="TextBox 58">
            <a:extLst>
              <a:ext uri="{FF2B5EF4-FFF2-40B4-BE49-F238E27FC236}">
                <a16:creationId xmlns:a16="http://schemas.microsoft.com/office/drawing/2014/main" id="{83D269E9-9D11-F350-DC54-7C911F5F50AF}"/>
              </a:ext>
            </a:extLst>
          </p:cNvPr>
          <p:cNvSpPr txBox="1"/>
          <p:nvPr/>
        </p:nvSpPr>
        <p:spPr>
          <a:xfrm>
            <a:off x="1112338" y="2518564"/>
            <a:ext cx="139553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Enhanced patient facing digital tools that empower our people</a:t>
            </a:r>
          </a:p>
        </p:txBody>
      </p:sp>
      <p:sp>
        <p:nvSpPr>
          <p:cNvPr id="65" name="TextBox 64">
            <a:extLst>
              <a:ext uri="{FF2B5EF4-FFF2-40B4-BE49-F238E27FC236}">
                <a16:creationId xmlns:a16="http://schemas.microsoft.com/office/drawing/2014/main" id="{D21F460C-C3D2-D030-1D06-1144094813DE}"/>
              </a:ext>
            </a:extLst>
          </p:cNvPr>
          <p:cNvSpPr txBox="1"/>
          <p:nvPr/>
        </p:nvSpPr>
        <p:spPr>
          <a:xfrm>
            <a:off x="1100568" y="3629409"/>
            <a:ext cx="1416652"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Identity management through ‘single-sign-on’ ensures staff need only log-in once to access all the systems they need </a:t>
            </a:r>
            <a:b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fo</a:t>
            </a:r>
            <a:r>
              <a:rPr lang="en-GB" sz="900" b="0">
                <a:solidFill>
                  <a:srgbClr val="1F355E"/>
                </a:solidFill>
                <a:latin typeface="Arial" panose="020B0604020202020204" pitchFamily="34" charset="0"/>
                <a:cs typeface="Arial" panose="020B0604020202020204" pitchFamily="34" charset="0"/>
              </a:rPr>
              <a:t>r their session </a:t>
            </a:r>
            <a:endPar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66" name="TextBox 65">
            <a:extLst>
              <a:ext uri="{FF2B5EF4-FFF2-40B4-BE49-F238E27FC236}">
                <a16:creationId xmlns:a16="http://schemas.microsoft.com/office/drawing/2014/main" id="{051DDF80-A122-A2E4-5738-7A47F6A134C2}"/>
              </a:ext>
            </a:extLst>
          </p:cNvPr>
          <p:cNvSpPr txBox="1"/>
          <p:nvPr/>
        </p:nvSpPr>
        <p:spPr>
          <a:xfrm>
            <a:off x="2450826" y="2728692"/>
            <a:ext cx="171198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Dedicated projects target the biggest gaps in current digital provision e.g. mental health and community </a:t>
            </a:r>
          </a:p>
        </p:txBody>
      </p:sp>
      <p:sp>
        <p:nvSpPr>
          <p:cNvPr id="67" name="TextBox 66">
            <a:extLst>
              <a:ext uri="{FF2B5EF4-FFF2-40B4-BE49-F238E27FC236}">
                <a16:creationId xmlns:a16="http://schemas.microsoft.com/office/drawing/2014/main" id="{21BDBD78-D6BA-B1FB-7257-38085497981E}"/>
              </a:ext>
            </a:extLst>
          </p:cNvPr>
          <p:cNvSpPr txBox="1"/>
          <p:nvPr/>
        </p:nvSpPr>
        <p:spPr>
          <a:xfrm>
            <a:off x="2501222" y="3871287"/>
            <a:ext cx="16844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unified Digital Training and Support offer improves staff digital literacy and confidence using digital tools </a:t>
            </a:r>
          </a:p>
        </p:txBody>
      </p:sp>
      <p:sp>
        <p:nvSpPr>
          <p:cNvPr id="68" name="TextBox 67">
            <a:extLst>
              <a:ext uri="{FF2B5EF4-FFF2-40B4-BE49-F238E27FC236}">
                <a16:creationId xmlns:a16="http://schemas.microsoft.com/office/drawing/2014/main" id="{7CADFDF8-5E77-CF3D-C46F-D9881741AFAB}"/>
              </a:ext>
            </a:extLst>
          </p:cNvPr>
          <p:cNvSpPr txBox="1"/>
          <p:nvPr/>
        </p:nvSpPr>
        <p:spPr>
          <a:xfrm>
            <a:off x="2467319" y="3348242"/>
            <a:ext cx="171198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Common data standards and data entry create a single version of the truth </a:t>
            </a:r>
          </a:p>
        </p:txBody>
      </p:sp>
      <p:sp>
        <p:nvSpPr>
          <p:cNvPr id="73" name="Rectangle 72">
            <a:extLst>
              <a:ext uri="{FF2B5EF4-FFF2-40B4-BE49-F238E27FC236}">
                <a16:creationId xmlns:a16="http://schemas.microsoft.com/office/drawing/2014/main" id="{709B1B14-DDE9-FBE5-B889-66FCE86AFAA6}"/>
              </a:ext>
            </a:extLst>
          </p:cNvPr>
          <p:cNvSpPr/>
          <p:nvPr/>
        </p:nvSpPr>
        <p:spPr>
          <a:xfrm>
            <a:off x="4173498" y="3927182"/>
            <a:ext cx="1515074" cy="5057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 Digital Co-production and Innovation model supports SBUHB to embed best practice  and pilot new initiatives </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C6AA4E77-BC7C-57E5-9E0B-D454FE1D3AF1}"/>
              </a:ext>
            </a:extLst>
          </p:cNvPr>
          <p:cNvSpPr/>
          <p:nvPr/>
        </p:nvSpPr>
        <p:spPr>
          <a:xfrm>
            <a:off x="4202650" y="3116650"/>
            <a:ext cx="1481323"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An enhanced Business </a:t>
            </a:r>
            <a:r>
              <a:rPr lang="en-GB" sz="900" b="0">
                <a:solidFill>
                  <a:srgbClr val="1F355E"/>
                </a:solidFill>
                <a:latin typeface="Arial" panose="020B0604020202020204" pitchFamily="34" charset="0"/>
                <a:ea typeface="+mn-ea"/>
                <a:cs typeface="Arial" panose="020B0604020202020204" pitchFamily="34" charset="0"/>
                <a:sym typeface="Helvetica Neue Medium"/>
              </a:rPr>
              <a:t>I</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ntelligence and Analytics capability optimises the use of data to drive evidence-based decisions and  improvements in care </a:t>
            </a:r>
          </a:p>
        </p:txBody>
      </p:sp>
      <p:sp>
        <p:nvSpPr>
          <p:cNvPr id="75" name="Rectangle 74">
            <a:extLst>
              <a:ext uri="{FF2B5EF4-FFF2-40B4-BE49-F238E27FC236}">
                <a16:creationId xmlns:a16="http://schemas.microsoft.com/office/drawing/2014/main" id="{C0D9D306-0EC7-454B-C3B2-59CD493C41F9}"/>
              </a:ext>
            </a:extLst>
          </p:cNvPr>
          <p:cNvSpPr/>
          <p:nvPr/>
        </p:nvSpPr>
        <p:spPr>
          <a:xfrm>
            <a:off x="5800314" y="2900721"/>
            <a:ext cx="1830286" cy="15147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Care Data Repository (CDR) connected to an Electronic Patient Record (EPR) model provides </a:t>
            </a:r>
            <a:r>
              <a:rPr lang="en-GB" sz="900">
                <a:solidFill>
                  <a:srgbClr val="1F355E"/>
                </a:solidFill>
                <a:latin typeface="Arial" panose="020B0604020202020204" pitchFamily="34" charset="0"/>
                <a:ea typeface="+mn-ea"/>
                <a:cs typeface="Arial" panose="020B0604020202020204" pitchFamily="34" charset="0"/>
                <a:sym typeface="Helvetica Neue Medium"/>
              </a:rPr>
              <a:t>all</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clinicians with access to the patient information they need to make the best clinical decisions, </a:t>
            </a:r>
            <a:r>
              <a:rPr lang="en-GB" sz="900">
                <a:solidFill>
                  <a:srgbClr val="1F355E"/>
                </a:solidFill>
                <a:latin typeface="Arial" panose="020B0604020202020204" pitchFamily="34" charset="0"/>
                <a:ea typeface="+mn-ea"/>
                <a:cs typeface="Arial" panose="020B0604020202020204" pitchFamily="34" charset="0"/>
                <a:sym typeface="Helvetica Neue Medium"/>
              </a:rPr>
              <a:t>whilst providing </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SBUHB with rich and accurate data to </a:t>
            </a:r>
            <a:r>
              <a:rPr lang="en-GB" sz="900">
                <a:solidFill>
                  <a:srgbClr val="1F355E"/>
                </a:solidFill>
                <a:latin typeface="Arial" panose="020B0604020202020204" pitchFamily="34" charset="0"/>
                <a:ea typeface="+mn-ea"/>
                <a:cs typeface="Arial" panose="020B0604020202020204" pitchFamily="34" charset="0"/>
                <a:sym typeface="Helvetica Neue Medium"/>
              </a:rPr>
              <a:t>plan care effectively for the people of Swansea Bay</a:t>
            </a:r>
          </a:p>
        </p:txBody>
      </p:sp>
      <p:sp>
        <p:nvSpPr>
          <p:cNvPr id="76" name="Rectangle 75">
            <a:extLst>
              <a:ext uri="{FF2B5EF4-FFF2-40B4-BE49-F238E27FC236}">
                <a16:creationId xmlns:a16="http://schemas.microsoft.com/office/drawing/2014/main" id="{91018F82-39D3-D34D-438F-2315C880295A}"/>
              </a:ext>
            </a:extLst>
          </p:cNvPr>
          <p:cNvSpPr/>
          <p:nvPr/>
        </p:nvSpPr>
        <p:spPr>
          <a:xfrm>
            <a:off x="7747460" y="2650245"/>
            <a:ext cx="1438236"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 becomes </a:t>
            </a:r>
            <a:r>
              <a:rPr lang="en-GB" sz="900" b="0">
                <a:solidFill>
                  <a:srgbClr val="1F355E"/>
                </a:solidFill>
                <a:latin typeface="Arial" panose="020B0604020202020204" pitchFamily="34" charset="0"/>
                <a:ea typeface="+mn-ea"/>
                <a:cs typeface="Arial" panose="020B0604020202020204" pitchFamily="34" charset="0"/>
                <a:sym typeface="Helvetica Neue Medium"/>
              </a:rPr>
              <a:t>the</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single digital front door for patients in Wales</a:t>
            </a:r>
          </a:p>
        </p:txBody>
      </p:sp>
      <p:sp>
        <p:nvSpPr>
          <p:cNvPr id="77" name="Rectangle 76">
            <a:extLst>
              <a:ext uri="{FF2B5EF4-FFF2-40B4-BE49-F238E27FC236}">
                <a16:creationId xmlns:a16="http://schemas.microsoft.com/office/drawing/2014/main" id="{69DBADCD-61FF-3558-BB59-4F6367734BF3}"/>
              </a:ext>
            </a:extLst>
          </p:cNvPr>
          <p:cNvSpPr/>
          <p:nvPr/>
        </p:nvSpPr>
        <p:spPr>
          <a:xfrm>
            <a:off x="7767318" y="3224835"/>
            <a:ext cx="1408730" cy="5102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Advanced analytics and use of AI tools support proactive and preventative care planning and assist clinical decisions</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84" name="Straight Connector 83">
            <a:extLst>
              <a:ext uri="{FF2B5EF4-FFF2-40B4-BE49-F238E27FC236}">
                <a16:creationId xmlns:a16="http://schemas.microsoft.com/office/drawing/2014/main" id="{A4F7E70C-5662-CE54-B48B-5E2D140765BB}"/>
              </a:ext>
            </a:extLst>
          </p:cNvPr>
          <p:cNvCxnSpPr>
            <a:cxnSpLocks/>
          </p:cNvCxnSpPr>
          <p:nvPr/>
        </p:nvCxnSpPr>
        <p:spPr>
          <a:xfrm>
            <a:off x="-5" y="3441259"/>
            <a:ext cx="1178808" cy="327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67697C9-D729-7D75-E45D-166ED5A2E04C}"/>
              </a:ext>
            </a:extLst>
          </p:cNvPr>
          <p:cNvCxnSpPr>
            <a:cxnSpLocks/>
          </p:cNvCxnSpPr>
          <p:nvPr/>
        </p:nvCxnSpPr>
        <p:spPr>
          <a:xfrm>
            <a:off x="-7960" y="4028702"/>
            <a:ext cx="117880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8" name="Straight Connector 87">
            <a:extLst>
              <a:ext uri="{FF2B5EF4-FFF2-40B4-BE49-F238E27FC236}">
                <a16:creationId xmlns:a16="http://schemas.microsoft.com/office/drawing/2014/main" id="{9C1B26DB-7EC0-74A9-EB84-69D0B81E458D}"/>
              </a:ext>
            </a:extLst>
          </p:cNvPr>
          <p:cNvCxnSpPr>
            <a:cxnSpLocks/>
          </p:cNvCxnSpPr>
          <p:nvPr/>
        </p:nvCxnSpPr>
        <p:spPr>
          <a:xfrm flipH="1">
            <a:off x="1152641" y="2463735"/>
            <a:ext cx="18202" cy="201526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5" name="Straight Connector 94">
            <a:extLst>
              <a:ext uri="{FF2B5EF4-FFF2-40B4-BE49-F238E27FC236}">
                <a16:creationId xmlns:a16="http://schemas.microsoft.com/office/drawing/2014/main" id="{AE4644AE-7D61-0C01-550F-CE13E9565860}"/>
              </a:ext>
            </a:extLst>
          </p:cNvPr>
          <p:cNvCxnSpPr>
            <a:cxnSpLocks/>
          </p:cNvCxnSpPr>
          <p:nvPr/>
        </p:nvCxnSpPr>
        <p:spPr>
          <a:xfrm flipH="1">
            <a:off x="2489974" y="2528245"/>
            <a:ext cx="24586" cy="197175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C3AA8BE-09DC-A23F-8671-B1D1F493FA14}"/>
              </a:ext>
            </a:extLst>
          </p:cNvPr>
          <p:cNvCxnSpPr>
            <a:cxnSpLocks/>
          </p:cNvCxnSpPr>
          <p:nvPr/>
        </p:nvCxnSpPr>
        <p:spPr>
          <a:xfrm>
            <a:off x="1152641" y="3679164"/>
            <a:ext cx="133536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4053374C-50BF-A611-7910-EF6133FCEB72}"/>
              </a:ext>
            </a:extLst>
          </p:cNvPr>
          <p:cNvCxnSpPr>
            <a:cxnSpLocks/>
          </p:cNvCxnSpPr>
          <p:nvPr/>
        </p:nvCxnSpPr>
        <p:spPr>
          <a:xfrm>
            <a:off x="1152641" y="3025247"/>
            <a:ext cx="135523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3" name="Straight Connector 102">
            <a:extLst>
              <a:ext uri="{FF2B5EF4-FFF2-40B4-BE49-F238E27FC236}">
                <a16:creationId xmlns:a16="http://schemas.microsoft.com/office/drawing/2014/main" id="{6DC9F2E3-DE01-D277-7C6B-01AF53FCE733}"/>
              </a:ext>
            </a:extLst>
          </p:cNvPr>
          <p:cNvCxnSpPr>
            <a:cxnSpLocks/>
          </p:cNvCxnSpPr>
          <p:nvPr/>
        </p:nvCxnSpPr>
        <p:spPr>
          <a:xfrm>
            <a:off x="2507872" y="3383296"/>
            <a:ext cx="1654939" cy="2118"/>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5" name="Straight Connector 104">
            <a:extLst>
              <a:ext uri="{FF2B5EF4-FFF2-40B4-BE49-F238E27FC236}">
                <a16:creationId xmlns:a16="http://schemas.microsoft.com/office/drawing/2014/main" id="{9107502E-1BE9-A21A-2569-BA796AD77F0E}"/>
              </a:ext>
            </a:extLst>
          </p:cNvPr>
          <p:cNvCxnSpPr>
            <a:cxnSpLocks/>
          </p:cNvCxnSpPr>
          <p:nvPr/>
        </p:nvCxnSpPr>
        <p:spPr>
          <a:xfrm>
            <a:off x="2529267" y="3887150"/>
            <a:ext cx="3173250" cy="450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7" name="Straight Connector 106">
            <a:extLst>
              <a:ext uri="{FF2B5EF4-FFF2-40B4-BE49-F238E27FC236}">
                <a16:creationId xmlns:a16="http://schemas.microsoft.com/office/drawing/2014/main" id="{B93E843A-4DF7-5392-0AE7-691046863EDD}"/>
              </a:ext>
            </a:extLst>
          </p:cNvPr>
          <p:cNvCxnSpPr>
            <a:cxnSpLocks/>
          </p:cNvCxnSpPr>
          <p:nvPr/>
        </p:nvCxnSpPr>
        <p:spPr>
          <a:xfrm flipH="1">
            <a:off x="4141417" y="2782747"/>
            <a:ext cx="13943" cy="111821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9" name="Straight Connector 108">
            <a:extLst>
              <a:ext uri="{FF2B5EF4-FFF2-40B4-BE49-F238E27FC236}">
                <a16:creationId xmlns:a16="http://schemas.microsoft.com/office/drawing/2014/main" id="{F43B2FD3-6168-1403-1C49-B9723408031F}"/>
              </a:ext>
            </a:extLst>
          </p:cNvPr>
          <p:cNvCxnSpPr>
            <a:cxnSpLocks/>
          </p:cNvCxnSpPr>
          <p:nvPr/>
        </p:nvCxnSpPr>
        <p:spPr>
          <a:xfrm>
            <a:off x="4142313" y="3879199"/>
            <a:ext cx="0" cy="632347"/>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4" name="Straight Connector 113">
            <a:extLst>
              <a:ext uri="{FF2B5EF4-FFF2-40B4-BE49-F238E27FC236}">
                <a16:creationId xmlns:a16="http://schemas.microsoft.com/office/drawing/2014/main" id="{7FF7FCA1-E6E0-BE95-972F-474C66DF28CF}"/>
              </a:ext>
            </a:extLst>
          </p:cNvPr>
          <p:cNvCxnSpPr>
            <a:cxnSpLocks/>
          </p:cNvCxnSpPr>
          <p:nvPr/>
        </p:nvCxnSpPr>
        <p:spPr>
          <a:xfrm>
            <a:off x="5702517" y="2804615"/>
            <a:ext cx="0" cy="170693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8" name="Straight Connector 117">
            <a:extLst>
              <a:ext uri="{FF2B5EF4-FFF2-40B4-BE49-F238E27FC236}">
                <a16:creationId xmlns:a16="http://schemas.microsoft.com/office/drawing/2014/main" id="{92A1065C-CE11-03FF-6E50-8F15274A3D83}"/>
              </a:ext>
            </a:extLst>
          </p:cNvPr>
          <p:cNvCxnSpPr>
            <a:cxnSpLocks/>
          </p:cNvCxnSpPr>
          <p:nvPr/>
        </p:nvCxnSpPr>
        <p:spPr>
          <a:xfrm>
            <a:off x="7733127" y="2393346"/>
            <a:ext cx="0" cy="208565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20" name="Straight Connector 119">
            <a:extLst>
              <a:ext uri="{FF2B5EF4-FFF2-40B4-BE49-F238E27FC236}">
                <a16:creationId xmlns:a16="http://schemas.microsoft.com/office/drawing/2014/main" id="{E0427160-9002-07AA-33AC-033EB7E51D67}"/>
              </a:ext>
            </a:extLst>
          </p:cNvPr>
          <p:cNvCxnSpPr>
            <a:cxnSpLocks/>
          </p:cNvCxnSpPr>
          <p:nvPr/>
        </p:nvCxnSpPr>
        <p:spPr>
          <a:xfrm>
            <a:off x="7754397" y="3128673"/>
            <a:ext cx="1371055"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35" name="Arrow: Right 134">
            <a:extLst>
              <a:ext uri="{FF2B5EF4-FFF2-40B4-BE49-F238E27FC236}">
                <a16:creationId xmlns:a16="http://schemas.microsoft.com/office/drawing/2014/main" id="{0A54A925-D7DF-9516-75F1-EBE5A557FCF3}"/>
              </a:ext>
            </a:extLst>
          </p:cNvPr>
          <p:cNvSpPr/>
          <p:nvPr/>
        </p:nvSpPr>
        <p:spPr>
          <a:xfrm rot="10800000" flipH="1" flipV="1">
            <a:off x="201713" y="2043920"/>
            <a:ext cx="8526029" cy="309041"/>
          </a:xfrm>
          <a:prstGeom prst="rightArrow">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Partnering with Local, </a:t>
            </a:r>
            <a:r>
              <a:rPr lang="en-GB" sz="1050">
                <a:solidFill>
                  <a:schemeClr val="bg1"/>
                </a:solidFill>
                <a:latin typeface="Arial Black" panose="020B0A04020102020204" pitchFamily="34" charset="0"/>
                <a:ea typeface="+mn-ea"/>
                <a:cs typeface="+mn-cs"/>
                <a:sym typeface="Helvetica Neue Medium"/>
              </a:rPr>
              <a:t>Regional and </a:t>
            </a: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National Programmes </a:t>
            </a:r>
          </a:p>
        </p:txBody>
      </p:sp>
      <p:sp>
        <p:nvSpPr>
          <p:cNvPr id="5" name="TextBox 4">
            <a:extLst>
              <a:ext uri="{FF2B5EF4-FFF2-40B4-BE49-F238E27FC236}">
                <a16:creationId xmlns:a16="http://schemas.microsoft.com/office/drawing/2014/main" id="{A2C892C5-6683-F2BD-1247-506EFA393504}"/>
              </a:ext>
            </a:extLst>
          </p:cNvPr>
          <p:cNvSpPr txBox="1"/>
          <p:nvPr/>
        </p:nvSpPr>
        <p:spPr>
          <a:xfrm>
            <a:off x="5872492" y="2540817"/>
            <a:ext cx="1594007" cy="28725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The critical step </a:t>
            </a:r>
          </a:p>
        </p:txBody>
      </p:sp>
      <p:cxnSp>
        <p:nvCxnSpPr>
          <p:cNvPr id="3" name="Straight Connector 2">
            <a:extLst>
              <a:ext uri="{FF2B5EF4-FFF2-40B4-BE49-F238E27FC236}">
                <a16:creationId xmlns:a16="http://schemas.microsoft.com/office/drawing/2014/main" id="{51CE1159-DCEB-2C86-1722-C820A8F8A578}"/>
              </a:ext>
            </a:extLst>
          </p:cNvPr>
          <p:cNvCxnSpPr>
            <a:cxnSpLocks/>
          </p:cNvCxnSpPr>
          <p:nvPr/>
        </p:nvCxnSpPr>
        <p:spPr>
          <a:xfrm>
            <a:off x="7733127" y="3859977"/>
            <a:ext cx="141087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0" name="Rectangle 9">
            <a:extLst>
              <a:ext uri="{FF2B5EF4-FFF2-40B4-BE49-F238E27FC236}">
                <a16:creationId xmlns:a16="http://schemas.microsoft.com/office/drawing/2014/main" id="{B266B4F7-A5CB-09AB-F2DD-B69628B0B61A}"/>
              </a:ext>
            </a:extLst>
          </p:cNvPr>
          <p:cNvSpPr/>
          <p:nvPr/>
        </p:nvSpPr>
        <p:spPr>
          <a:xfrm>
            <a:off x="7767969" y="3933382"/>
            <a:ext cx="1341187"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900" b="0">
                <a:solidFill>
                  <a:srgbClr val="1F355E"/>
                </a:solidFill>
                <a:latin typeface="Arial" panose="020B0604020202020204" pitchFamily="34" charset="0"/>
                <a:ea typeface="+mn-ea"/>
                <a:cs typeface="Arial" panose="020B0604020202020204" pitchFamily="34" charset="0"/>
                <a:sym typeface="Helvetica Neue Medium"/>
              </a:rPr>
              <a:t>Capability of w</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orkflow and back-office systems </a:t>
            </a:r>
            <a:r>
              <a:rPr lang="en-GB" sz="900" b="0">
                <a:solidFill>
                  <a:srgbClr val="1F355E"/>
                </a:solidFill>
                <a:latin typeface="Arial" panose="020B0604020202020204" pitchFamily="34" charset="0"/>
                <a:ea typeface="+mn-ea"/>
                <a:cs typeface="Arial" panose="020B0604020202020204" pitchFamily="34" charset="0"/>
                <a:sym typeface="Helvetica Neue Medium"/>
              </a:rPr>
              <a:t>increases by linking</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into CDR and central tooling</a:t>
            </a:r>
          </a:p>
        </p:txBody>
      </p:sp>
      <p:sp>
        <p:nvSpPr>
          <p:cNvPr id="6" name="Title 1">
            <a:extLst>
              <a:ext uri="{FF2B5EF4-FFF2-40B4-BE49-F238E27FC236}">
                <a16:creationId xmlns:a16="http://schemas.microsoft.com/office/drawing/2014/main" id="{354DEFB2-6A0B-CC90-1FD2-5C890C44E08D}"/>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journey to the future</a:t>
            </a:r>
            <a:r>
              <a:rPr lang="en-GB" sz="2400">
                <a:latin typeface="Gill Sans MT"/>
              </a:rPr>
              <a:t>	</a:t>
            </a:r>
            <a:endParaRPr lang="en-GB" sz="2400"/>
          </a:p>
        </p:txBody>
      </p:sp>
      <p:grpSp>
        <p:nvGrpSpPr>
          <p:cNvPr id="2" name="Group 1">
            <a:extLst>
              <a:ext uri="{FF2B5EF4-FFF2-40B4-BE49-F238E27FC236}">
                <a16:creationId xmlns:a16="http://schemas.microsoft.com/office/drawing/2014/main" id="{C2CCD2A9-F5E7-2CDE-A421-E8E07BB57933}"/>
              </a:ext>
            </a:extLst>
          </p:cNvPr>
          <p:cNvGrpSpPr/>
          <p:nvPr/>
        </p:nvGrpSpPr>
        <p:grpSpPr>
          <a:xfrm>
            <a:off x="2" y="0"/>
            <a:ext cx="9143998" cy="165595"/>
            <a:chOff x="374266" y="2474302"/>
            <a:chExt cx="13719657" cy="820603"/>
          </a:xfrm>
        </p:grpSpPr>
        <p:sp>
          <p:nvSpPr>
            <p:cNvPr id="24" name="Arrow: Pentagon 23">
              <a:extLst>
                <a:ext uri="{FF2B5EF4-FFF2-40B4-BE49-F238E27FC236}">
                  <a16:creationId xmlns:a16="http://schemas.microsoft.com/office/drawing/2014/main" id="{33376DB8-1144-190B-F459-E39D1156822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7" name="Arrow: Chevron 26">
              <a:extLst>
                <a:ext uri="{FF2B5EF4-FFF2-40B4-BE49-F238E27FC236}">
                  <a16:creationId xmlns:a16="http://schemas.microsoft.com/office/drawing/2014/main" id="{B42AD6EA-DA4F-1D8E-463A-36C214FFE03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8" name="Arrow: Chevron 27">
              <a:extLst>
                <a:ext uri="{FF2B5EF4-FFF2-40B4-BE49-F238E27FC236}">
                  <a16:creationId xmlns:a16="http://schemas.microsoft.com/office/drawing/2014/main" id="{9B2D83DE-41D6-4BB7-54FD-C4179EE363D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9" name="Arrow: Chevron 28">
              <a:extLst>
                <a:ext uri="{FF2B5EF4-FFF2-40B4-BE49-F238E27FC236}">
                  <a16:creationId xmlns:a16="http://schemas.microsoft.com/office/drawing/2014/main" id="{CD68982E-6C2A-7A81-3556-B512761982BF}"/>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30" name="Arrow: Chevron 29">
              <a:extLst>
                <a:ext uri="{FF2B5EF4-FFF2-40B4-BE49-F238E27FC236}">
                  <a16:creationId xmlns:a16="http://schemas.microsoft.com/office/drawing/2014/main" id="{24F50EC4-28A7-A0F8-8298-09AA9086317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31" name="Arrow: Chevron 30">
              <a:extLst>
                <a:ext uri="{FF2B5EF4-FFF2-40B4-BE49-F238E27FC236}">
                  <a16:creationId xmlns:a16="http://schemas.microsoft.com/office/drawing/2014/main" id="{354DCA0C-7EA0-DC4C-41A5-AD15519D01BD}"/>
                </a:ext>
              </a:extLst>
            </p:cNvPr>
            <p:cNvSpPr/>
            <p:nvPr/>
          </p:nvSpPr>
          <p:spPr>
            <a:xfrm>
              <a:off x="11606442"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2" name="TextBox 31">
            <a:extLst>
              <a:ext uri="{FF2B5EF4-FFF2-40B4-BE49-F238E27FC236}">
                <a16:creationId xmlns:a16="http://schemas.microsoft.com/office/drawing/2014/main" id="{4A069EB1-4686-A682-3985-6549D79F318D}"/>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51</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340138966"/>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a:xfrm>
            <a:off x="2501900" y="1653696"/>
            <a:ext cx="4533900" cy="1189037"/>
          </a:xfrm>
        </p:spPr>
        <p:txBody>
          <a:bodyPr>
            <a:normAutofit/>
          </a:bodyPr>
          <a:lstStyle/>
          <a:p>
            <a:r>
              <a:rPr lang="en-US"/>
              <a:t>7. Additional Resources</a:t>
            </a:r>
          </a:p>
        </p:txBody>
      </p:sp>
      <p:sp>
        <p:nvSpPr>
          <p:cNvPr id="2" name="TextBox 1">
            <a:extLst>
              <a:ext uri="{FF2B5EF4-FFF2-40B4-BE49-F238E27FC236}">
                <a16:creationId xmlns:a16="http://schemas.microsoft.com/office/drawing/2014/main" id="{ED94ECC9-83AB-72BC-A7E2-E23EF8187A60}"/>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52</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4234274438"/>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32FF29-7ACF-8E51-F166-6624AC436665}"/>
              </a:ext>
            </a:extLst>
          </p:cNvPr>
          <p:cNvSpPr/>
          <p:nvPr/>
        </p:nvSpPr>
        <p:spPr>
          <a:xfrm>
            <a:off x="151886" y="2008971"/>
            <a:ext cx="2517731" cy="22689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1A0463AE-3D87-8BB5-1AE0-A236DC7D49AF}"/>
              </a:ext>
            </a:extLst>
          </p:cNvPr>
          <p:cNvSpPr/>
          <p:nvPr/>
        </p:nvSpPr>
        <p:spPr>
          <a:xfrm>
            <a:off x="142875"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l" defTabSz="825500"/>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CDR is like a big digital storage space where all the system’s health and care information is kept. It collects information from different care settings and puts it all together in one safe, secure and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system. Among things, it is where the data </a:t>
            </a:r>
            <a:r>
              <a:rPr lang="en-US" sz="800" b="0">
                <a:solidFill>
                  <a:srgbClr val="1F355E"/>
                </a:solidFill>
                <a:latin typeface="Arial" panose="020B0604020202020204" pitchFamily="34" charset="0"/>
                <a:ea typeface="+mn-ea"/>
                <a:cs typeface="Arial" panose="020B0604020202020204" pitchFamily="34" charset="0"/>
                <a:sym typeface="Helvetica Neue Medium"/>
              </a:rPr>
              <a:t>inputted in the EPR is stored. It helps create a full picture of the health of both individuals and the population.</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79BC312B-9404-FE98-2134-E0D6E334DA89}"/>
              </a:ext>
            </a:extLst>
          </p:cNvPr>
          <p:cNvSpPr/>
          <p:nvPr/>
        </p:nvSpPr>
        <p:spPr>
          <a:xfrm>
            <a:off x="142875" y="2240637"/>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A healthcare EPR is like a digital file that keeps all your health information together in one place, such as your medical history, test results, and medications. It is the digital interface which doctors, nurses and those involved in your care use to seamlessly access your medical information, whilst keeping your information safe and private</a:t>
            </a:r>
            <a:r>
              <a:rPr lang="en-US" sz="800" b="0" i="0">
                <a:solidFill>
                  <a:srgbClr val="1F355E"/>
                </a:solidFill>
                <a:effectLst/>
                <a:latin typeface="Arial" panose="020B0604020202020204" pitchFamily="34" charset="0"/>
                <a:cs typeface="Arial" panose="020B0604020202020204" pitchFamily="34" charset="0"/>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DFA5DDD0-C08C-9BE1-70DD-63C7FD4BBA6E}"/>
              </a:ext>
            </a:extLst>
          </p:cNvPr>
          <p:cNvSpPr/>
          <p:nvPr/>
        </p:nvSpPr>
        <p:spPr>
          <a:xfrm>
            <a:off x="3319126"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is the process of making sure all the information recorded across the health system is organised and recorded in the same way. This is done by </a:t>
            </a:r>
            <a:r>
              <a:rPr lang="en-US" sz="800" b="0">
                <a:solidFill>
                  <a:srgbClr val="1F355E"/>
                </a:solidFill>
                <a:latin typeface="Arial" panose="020B0604020202020204" pitchFamily="34" charset="0"/>
                <a:ea typeface="+mn-ea"/>
                <a:cs typeface="Arial" panose="020B0604020202020204" pitchFamily="34" charset="0"/>
                <a:sym typeface="Helvetica Neue Medium"/>
              </a:rPr>
              <a:t>applying ‘data standards’ or a data language so that the data can move more easily between systems and everyone can understand and analyse information more easily to drive improvements in care. </a:t>
            </a:r>
          </a:p>
        </p:txBody>
      </p:sp>
      <p:sp>
        <p:nvSpPr>
          <p:cNvPr id="8" name="Rectangle 7">
            <a:extLst>
              <a:ext uri="{FF2B5EF4-FFF2-40B4-BE49-F238E27FC236}">
                <a16:creationId xmlns:a16="http://schemas.microsoft.com/office/drawing/2014/main" id="{C5E17B5A-687E-08C6-A33A-EBDBAC6C606F}"/>
              </a:ext>
            </a:extLst>
          </p:cNvPr>
          <p:cNvSpPr/>
          <p:nvPr/>
        </p:nvSpPr>
        <p:spPr>
          <a:xfrm>
            <a:off x="142875"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tools, applications, or platforms designed to empower patients and facilitate their engagement in their own healthcare, including services such as online appointment scheduling, telemedicine consultations, patient portals for accessing health records, educational resources, remote monitoring devices, and mobile health apps.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51A7286B-EBAE-5121-DEB3-E52D9D9C326D}"/>
              </a:ext>
            </a:extLst>
          </p:cNvPr>
          <p:cNvSpPr/>
          <p:nvPr/>
        </p:nvSpPr>
        <p:spPr>
          <a:xfrm>
            <a:off x="3319126"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i="0">
                <a:solidFill>
                  <a:srgbClr val="1F355E"/>
                </a:solidFill>
                <a:effectLst/>
                <a:latin typeface="Arial" panose="020B0604020202020204" pitchFamily="34" charset="0"/>
                <a:cs typeface="Arial" panose="020B0604020202020204" pitchFamily="34" charset="0"/>
              </a:rPr>
              <a:t>A rapidly evolving branch of computer science that enables problem-solving, decision-making, language understanding, and pattern recognition.</a:t>
            </a:r>
            <a:r>
              <a:rPr lang="en-US" sz="800" b="0">
                <a:solidFill>
                  <a:srgbClr val="1F355E"/>
                </a:solidFill>
                <a:latin typeface="Arial" panose="020B0604020202020204" pitchFamily="34" charset="0"/>
                <a:cs typeface="Arial" panose="020B0604020202020204" pitchFamily="34" charset="0"/>
              </a:rPr>
              <a:t> AI tools can act as a smart helper that supports clinicians to make better decisions through activities such as </a:t>
            </a:r>
            <a:r>
              <a:rPr lang="en-US" sz="800" b="0" err="1">
                <a:solidFill>
                  <a:srgbClr val="1F355E"/>
                </a:solidFill>
                <a:latin typeface="Arial" panose="020B0604020202020204" pitchFamily="34" charset="0"/>
                <a:cs typeface="Arial" panose="020B0604020202020204" pitchFamily="34" charset="0"/>
              </a:rPr>
              <a:t>analysing</a:t>
            </a:r>
            <a:r>
              <a:rPr lang="en-US" sz="800" b="0">
                <a:solidFill>
                  <a:srgbClr val="1F355E"/>
                </a:solidFill>
                <a:latin typeface="Arial" panose="020B0604020202020204" pitchFamily="34" charset="0"/>
                <a:cs typeface="Arial" panose="020B0604020202020204" pitchFamily="34" charset="0"/>
              </a:rPr>
              <a:t> medical images, predicting diseases and even suggesting treatments.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BDD8A182-0FEB-9A68-1F3A-F33F0384DA87}"/>
              </a:ext>
            </a:extLst>
          </p:cNvPr>
          <p:cNvSpPr/>
          <p:nvPr/>
        </p:nvSpPr>
        <p:spPr>
          <a:xfrm>
            <a:off x="6471649" y="2249248"/>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 system that enables clinicians to access multiple applications or systems with a single set of login credentials that only have to be entered once per session. This makes it much easier than having to sign-in to each system individually saving clinicians time and effort in the process.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Rectangle 11">
            <a:extLst>
              <a:ext uri="{FF2B5EF4-FFF2-40B4-BE49-F238E27FC236}">
                <a16:creationId xmlns:a16="http://schemas.microsoft.com/office/drawing/2014/main" id="{8DED261C-D909-8CFA-B78A-31A96D5D5666}"/>
              </a:ext>
            </a:extLst>
          </p:cNvPr>
          <p:cNvSpPr/>
          <p:nvPr/>
        </p:nvSpPr>
        <p:spPr>
          <a:xfrm>
            <a:off x="6471649"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Storing health data in the cloud or is like putting your information in a safe and secure digital locker on the internet. It reduces the risk of paper-based reports which can get lost or damaged and improves the security of your data. It can also allow for easier access and scalability over time.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4D1F2358-F532-9A28-85C1-9F48EADE286F}"/>
              </a:ext>
            </a:extLst>
          </p:cNvPr>
          <p:cNvSpPr/>
          <p:nvPr/>
        </p:nvSpPr>
        <p:spPr>
          <a:xfrm>
            <a:off x="6471649"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Tools and techniques employed as part of your digital infrastructure to protect computers, systems and data stores from any unauthorised access, cyberattacks/hackers, viruses or data breaches. Cyber security keeps valuable health information safe and ensures onl</a:t>
            </a:r>
            <a:r>
              <a:rPr lang="en-US" sz="800" b="0">
                <a:solidFill>
                  <a:srgbClr val="1F355E"/>
                </a:solidFill>
                <a:latin typeface="Arial" panose="020B0604020202020204" pitchFamily="34" charset="0"/>
                <a:ea typeface="+mn-ea"/>
                <a:cs typeface="Arial" panose="020B0604020202020204" pitchFamily="34" charset="0"/>
                <a:sym typeface="Helvetica Neue Medium"/>
              </a:rPr>
              <a:t>y the right people can access it.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69173B68-4676-6774-4E06-86A16F38B482}"/>
              </a:ext>
            </a:extLst>
          </p:cNvPr>
          <p:cNvSpPr/>
          <p:nvPr/>
        </p:nvSpPr>
        <p:spPr>
          <a:xfrm>
            <a:off x="142875"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CDR </a:t>
            </a:r>
            <a:r>
              <a:rPr kumimoji="0" lang="en-US" sz="1050" i="1" strike="noStrike" cap="none" spc="0" normalizeH="0" baseline="0">
                <a:ln>
                  <a:noFill/>
                </a:ln>
                <a:solidFill>
                  <a:schemeClr val="bg1"/>
                </a:solidFill>
                <a:effectLst/>
                <a:uFillTx/>
                <a:latin typeface="+mn-lt"/>
                <a:ea typeface="+mn-ea"/>
                <a:cs typeface="+mn-cs"/>
                <a:sym typeface="Helvetica Neue Medium"/>
              </a:rPr>
              <a:t>(Care Data </a:t>
            </a:r>
            <a:r>
              <a:rPr lang="en-US" sz="1050" i="1">
                <a:solidFill>
                  <a:schemeClr val="bg1"/>
                </a:solidFill>
                <a:latin typeface="+mn-lt"/>
                <a:ea typeface="+mn-ea"/>
                <a:cs typeface="+mn-cs"/>
                <a:sym typeface="Helvetica Neue Medium"/>
              </a:rPr>
              <a:t>R</a:t>
            </a:r>
            <a:r>
              <a:rPr kumimoji="0" lang="en-US" sz="1050" i="1" strike="noStrike" cap="none" spc="0" normalizeH="0" baseline="0">
                <a:ln>
                  <a:noFill/>
                </a:ln>
                <a:solidFill>
                  <a:schemeClr val="bg1"/>
                </a:solidFill>
                <a:effectLst/>
                <a:uFillTx/>
                <a:latin typeface="+mn-lt"/>
                <a:ea typeface="+mn-ea"/>
                <a:cs typeface="+mn-cs"/>
                <a:sym typeface="Helvetica Neue Medium"/>
              </a:rPr>
              <a:t>epository</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6C2F7067-D73D-0AE8-053B-3FFF1F687FCD}"/>
              </a:ext>
            </a:extLst>
          </p:cNvPr>
          <p:cNvSpPr/>
          <p:nvPr/>
        </p:nvSpPr>
        <p:spPr>
          <a:xfrm>
            <a:off x="142875"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EP</a:t>
            </a:r>
            <a:r>
              <a:rPr kumimoji="0" lang="en-US" sz="1050" i="0" u="none" strike="noStrike" cap="none" spc="0" normalizeH="0" baseline="0">
                <a:ln>
                  <a:noFill/>
                </a:ln>
                <a:solidFill>
                  <a:schemeClr val="bg1"/>
                </a:solidFill>
                <a:effectLst/>
                <a:uFillTx/>
                <a:latin typeface="+mn-lt"/>
                <a:ea typeface="+mn-ea"/>
                <a:cs typeface="+mn-cs"/>
                <a:sym typeface="Helvetica Neue Medium"/>
              </a:rPr>
              <a:t>R </a:t>
            </a:r>
            <a:r>
              <a:rPr kumimoji="0" lang="en-US" sz="1050" i="1" strike="noStrike" cap="none" spc="0" normalizeH="0" baseline="0">
                <a:ln>
                  <a:noFill/>
                </a:ln>
                <a:solidFill>
                  <a:schemeClr val="bg1"/>
                </a:solidFill>
                <a:effectLst/>
                <a:uFillTx/>
                <a:latin typeface="+mn-lt"/>
                <a:ea typeface="+mn-ea"/>
                <a:cs typeface="+mn-cs"/>
                <a:sym typeface="Helvetica Neue Medium"/>
              </a:rPr>
              <a:t>(Electronic Patient Record</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0B75384F-9758-FD1A-32E7-6848578A12DA}"/>
              </a:ext>
            </a:extLst>
          </p:cNvPr>
          <p:cNvSpPr/>
          <p:nvPr/>
        </p:nvSpPr>
        <p:spPr>
          <a:xfrm>
            <a:off x="3319126"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Standardisation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3D6C436B-753B-7566-ECA7-709D8DF34089}"/>
              </a:ext>
            </a:extLst>
          </p:cNvPr>
          <p:cNvSpPr/>
          <p:nvPr/>
        </p:nvSpPr>
        <p:spPr>
          <a:xfrm>
            <a:off x="142875"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Patient Facing Services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6648572F-4D12-2248-F4F1-77B1E7CC2D9C}"/>
              </a:ext>
            </a:extLst>
          </p:cNvPr>
          <p:cNvSpPr/>
          <p:nvPr/>
        </p:nvSpPr>
        <p:spPr>
          <a:xfrm>
            <a:off x="3319126"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AI </a:t>
            </a:r>
            <a:r>
              <a:rPr kumimoji="0" lang="en-US" sz="1050" i="1" u="none" strike="noStrike" cap="none" spc="0" normalizeH="0" baseline="0">
                <a:ln>
                  <a:noFill/>
                </a:ln>
                <a:solidFill>
                  <a:schemeClr val="bg1"/>
                </a:solidFill>
                <a:effectLst/>
                <a:uFillTx/>
                <a:latin typeface="+mn-lt"/>
                <a:ea typeface="+mn-ea"/>
                <a:cs typeface="+mn-cs"/>
                <a:sym typeface="Helvetica Neue Medium"/>
              </a:rPr>
              <a:t>(Artificial Intelligence) </a:t>
            </a:r>
            <a:endParaRPr kumimoji="0" lang="en-GB" sz="1050" i="1" u="none" strike="noStrike" cap="none" spc="0" normalizeH="0" baseline="0">
              <a:ln>
                <a:noFill/>
              </a:ln>
              <a:solidFill>
                <a:schemeClr val="bg1"/>
              </a:solidFill>
              <a:effectLst/>
              <a:uFillTx/>
              <a:latin typeface="+mn-lt"/>
              <a:ea typeface="+mn-ea"/>
              <a:cs typeface="+mn-cs"/>
              <a:sym typeface="Helvetica Neue Medium"/>
            </a:endParaRPr>
          </a:p>
        </p:txBody>
      </p:sp>
      <p:sp>
        <p:nvSpPr>
          <p:cNvPr id="22" name="Rectangle 21">
            <a:extLst>
              <a:ext uri="{FF2B5EF4-FFF2-40B4-BE49-F238E27FC236}">
                <a16:creationId xmlns:a16="http://schemas.microsoft.com/office/drawing/2014/main" id="{FC8369F8-6BB3-DDD8-FEB9-5ABCF3FF68B2}"/>
              </a:ext>
            </a:extLst>
          </p:cNvPr>
          <p:cNvSpPr/>
          <p:nvPr/>
        </p:nvSpPr>
        <p:spPr>
          <a:xfrm>
            <a:off x="6471649"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The Cloud / Cloud</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8380A442-80F2-4492-7B04-F605BEC5E82B}"/>
              </a:ext>
            </a:extLst>
          </p:cNvPr>
          <p:cNvSpPr/>
          <p:nvPr/>
        </p:nvSpPr>
        <p:spPr>
          <a:xfrm>
            <a:off x="6471649"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Single Sign on Process</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4" name="Rectangle 23">
            <a:extLst>
              <a:ext uri="{FF2B5EF4-FFF2-40B4-BE49-F238E27FC236}">
                <a16:creationId xmlns:a16="http://schemas.microsoft.com/office/drawing/2014/main" id="{471F3118-9E5D-1F5E-4634-092E08E7F4DB}"/>
              </a:ext>
            </a:extLst>
          </p:cNvPr>
          <p:cNvSpPr/>
          <p:nvPr/>
        </p:nvSpPr>
        <p:spPr>
          <a:xfrm>
            <a:off x="6471649"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Cyber Security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40" name="Rectangle 39">
            <a:extLst>
              <a:ext uri="{FF2B5EF4-FFF2-40B4-BE49-F238E27FC236}">
                <a16:creationId xmlns:a16="http://schemas.microsoft.com/office/drawing/2014/main" id="{C29D9992-1EFC-F05A-AF4A-E183C836F36F}"/>
              </a:ext>
            </a:extLst>
          </p:cNvPr>
          <p:cNvSpPr/>
          <p:nvPr/>
        </p:nvSpPr>
        <p:spPr>
          <a:xfrm>
            <a:off x="3319126" y="2004232"/>
            <a:ext cx="1562976" cy="112551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Here are a few digital terms it will be useful </a:t>
            </a:r>
            <a:b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 understand when engaging with the strategy</a:t>
            </a:r>
          </a:p>
        </p:txBody>
      </p:sp>
      <p:pic>
        <p:nvPicPr>
          <p:cNvPr id="45" name="Picture 44">
            <a:extLst>
              <a:ext uri="{FF2B5EF4-FFF2-40B4-BE49-F238E27FC236}">
                <a16:creationId xmlns:a16="http://schemas.microsoft.com/office/drawing/2014/main" id="{071B3981-A697-A8EA-6104-3D7A3922B204}"/>
              </a:ext>
            </a:extLst>
          </p:cNvPr>
          <p:cNvPicPr>
            <a:picLocks noChangeAspect="1"/>
          </p:cNvPicPr>
          <p:nvPr/>
        </p:nvPicPr>
        <p:blipFill>
          <a:blip r:embed="rId2"/>
          <a:stretch>
            <a:fillRect/>
          </a:stretch>
        </p:blipFill>
        <p:spPr>
          <a:xfrm>
            <a:off x="4869877" y="2004233"/>
            <a:ext cx="964976" cy="1125516"/>
          </a:xfrm>
          <a:prstGeom prst="rect">
            <a:avLst/>
          </a:prstGeom>
          <a:ln>
            <a:solidFill>
              <a:schemeClr val="accent1"/>
            </a:solidFill>
          </a:ln>
        </p:spPr>
      </p:pic>
      <p:sp>
        <p:nvSpPr>
          <p:cNvPr id="3" name="Title 1">
            <a:extLst>
              <a:ext uri="{FF2B5EF4-FFF2-40B4-BE49-F238E27FC236}">
                <a16:creationId xmlns:a16="http://schemas.microsoft.com/office/drawing/2014/main" id="{B60981E8-3FA6-E000-545C-3F25721E9D92}"/>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Understanding the Terminology</a:t>
            </a:r>
          </a:p>
        </p:txBody>
      </p:sp>
      <p:sp>
        <p:nvSpPr>
          <p:cNvPr id="4" name="TextBox 3">
            <a:extLst>
              <a:ext uri="{FF2B5EF4-FFF2-40B4-BE49-F238E27FC236}">
                <a16:creationId xmlns:a16="http://schemas.microsoft.com/office/drawing/2014/main" id="{41DA365E-A3DC-88C0-9151-58747D649A50}"/>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53</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3141439706"/>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87" name="Rectangle 86">
            <a:extLst>
              <a:ext uri="{FF2B5EF4-FFF2-40B4-BE49-F238E27FC236}">
                <a16:creationId xmlns:a16="http://schemas.microsoft.com/office/drawing/2014/main" id="{74693D48-4B9D-E312-5982-2E30B1E1BA28}"/>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Despite SBUHB’s position as a Welsh digital leader there remains substantial progress to be made before fully realising the digital vision. The below is an indicative assessment of the extent to which these Digital Capabilities are currently supported within SBUHB, indicating those which are fully supported, those which are yet to be implemented, and those which are in progress. </a:t>
            </a:r>
          </a:p>
        </p:txBody>
      </p:sp>
      <p:sp>
        <p:nvSpPr>
          <p:cNvPr id="91" name="Rectangle: Rounded Corners 90">
            <a:extLst>
              <a:ext uri="{FF2B5EF4-FFF2-40B4-BE49-F238E27FC236}">
                <a16:creationId xmlns:a16="http://schemas.microsoft.com/office/drawing/2014/main" id="{20EC6358-6A8D-E69B-882C-99136FCF63AB}"/>
              </a:ext>
            </a:extLst>
          </p:cNvPr>
          <p:cNvSpPr/>
          <p:nvPr/>
        </p:nvSpPr>
        <p:spPr>
          <a:xfrm>
            <a:off x="60472" y="4447809"/>
            <a:ext cx="9050397" cy="66090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106515" y="4778060"/>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004389" y="4778060"/>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1902264"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2807186"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3712108" y="4791467"/>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617030"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502725"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387653" y="4791467"/>
            <a:ext cx="870718" cy="262710"/>
          </a:xfrm>
          <a:prstGeom prst="roundRect">
            <a:avLst/>
          </a:prstGeom>
          <a:gradFill>
            <a:gsLst>
              <a:gs pos="50000">
                <a:srgbClr val="195CAA"/>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280721" y="4791467"/>
            <a:ext cx="870718" cy="26271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177341"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28072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17734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387653" y="4483135"/>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502725" y="4484127"/>
            <a:ext cx="870718" cy="26271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136" name="Rectangle: Rounded Corners 135">
            <a:extLst>
              <a:ext uri="{FF2B5EF4-FFF2-40B4-BE49-F238E27FC236}">
                <a16:creationId xmlns:a16="http://schemas.microsoft.com/office/drawing/2014/main" id="{06903A3D-D541-A9E6-6AA1-8C582B599ADE}"/>
              </a:ext>
            </a:extLst>
          </p:cNvPr>
          <p:cNvSpPr/>
          <p:nvPr/>
        </p:nvSpPr>
        <p:spPr>
          <a:xfrm>
            <a:off x="3191739" y="2015545"/>
            <a:ext cx="2828748" cy="64542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sp>
        <p:nvSpPr>
          <p:cNvPr id="138" name="Rectangle: Rounded Corners 137">
            <a:extLst>
              <a:ext uri="{FF2B5EF4-FFF2-40B4-BE49-F238E27FC236}">
                <a16:creationId xmlns:a16="http://schemas.microsoft.com/office/drawing/2014/main" id="{094DFF4A-A09F-92A1-0E73-53850080D03E}"/>
              </a:ext>
            </a:extLst>
          </p:cNvPr>
          <p:cNvSpPr/>
          <p:nvPr/>
        </p:nvSpPr>
        <p:spPr>
          <a:xfrm>
            <a:off x="3290903"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5118750"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4204826" y="2319110"/>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2" name="Rectangle: Rounded Corners 141">
            <a:extLst>
              <a:ext uri="{FF2B5EF4-FFF2-40B4-BE49-F238E27FC236}">
                <a16:creationId xmlns:a16="http://schemas.microsoft.com/office/drawing/2014/main" id="{8B4A3478-040E-57BA-4E51-F51D224C52F2}"/>
              </a:ext>
            </a:extLst>
          </p:cNvPr>
          <p:cNvSpPr/>
          <p:nvPr/>
        </p:nvSpPr>
        <p:spPr>
          <a:xfrm>
            <a:off x="242570" y="2772867"/>
            <a:ext cx="2859372" cy="1009217"/>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55798" y="3221207"/>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udit</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55798" y="2953590"/>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30088" y="2953590"/>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30088" y="3214582"/>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114129" y="3221207"/>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114129" y="2969386"/>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55798" y="3489707"/>
            <a:ext cx="853294" cy="238305"/>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30088" y="3489187"/>
            <a:ext cx="853294" cy="238305"/>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Risk Management</a:t>
            </a:r>
          </a:p>
        </p:txBody>
      </p:sp>
      <p:sp>
        <p:nvSpPr>
          <p:cNvPr id="152" name="Rectangle: Rounded Corners 151">
            <a:extLst>
              <a:ext uri="{FF2B5EF4-FFF2-40B4-BE49-F238E27FC236}">
                <a16:creationId xmlns:a16="http://schemas.microsoft.com/office/drawing/2014/main" id="{CB6B39CE-FF63-338B-9B44-E592C94B6E03}"/>
              </a:ext>
            </a:extLst>
          </p:cNvPr>
          <p:cNvSpPr/>
          <p:nvPr/>
        </p:nvSpPr>
        <p:spPr>
          <a:xfrm>
            <a:off x="3191739" y="2752150"/>
            <a:ext cx="2858400" cy="1050274"/>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63378" y="2945740"/>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68765"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57966"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60721"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56759"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56759" y="3233963"/>
            <a:ext cx="853294" cy="24817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68765" y="3522185"/>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3" name="Rectangle: Rounded Corners 162">
            <a:extLst>
              <a:ext uri="{FF2B5EF4-FFF2-40B4-BE49-F238E27FC236}">
                <a16:creationId xmlns:a16="http://schemas.microsoft.com/office/drawing/2014/main" id="{BDF7008E-28D3-CD49-D5DF-241E48AAF47F}"/>
              </a:ext>
            </a:extLst>
          </p:cNvPr>
          <p:cNvSpPr/>
          <p:nvPr/>
        </p:nvSpPr>
        <p:spPr>
          <a:xfrm>
            <a:off x="244990" y="1869942"/>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96932" y="206361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OOH Handover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72885" y="2330869"/>
            <a:ext cx="937011"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69270" y="2063619"/>
            <a:ext cx="940626"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2" name="Rectangle: Rounded Corners 161">
            <a:extLst>
              <a:ext uri="{FF2B5EF4-FFF2-40B4-BE49-F238E27FC236}">
                <a16:creationId xmlns:a16="http://schemas.microsoft.com/office/drawing/2014/main" id="{F8A3C065-BA24-D933-7641-9FA0334C5A09}"/>
              </a:ext>
            </a:extLst>
          </p:cNvPr>
          <p:cNvSpPr/>
          <p:nvPr/>
        </p:nvSpPr>
        <p:spPr>
          <a:xfrm>
            <a:off x="324594" y="233086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Transfer of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8" name="Rectangle: Rounded Corners 187">
            <a:extLst>
              <a:ext uri="{FF2B5EF4-FFF2-40B4-BE49-F238E27FC236}">
                <a16:creationId xmlns:a16="http://schemas.microsoft.com/office/drawing/2014/main" id="{F81D1CDC-E1CD-6E18-72BC-BA98608F5901}"/>
              </a:ext>
            </a:extLst>
          </p:cNvPr>
          <p:cNvSpPr/>
          <p:nvPr/>
        </p:nvSpPr>
        <p:spPr>
          <a:xfrm>
            <a:off x="6108721" y="1699567"/>
            <a:ext cx="2790289" cy="210625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202412"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202412"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093424"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7984436" y="191550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5" name="Rectangle: Rounded Corners 184">
            <a:extLst>
              <a:ext uri="{FF2B5EF4-FFF2-40B4-BE49-F238E27FC236}">
                <a16:creationId xmlns:a16="http://schemas.microsoft.com/office/drawing/2014/main" id="{4A84FC66-56C6-E13C-E032-D3B2B93BE2D9}"/>
              </a:ext>
            </a:extLst>
          </p:cNvPr>
          <p:cNvSpPr/>
          <p:nvPr/>
        </p:nvSpPr>
        <p:spPr>
          <a:xfrm>
            <a:off x="7093424"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202412" y="244202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202412"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1" name="Rectangle: Rounded Corners 170">
            <a:extLst>
              <a:ext uri="{FF2B5EF4-FFF2-40B4-BE49-F238E27FC236}">
                <a16:creationId xmlns:a16="http://schemas.microsoft.com/office/drawing/2014/main" id="{28A171B0-5711-E4A4-2506-61CD9B5D5CC8}"/>
              </a:ext>
            </a:extLst>
          </p:cNvPr>
          <p:cNvSpPr/>
          <p:nvPr/>
        </p:nvSpPr>
        <p:spPr>
          <a:xfrm>
            <a:off x="7093424"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093424"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093424" y="296855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093424" y="3231817"/>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202412"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202412"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7984436"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7984436"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7984436" y="2705292"/>
            <a:ext cx="853294" cy="22559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7984436"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202412" y="3495080"/>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7984436"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093424" y="349431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2" name="Rectangle: Rounded Corners 201">
            <a:extLst>
              <a:ext uri="{FF2B5EF4-FFF2-40B4-BE49-F238E27FC236}">
                <a16:creationId xmlns:a16="http://schemas.microsoft.com/office/drawing/2014/main" id="{F5AED8C7-EAA2-7165-3169-581A394A8167}"/>
              </a:ext>
            </a:extLst>
          </p:cNvPr>
          <p:cNvSpPr/>
          <p:nvPr/>
        </p:nvSpPr>
        <p:spPr>
          <a:xfrm>
            <a:off x="4144197" y="3522185"/>
            <a:ext cx="995708"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SBUHB’s Current Digital Capabilities</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15" name="Rectangle: Rounded Corners 14">
            <a:extLst>
              <a:ext uri="{FF2B5EF4-FFF2-40B4-BE49-F238E27FC236}">
                <a16:creationId xmlns:a16="http://schemas.microsoft.com/office/drawing/2014/main" id="{EE838EC8-8C6F-CDB6-7F9F-A9833EE1ADD7}"/>
              </a:ext>
            </a:extLst>
          </p:cNvPr>
          <p:cNvSpPr/>
          <p:nvPr/>
        </p:nvSpPr>
        <p:spPr>
          <a:xfrm>
            <a:off x="182476" y="4499990"/>
            <a:ext cx="853294" cy="232229"/>
          </a:xfrm>
          <a:prstGeom prst="roundRect">
            <a:avLst/>
          </a:prstGeom>
          <a:gradFill>
            <a:gsLst>
              <a:gs pos="50000">
                <a:schemeClr val="accent6">
                  <a:lumMod val="40000"/>
                  <a:lumOff val="60000"/>
                </a:schemeClr>
              </a:gs>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Change management</a:t>
            </a:r>
          </a:p>
        </p:txBody>
      </p:sp>
      <p:sp>
        <p:nvSpPr>
          <p:cNvPr id="29" name="Rectangle: Rounded Corners 28">
            <a:extLst>
              <a:ext uri="{FF2B5EF4-FFF2-40B4-BE49-F238E27FC236}">
                <a16:creationId xmlns:a16="http://schemas.microsoft.com/office/drawing/2014/main" id="{8910895C-252B-BF3A-4D1D-79E0F8E5958F}"/>
              </a:ext>
            </a:extLst>
          </p:cNvPr>
          <p:cNvSpPr/>
          <p:nvPr/>
        </p:nvSpPr>
        <p:spPr>
          <a:xfrm>
            <a:off x="52428" y="3827926"/>
            <a:ext cx="9039144" cy="59438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30" name="Rectangle: Rounded Corners 29">
            <a:extLst>
              <a:ext uri="{FF2B5EF4-FFF2-40B4-BE49-F238E27FC236}">
                <a16:creationId xmlns:a16="http://schemas.microsoft.com/office/drawing/2014/main" id="{3BDEFD95-8DFD-0D3C-CE25-93AFF1F3562B}"/>
              </a:ext>
            </a:extLst>
          </p:cNvPr>
          <p:cNvSpPr/>
          <p:nvPr/>
        </p:nvSpPr>
        <p:spPr>
          <a:xfrm>
            <a:off x="1888938" y="4020906"/>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31" name="Rectangle: Rounded Corners 30">
            <a:extLst>
              <a:ext uri="{FF2B5EF4-FFF2-40B4-BE49-F238E27FC236}">
                <a16:creationId xmlns:a16="http://schemas.microsoft.com/office/drawing/2014/main" id="{5CB458BA-7B46-5C90-43E6-C4737C6550C0}"/>
              </a:ext>
            </a:extLst>
          </p:cNvPr>
          <p:cNvSpPr/>
          <p:nvPr/>
        </p:nvSpPr>
        <p:spPr>
          <a:xfrm>
            <a:off x="2787001"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32" name="Rectangle: Rounded Corners 31">
            <a:extLst>
              <a:ext uri="{FF2B5EF4-FFF2-40B4-BE49-F238E27FC236}">
                <a16:creationId xmlns:a16="http://schemas.microsoft.com/office/drawing/2014/main" id="{62E42A5E-2948-4951-D929-F3A42450EB59}"/>
              </a:ext>
            </a:extLst>
          </p:cNvPr>
          <p:cNvSpPr/>
          <p:nvPr/>
        </p:nvSpPr>
        <p:spPr>
          <a:xfrm>
            <a:off x="3685064"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33" name="Rectangle: Rounded Corners 32">
            <a:extLst>
              <a:ext uri="{FF2B5EF4-FFF2-40B4-BE49-F238E27FC236}">
                <a16:creationId xmlns:a16="http://schemas.microsoft.com/office/drawing/2014/main" id="{905D048F-3224-77A0-937B-F9F83FB135E2}"/>
              </a:ext>
            </a:extLst>
          </p:cNvPr>
          <p:cNvSpPr/>
          <p:nvPr/>
        </p:nvSpPr>
        <p:spPr>
          <a:xfrm>
            <a:off x="4583126"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34" name="Rectangle: Rounded Corners 33">
            <a:extLst>
              <a:ext uri="{FF2B5EF4-FFF2-40B4-BE49-F238E27FC236}">
                <a16:creationId xmlns:a16="http://schemas.microsoft.com/office/drawing/2014/main" id="{988966D7-5965-17E6-8C6B-C247DDDFF1A9}"/>
              </a:ext>
            </a:extLst>
          </p:cNvPr>
          <p:cNvSpPr/>
          <p:nvPr/>
        </p:nvSpPr>
        <p:spPr>
          <a:xfrm>
            <a:off x="5481189"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39" name="Rectangle: Rounded Corners 38">
            <a:extLst>
              <a:ext uri="{FF2B5EF4-FFF2-40B4-BE49-F238E27FC236}">
                <a16:creationId xmlns:a16="http://schemas.microsoft.com/office/drawing/2014/main" id="{5B48D9A2-234A-1A9B-FF56-4CEFCD9B421E}"/>
              </a:ext>
            </a:extLst>
          </p:cNvPr>
          <p:cNvSpPr/>
          <p:nvPr/>
        </p:nvSpPr>
        <p:spPr>
          <a:xfrm>
            <a:off x="6379252"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40" name="Rectangle: Rounded Corners 39">
            <a:extLst>
              <a:ext uri="{FF2B5EF4-FFF2-40B4-BE49-F238E27FC236}">
                <a16:creationId xmlns:a16="http://schemas.microsoft.com/office/drawing/2014/main" id="{2B47A3C2-2ABD-9611-44E9-07EFCCC0056E}"/>
              </a:ext>
            </a:extLst>
          </p:cNvPr>
          <p:cNvSpPr/>
          <p:nvPr/>
        </p:nvSpPr>
        <p:spPr>
          <a:xfrm>
            <a:off x="727731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41" name="Rectangle: Rounded Corners 40">
            <a:extLst>
              <a:ext uri="{FF2B5EF4-FFF2-40B4-BE49-F238E27FC236}">
                <a16:creationId xmlns:a16="http://schemas.microsoft.com/office/drawing/2014/main" id="{086BFF26-20A0-E914-9CF7-DD25C024AFE0}"/>
              </a:ext>
            </a:extLst>
          </p:cNvPr>
          <p:cNvSpPr/>
          <p:nvPr/>
        </p:nvSpPr>
        <p:spPr>
          <a:xfrm>
            <a:off x="8175381"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42" name="Rectangle: Rounded Corners 41">
            <a:extLst>
              <a:ext uri="{FF2B5EF4-FFF2-40B4-BE49-F238E27FC236}">
                <a16:creationId xmlns:a16="http://schemas.microsoft.com/office/drawing/2014/main" id="{16A41EE3-5C95-2681-DE38-70BBF534DCB8}"/>
              </a:ext>
            </a:extLst>
          </p:cNvPr>
          <p:cNvSpPr/>
          <p:nvPr/>
        </p:nvSpPr>
        <p:spPr>
          <a:xfrm>
            <a:off x="99087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3" name="Rectangle: Rounded Corners 42">
            <a:extLst>
              <a:ext uri="{FF2B5EF4-FFF2-40B4-BE49-F238E27FC236}">
                <a16:creationId xmlns:a16="http://schemas.microsoft.com/office/drawing/2014/main" id="{F5C175AB-31BC-CF17-178B-1564B3A6689B}"/>
              </a:ext>
            </a:extLst>
          </p:cNvPr>
          <p:cNvSpPr/>
          <p:nvPr/>
        </p:nvSpPr>
        <p:spPr>
          <a:xfrm>
            <a:off x="92813" y="4018059"/>
            <a:ext cx="870177" cy="261567"/>
          </a:xfrm>
          <a:prstGeom prst="roundRect">
            <a:avLst/>
          </a:prstGeom>
          <a:gradFill>
            <a:gsLst>
              <a:gs pos="50000">
                <a:schemeClr val="accent1">
                  <a:lumMod val="40000"/>
                  <a:lumOff val="60000"/>
                </a:schemeClr>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sp>
        <p:nvSpPr>
          <p:cNvPr id="44" name="Rectangle: Rounded Corners 43">
            <a:extLst>
              <a:ext uri="{FF2B5EF4-FFF2-40B4-BE49-F238E27FC236}">
                <a16:creationId xmlns:a16="http://schemas.microsoft.com/office/drawing/2014/main" id="{543BCF8C-0866-43C0-6179-09599034BD55}"/>
              </a:ext>
            </a:extLst>
          </p:cNvPr>
          <p:cNvSpPr/>
          <p:nvPr/>
        </p:nvSpPr>
        <p:spPr>
          <a:xfrm>
            <a:off x="1062383" y="4499990"/>
            <a:ext cx="853294" cy="232229"/>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Mobilised workforce</a:t>
            </a:r>
          </a:p>
        </p:txBody>
      </p:sp>
      <p:grpSp>
        <p:nvGrpSpPr>
          <p:cNvPr id="45" name="Group 44">
            <a:extLst>
              <a:ext uri="{FF2B5EF4-FFF2-40B4-BE49-F238E27FC236}">
                <a16:creationId xmlns:a16="http://schemas.microsoft.com/office/drawing/2014/main" id="{628DBB03-188C-C027-C37C-1DA9F1A53794}"/>
              </a:ext>
            </a:extLst>
          </p:cNvPr>
          <p:cNvGrpSpPr/>
          <p:nvPr/>
        </p:nvGrpSpPr>
        <p:grpSpPr>
          <a:xfrm>
            <a:off x="486552" y="1169954"/>
            <a:ext cx="8170896" cy="496330"/>
            <a:chOff x="358701" y="1169954"/>
            <a:chExt cx="8170896" cy="496330"/>
          </a:xfrm>
        </p:grpSpPr>
        <p:sp>
          <p:nvSpPr>
            <p:cNvPr id="46" name="Rectangle: Rounded Corners 45">
              <a:extLst>
                <a:ext uri="{FF2B5EF4-FFF2-40B4-BE49-F238E27FC236}">
                  <a16:creationId xmlns:a16="http://schemas.microsoft.com/office/drawing/2014/main" id="{53EB423E-8122-1FEA-CAC8-81D70D8EF05E}"/>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47" name="Rectangle: Rounded Corners 46">
              <a:extLst>
                <a:ext uri="{FF2B5EF4-FFF2-40B4-BE49-F238E27FC236}">
                  <a16:creationId xmlns:a16="http://schemas.microsoft.com/office/drawing/2014/main" id="{F6E54728-7D3D-0219-B682-C80E06A2EF55}"/>
                </a:ext>
              </a:extLst>
            </p:cNvPr>
            <p:cNvSpPr/>
            <p:nvPr/>
          </p:nvSpPr>
          <p:spPr>
            <a:xfrm>
              <a:off x="471835" y="1371961"/>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48" name="Rectangle: Rounded Corners 47">
              <a:extLst>
                <a:ext uri="{FF2B5EF4-FFF2-40B4-BE49-F238E27FC236}">
                  <a16:creationId xmlns:a16="http://schemas.microsoft.com/office/drawing/2014/main" id="{E28B883A-42C5-3C48-CFAD-702A180A931C}"/>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49" name="Rectangle: Rounded Corners 48">
              <a:extLst>
                <a:ext uri="{FF2B5EF4-FFF2-40B4-BE49-F238E27FC236}">
                  <a16:creationId xmlns:a16="http://schemas.microsoft.com/office/drawing/2014/main" id="{E24959F3-32E5-AAB9-F01F-E5699B062173}"/>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50" name="Rectangle: Rounded Corners 49">
              <a:extLst>
                <a:ext uri="{FF2B5EF4-FFF2-40B4-BE49-F238E27FC236}">
                  <a16:creationId xmlns:a16="http://schemas.microsoft.com/office/drawing/2014/main" id="{67E002BB-1548-06C1-F3E2-6502FB740896}"/>
                </a:ext>
              </a:extLst>
            </p:cNvPr>
            <p:cNvSpPr/>
            <p:nvPr/>
          </p:nvSpPr>
          <p:spPr>
            <a:xfrm>
              <a:off x="350812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51" name="Rectangle: Rounded Corners 50">
              <a:extLst>
                <a:ext uri="{FF2B5EF4-FFF2-40B4-BE49-F238E27FC236}">
                  <a16:creationId xmlns:a16="http://schemas.microsoft.com/office/drawing/2014/main" id="{6C731F1B-F035-6007-BB56-E3B8116A9D70}"/>
                </a:ext>
              </a:extLst>
            </p:cNvPr>
            <p:cNvSpPr/>
            <p:nvPr/>
          </p:nvSpPr>
          <p:spPr>
            <a:xfrm>
              <a:off x="148393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52" name="Rectangle: Rounded Corners 51">
              <a:extLst>
                <a:ext uri="{FF2B5EF4-FFF2-40B4-BE49-F238E27FC236}">
                  <a16:creationId xmlns:a16="http://schemas.microsoft.com/office/drawing/2014/main" id="{1DCC6CD3-8765-406E-153E-AD10564A2F2B}"/>
                </a:ext>
              </a:extLst>
            </p:cNvPr>
            <p:cNvSpPr/>
            <p:nvPr/>
          </p:nvSpPr>
          <p:spPr>
            <a:xfrm>
              <a:off x="249602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53" name="Rectangle: Rounded Corners 52">
              <a:extLst>
                <a:ext uri="{FF2B5EF4-FFF2-40B4-BE49-F238E27FC236}">
                  <a16:creationId xmlns:a16="http://schemas.microsoft.com/office/drawing/2014/main" id="{C356DCE6-0E8B-0964-9E71-CE5C6696F6EB}"/>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4" name="Rectangle: Rounded Corners 53">
              <a:extLst>
                <a:ext uri="{FF2B5EF4-FFF2-40B4-BE49-F238E27FC236}">
                  <a16:creationId xmlns:a16="http://schemas.microsoft.com/office/drawing/2014/main" id="{31167FAC-9BC5-A22A-0CD2-A35D9D0117E5}"/>
                </a:ext>
              </a:extLst>
            </p:cNvPr>
            <p:cNvSpPr/>
            <p:nvPr/>
          </p:nvSpPr>
          <p:spPr>
            <a:xfrm>
              <a:off x="7556499" y="1371961"/>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
        <p:nvSpPr>
          <p:cNvPr id="3" name="Rectangle: Rounded Corners 2">
            <a:extLst>
              <a:ext uri="{FF2B5EF4-FFF2-40B4-BE49-F238E27FC236}">
                <a16:creationId xmlns:a16="http://schemas.microsoft.com/office/drawing/2014/main" id="{745F2960-0039-C00C-B00F-3FE7A7C3BDCD}"/>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4" name="Rectangle: Rounded Corners 3">
            <a:extLst>
              <a:ext uri="{FF2B5EF4-FFF2-40B4-BE49-F238E27FC236}">
                <a16:creationId xmlns:a16="http://schemas.microsoft.com/office/drawing/2014/main" id="{7A939A98-8141-ADC8-036E-609AEAFFCD90}"/>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5" name="Rectangle: Rounded Corners 4">
            <a:extLst>
              <a:ext uri="{FF2B5EF4-FFF2-40B4-BE49-F238E27FC236}">
                <a16:creationId xmlns:a16="http://schemas.microsoft.com/office/drawing/2014/main" id="{84A37422-ECFB-75B9-99E0-3402DD361EF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6" name="Rectangle: Rounded Corners 5">
            <a:extLst>
              <a:ext uri="{FF2B5EF4-FFF2-40B4-BE49-F238E27FC236}">
                <a16:creationId xmlns:a16="http://schemas.microsoft.com/office/drawing/2014/main" id="{64E51035-E025-B73A-6477-1D01050BF88D}"/>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7" name="Rectangle: Rounded Corners 6">
            <a:extLst>
              <a:ext uri="{FF2B5EF4-FFF2-40B4-BE49-F238E27FC236}">
                <a16:creationId xmlns:a16="http://schemas.microsoft.com/office/drawing/2014/main" id="{6BC270F4-4555-018A-E47C-F7BEB93B8AFB}"/>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Tree>
    <p:extLst>
      <p:ext uri="{BB962C8B-B14F-4D97-AF65-F5344CB8AC3E}">
        <p14:creationId xmlns:p14="http://schemas.microsoft.com/office/powerpoint/2010/main" val="2522187639"/>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1" y="4467886"/>
            <a:ext cx="9144001" cy="68208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6519" y="4808721"/>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953679" y="4808721"/>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1860839"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2775121"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3689402"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603683"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498539"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392620"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294924"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200817"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294924"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200817"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392620" y="4504344"/>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49853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651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57" name="Rectangle: Rounded Corners 56">
            <a:extLst>
              <a:ext uri="{FF2B5EF4-FFF2-40B4-BE49-F238E27FC236}">
                <a16:creationId xmlns:a16="http://schemas.microsoft.com/office/drawing/2014/main" id="{A6864FC3-6A29-6DCE-2E72-8C907FF51782}"/>
              </a:ext>
            </a:extLst>
          </p:cNvPr>
          <p:cNvSpPr/>
          <p:nvPr/>
        </p:nvSpPr>
        <p:spPr>
          <a:xfrm>
            <a:off x="95367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Mobilised workforce</a:t>
            </a:r>
          </a:p>
        </p:txBody>
      </p:sp>
      <p:sp>
        <p:nvSpPr>
          <p:cNvPr id="30" name="Rectangle: Rounded Corners 29">
            <a:extLst>
              <a:ext uri="{FF2B5EF4-FFF2-40B4-BE49-F238E27FC236}">
                <a16:creationId xmlns:a16="http://schemas.microsoft.com/office/drawing/2014/main" id="{89443727-C4FB-DFBD-AF92-2B6DBABC8661}"/>
              </a:ext>
            </a:extLst>
          </p:cNvPr>
          <p:cNvSpPr/>
          <p:nvPr/>
        </p:nvSpPr>
        <p:spPr>
          <a:xfrm>
            <a:off x="3144760" y="2015545"/>
            <a:ext cx="2923559" cy="689702"/>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3247248" y="2328669"/>
            <a:ext cx="2771005" cy="305973"/>
            <a:chOff x="2942511" y="1784238"/>
            <a:chExt cx="2681141" cy="241106"/>
          </a:xfrm>
          <a:solidFill>
            <a:srgbClr val="91BCEF"/>
          </a:solidFill>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42" name="Rectangle: Rounded Corners 41">
            <a:extLst>
              <a:ext uri="{FF2B5EF4-FFF2-40B4-BE49-F238E27FC236}">
                <a16:creationId xmlns:a16="http://schemas.microsoft.com/office/drawing/2014/main" id="{1EB14240-178F-5C30-837E-956A059EA595}"/>
              </a:ext>
            </a:extLst>
          </p:cNvPr>
          <p:cNvSpPr/>
          <p:nvPr/>
        </p:nvSpPr>
        <p:spPr>
          <a:xfrm>
            <a:off x="40852" y="2823122"/>
            <a:ext cx="3073209" cy="1041492"/>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162548" y="3285800"/>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162548" y="3009625"/>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102221" y="3009625"/>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102221" y="3278963"/>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52375" y="3285800"/>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52375" y="3025926"/>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162548" y="3562887"/>
            <a:ext cx="917107" cy="245926"/>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102221" y="3562350"/>
            <a:ext cx="917107" cy="245926"/>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Digital Risk Management</a:t>
            </a:r>
          </a:p>
        </p:txBody>
      </p:sp>
      <p:sp>
        <p:nvSpPr>
          <p:cNvPr id="39" name="Rectangle: Rounded Corners 38">
            <a:extLst>
              <a:ext uri="{FF2B5EF4-FFF2-40B4-BE49-F238E27FC236}">
                <a16:creationId xmlns:a16="http://schemas.microsoft.com/office/drawing/2014/main" id="{69278198-FE67-F112-D1FB-DB547B6C3D0A}"/>
              </a:ext>
            </a:extLst>
          </p:cNvPr>
          <p:cNvSpPr/>
          <p:nvPr/>
        </p:nvSpPr>
        <p:spPr>
          <a:xfrm>
            <a:off x="3154461" y="2823806"/>
            <a:ext cx="2888622" cy="943357"/>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26857"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32301"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30904"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33688"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39200"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39200"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32301" y="3515452"/>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33688" y="3515954"/>
            <a:ext cx="100623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4E60D650-0BD9-6C2E-121F-06240CBBAD7D}"/>
              </a:ext>
            </a:extLst>
          </p:cNvPr>
          <p:cNvSpPr/>
          <p:nvPr/>
        </p:nvSpPr>
        <p:spPr>
          <a:xfrm>
            <a:off x="40852" y="1869942"/>
            <a:ext cx="3063509" cy="88306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31" name="Rectangle: Rounded Corners 30">
            <a:extLst>
              <a:ext uri="{FF2B5EF4-FFF2-40B4-BE49-F238E27FC236}">
                <a16:creationId xmlns:a16="http://schemas.microsoft.com/office/drawing/2014/main" id="{9C34B067-1E65-36EF-16DD-743F361C0084}"/>
              </a:ext>
            </a:extLst>
          </p:cNvPr>
          <p:cNvSpPr/>
          <p:nvPr/>
        </p:nvSpPr>
        <p:spPr>
          <a:xfrm>
            <a:off x="6108721" y="1699803"/>
            <a:ext cx="2988730" cy="2155506"/>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20907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20907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16345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117834" y="1920556"/>
            <a:ext cx="913979" cy="230872"/>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4" name="Rectangle: Rounded Corners 73">
            <a:extLst>
              <a:ext uri="{FF2B5EF4-FFF2-40B4-BE49-F238E27FC236}">
                <a16:creationId xmlns:a16="http://schemas.microsoft.com/office/drawing/2014/main" id="{183F6BD5-0437-032A-E396-D02626BD8195}"/>
              </a:ext>
            </a:extLst>
          </p:cNvPr>
          <p:cNvSpPr/>
          <p:nvPr/>
        </p:nvSpPr>
        <p:spPr>
          <a:xfrm>
            <a:off x="716345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20907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20907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722CA5D5-CFB8-45D3-4A84-3B5221DDB634}"/>
              </a:ext>
            </a:extLst>
          </p:cNvPr>
          <p:cNvSpPr/>
          <p:nvPr/>
        </p:nvSpPr>
        <p:spPr>
          <a:xfrm>
            <a:off x="716345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16345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16345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16345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20907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20907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17834"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17834"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17834"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17834"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209075" y="353707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17834"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163455" y="353629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 name="Rectangle: Rounded Corners 3">
            <a:extLst>
              <a:ext uri="{FF2B5EF4-FFF2-40B4-BE49-F238E27FC236}">
                <a16:creationId xmlns:a16="http://schemas.microsoft.com/office/drawing/2014/main" id="{84FF69BB-37B5-CCA1-C048-555119804CAB}"/>
              </a:ext>
            </a:extLst>
          </p:cNvPr>
          <p:cNvSpPr/>
          <p:nvPr/>
        </p:nvSpPr>
        <p:spPr>
          <a:xfrm>
            <a:off x="486552"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5" name="Rectangle: Rounded Corners 4">
            <a:extLst>
              <a:ext uri="{FF2B5EF4-FFF2-40B4-BE49-F238E27FC236}">
                <a16:creationId xmlns:a16="http://schemas.microsoft.com/office/drawing/2014/main" id="{94233447-C8AF-FEAB-C5F6-63136AA77B3A}"/>
              </a:ext>
            </a:extLst>
          </p:cNvPr>
          <p:cNvSpPr/>
          <p:nvPr/>
        </p:nvSpPr>
        <p:spPr>
          <a:xfrm>
            <a:off x="59968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7" name="Rectangle: Rounded Corners 6">
            <a:extLst>
              <a:ext uri="{FF2B5EF4-FFF2-40B4-BE49-F238E27FC236}">
                <a16:creationId xmlns:a16="http://schemas.microsoft.com/office/drawing/2014/main" id="{B57AAB4F-CA09-62A5-AAD3-EC37DB897E3D}"/>
              </a:ext>
            </a:extLst>
          </p:cNvPr>
          <p:cNvSpPr/>
          <p:nvPr/>
        </p:nvSpPr>
        <p:spPr>
          <a:xfrm>
            <a:off x="566016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10" name="Rectangle: Rounded Corners 9">
            <a:extLst>
              <a:ext uri="{FF2B5EF4-FFF2-40B4-BE49-F238E27FC236}">
                <a16:creationId xmlns:a16="http://schemas.microsoft.com/office/drawing/2014/main" id="{DFB4D7F3-DCD9-D061-647D-4186589FE384}"/>
              </a:ext>
            </a:extLst>
          </p:cNvPr>
          <p:cNvSpPr/>
          <p:nvPr/>
        </p:nvSpPr>
        <p:spPr>
          <a:xfrm>
            <a:off x="667225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22" name="Rectangle: Rounded Corners 21">
            <a:extLst>
              <a:ext uri="{FF2B5EF4-FFF2-40B4-BE49-F238E27FC236}">
                <a16:creationId xmlns:a16="http://schemas.microsoft.com/office/drawing/2014/main" id="{8588B25F-E3C9-B52A-B511-48282ACFB152}"/>
              </a:ext>
            </a:extLst>
          </p:cNvPr>
          <p:cNvSpPr/>
          <p:nvPr/>
        </p:nvSpPr>
        <p:spPr>
          <a:xfrm>
            <a:off x="363597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23" name="Rectangle: Rounded Corners 22">
            <a:extLst>
              <a:ext uri="{FF2B5EF4-FFF2-40B4-BE49-F238E27FC236}">
                <a16:creationId xmlns:a16="http://schemas.microsoft.com/office/drawing/2014/main" id="{9AB1FD14-F7CA-F4B4-DDF9-44EB6A40AD4E}"/>
              </a:ext>
            </a:extLst>
          </p:cNvPr>
          <p:cNvSpPr/>
          <p:nvPr/>
        </p:nvSpPr>
        <p:spPr>
          <a:xfrm>
            <a:off x="161178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24" name="Rectangle: Rounded Corners 23">
            <a:extLst>
              <a:ext uri="{FF2B5EF4-FFF2-40B4-BE49-F238E27FC236}">
                <a16:creationId xmlns:a16="http://schemas.microsoft.com/office/drawing/2014/main" id="{0552BC08-2C53-12A9-6931-B6DAF845F984}"/>
              </a:ext>
            </a:extLst>
          </p:cNvPr>
          <p:cNvSpPr/>
          <p:nvPr/>
        </p:nvSpPr>
        <p:spPr>
          <a:xfrm>
            <a:off x="262387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29" name="Rectangle: Rounded Corners 28">
            <a:extLst>
              <a:ext uri="{FF2B5EF4-FFF2-40B4-BE49-F238E27FC236}">
                <a16:creationId xmlns:a16="http://schemas.microsoft.com/office/drawing/2014/main" id="{FAAA5B36-12B7-99B8-01DC-BA32BFFAC97A}"/>
              </a:ext>
            </a:extLst>
          </p:cNvPr>
          <p:cNvSpPr/>
          <p:nvPr/>
        </p:nvSpPr>
        <p:spPr>
          <a:xfrm>
            <a:off x="464806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8" name="Rectangle: Rounded Corners 57">
            <a:extLst>
              <a:ext uri="{FF2B5EF4-FFF2-40B4-BE49-F238E27FC236}">
                <a16:creationId xmlns:a16="http://schemas.microsoft.com/office/drawing/2014/main" id="{3D2724F2-4BBD-9C13-54B3-6DADFD29EC0C}"/>
              </a:ext>
            </a:extLst>
          </p:cNvPr>
          <p:cNvSpPr/>
          <p:nvPr/>
        </p:nvSpPr>
        <p:spPr>
          <a:xfrm>
            <a:off x="768435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87" name="Rectangle 86">
            <a:extLst>
              <a:ext uri="{FF2B5EF4-FFF2-40B4-BE49-F238E27FC236}">
                <a16:creationId xmlns:a16="http://schemas.microsoft.com/office/drawing/2014/main" id="{5D3B8596-CB69-E6A1-7D81-617A80B6922E}"/>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Below is a comprehensive and ambitious list of the digital and data capabilities that SBUHB aims to achieve by 2036 through the successful delivery and implementation of the. These capabilities are categorised based on the main digital enabler they align with, although many of them cut across multiple.  </a:t>
            </a: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74560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Our Vision for SBUHB’s </a:t>
            </a:r>
            <a:r>
              <a:rPr kumimoji="0" lang="en-US" sz="2400" b="0" i="0" u="non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Digital</a:t>
            </a: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 Capabilities in 2036</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endParaRPr>
          </a:p>
        </p:txBody>
      </p:sp>
      <p:sp>
        <p:nvSpPr>
          <p:cNvPr id="91" name="Rectangle: Rounded Corners 90">
            <a:extLst>
              <a:ext uri="{FF2B5EF4-FFF2-40B4-BE49-F238E27FC236}">
                <a16:creationId xmlns:a16="http://schemas.microsoft.com/office/drawing/2014/main" id="{3AA68D6F-7608-928C-0432-4BF8A188B37A}"/>
              </a:ext>
            </a:extLst>
          </p:cNvPr>
          <p:cNvSpPr/>
          <p:nvPr/>
        </p:nvSpPr>
        <p:spPr>
          <a:xfrm>
            <a:off x="-1" y="3902393"/>
            <a:ext cx="914400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92" name="Rectangle: Rounded Corners 91">
            <a:extLst>
              <a:ext uri="{FF2B5EF4-FFF2-40B4-BE49-F238E27FC236}">
                <a16:creationId xmlns:a16="http://schemas.microsoft.com/office/drawing/2014/main" id="{311BA21D-4117-3BD9-70CE-F63B71197AD9}"/>
              </a:ext>
            </a:extLst>
          </p:cNvPr>
          <p:cNvSpPr/>
          <p:nvPr/>
        </p:nvSpPr>
        <p:spPr>
          <a:xfrm>
            <a:off x="1857813" y="4073728"/>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104" name="Rectangle: Rounded Corners 103">
            <a:extLst>
              <a:ext uri="{FF2B5EF4-FFF2-40B4-BE49-F238E27FC236}">
                <a16:creationId xmlns:a16="http://schemas.microsoft.com/office/drawing/2014/main" id="{D90E7F38-FDEA-F43A-AA35-3913628EBE73}"/>
              </a:ext>
            </a:extLst>
          </p:cNvPr>
          <p:cNvSpPr/>
          <p:nvPr/>
        </p:nvSpPr>
        <p:spPr>
          <a:xfrm>
            <a:off x="276629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105" name="Rectangle: Rounded Corners 104">
            <a:extLst>
              <a:ext uri="{FF2B5EF4-FFF2-40B4-BE49-F238E27FC236}">
                <a16:creationId xmlns:a16="http://schemas.microsoft.com/office/drawing/2014/main" id="{93CB9C3B-8600-2C22-4341-7EA7E620E241}"/>
              </a:ext>
            </a:extLst>
          </p:cNvPr>
          <p:cNvSpPr/>
          <p:nvPr/>
        </p:nvSpPr>
        <p:spPr>
          <a:xfrm>
            <a:off x="367477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106" name="Rectangle: Rounded Corners 105">
            <a:extLst>
              <a:ext uri="{FF2B5EF4-FFF2-40B4-BE49-F238E27FC236}">
                <a16:creationId xmlns:a16="http://schemas.microsoft.com/office/drawing/2014/main" id="{DAD847E1-7B31-34C8-173D-3FF8ACD57109}"/>
              </a:ext>
            </a:extLst>
          </p:cNvPr>
          <p:cNvSpPr/>
          <p:nvPr/>
        </p:nvSpPr>
        <p:spPr>
          <a:xfrm>
            <a:off x="4583255"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109" name="Rectangle: Rounded Corners 108">
            <a:extLst>
              <a:ext uri="{FF2B5EF4-FFF2-40B4-BE49-F238E27FC236}">
                <a16:creationId xmlns:a16="http://schemas.microsoft.com/office/drawing/2014/main" id="{F8DC4B37-B9C1-08E5-DBF2-4F12A77F7C9B}"/>
              </a:ext>
            </a:extLst>
          </p:cNvPr>
          <p:cNvSpPr/>
          <p:nvPr/>
        </p:nvSpPr>
        <p:spPr>
          <a:xfrm>
            <a:off x="549173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111" name="Rectangle: Rounded Corners 110">
            <a:extLst>
              <a:ext uri="{FF2B5EF4-FFF2-40B4-BE49-F238E27FC236}">
                <a16:creationId xmlns:a16="http://schemas.microsoft.com/office/drawing/2014/main" id="{07E8F5C2-9D0E-50D6-652B-2B642FC8B91E}"/>
              </a:ext>
            </a:extLst>
          </p:cNvPr>
          <p:cNvSpPr/>
          <p:nvPr/>
        </p:nvSpPr>
        <p:spPr>
          <a:xfrm>
            <a:off x="640021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112" name="Rectangle: Rounded Corners 111">
            <a:extLst>
              <a:ext uri="{FF2B5EF4-FFF2-40B4-BE49-F238E27FC236}">
                <a16:creationId xmlns:a16="http://schemas.microsoft.com/office/drawing/2014/main" id="{01EC3932-504A-45AF-F706-BF9854A39F8A}"/>
              </a:ext>
            </a:extLst>
          </p:cNvPr>
          <p:cNvSpPr/>
          <p:nvPr/>
        </p:nvSpPr>
        <p:spPr>
          <a:xfrm>
            <a:off x="7308697"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113" name="Rectangle: Rounded Corners 112">
            <a:extLst>
              <a:ext uri="{FF2B5EF4-FFF2-40B4-BE49-F238E27FC236}">
                <a16:creationId xmlns:a16="http://schemas.microsoft.com/office/drawing/2014/main" id="{9B38FFDB-D84A-1D4B-C96B-209B1EAB9D77}"/>
              </a:ext>
            </a:extLst>
          </p:cNvPr>
          <p:cNvSpPr/>
          <p:nvPr/>
        </p:nvSpPr>
        <p:spPr>
          <a:xfrm>
            <a:off x="8217180"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114" name="Rectangle: Rounded Corners 113">
            <a:extLst>
              <a:ext uri="{FF2B5EF4-FFF2-40B4-BE49-F238E27FC236}">
                <a16:creationId xmlns:a16="http://schemas.microsoft.com/office/drawing/2014/main" id="{37816C9E-50C7-51DB-79AA-B3745A807C72}"/>
              </a:ext>
            </a:extLst>
          </p:cNvPr>
          <p:cNvSpPr/>
          <p:nvPr/>
        </p:nvSpPr>
        <p:spPr>
          <a:xfrm>
            <a:off x="949333"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1" name="Rectangle: Rounded Corners 40">
            <a:extLst>
              <a:ext uri="{FF2B5EF4-FFF2-40B4-BE49-F238E27FC236}">
                <a16:creationId xmlns:a16="http://schemas.microsoft.com/office/drawing/2014/main" id="{8E03C39F-6BB5-A589-A0D3-D44C45E0B003}"/>
              </a:ext>
            </a:extLst>
          </p:cNvPr>
          <p:cNvSpPr/>
          <p:nvPr/>
        </p:nvSpPr>
        <p:spPr>
          <a:xfrm>
            <a:off x="40852" y="4071200"/>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spTree>
    <p:extLst>
      <p:ext uri="{BB962C8B-B14F-4D97-AF65-F5344CB8AC3E}">
        <p14:creationId xmlns:p14="http://schemas.microsoft.com/office/powerpoint/2010/main" val="2177092285"/>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D2552-76E7-26D5-A8B1-57E91AAAF7E4}"/>
            </a:ext>
          </a:extLst>
        </p:cNvPr>
        <p:cNvGrpSpPr/>
        <p:nvPr/>
      </p:nvGrpSpPr>
      <p:grpSpPr>
        <a:xfrm>
          <a:off x="0" y="0"/>
          <a:ext cx="0" cy="0"/>
          <a:chOff x="0" y="0"/>
          <a:chExt cx="0" cy="0"/>
        </a:xfrm>
      </p:grpSpPr>
      <p:sp>
        <p:nvSpPr>
          <p:cNvPr id="1027" name="Rectangle 1026">
            <a:extLst>
              <a:ext uri="{FF2B5EF4-FFF2-40B4-BE49-F238E27FC236}">
                <a16:creationId xmlns:a16="http://schemas.microsoft.com/office/drawing/2014/main" id="{A88C8354-A4B1-B017-E773-D3F3F8321A99}"/>
              </a:ext>
            </a:extLst>
          </p:cNvPr>
          <p:cNvSpPr/>
          <p:nvPr/>
        </p:nvSpPr>
        <p:spPr>
          <a:xfrm>
            <a:off x="142875" y="561122"/>
            <a:ext cx="7298418" cy="711688"/>
          </a:xfrm>
          <a:prstGeom prst="rect">
            <a:avLst/>
          </a:prstGeom>
          <a:solidFill>
            <a:schemeClr val="bg1"/>
          </a:solid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1050" b="0">
                <a:solidFill>
                  <a:srgbClr val="1F355E"/>
                </a:solidFill>
                <a:latin typeface="Arial" panose="020B0604020202020204" pitchFamily="34" charset="0"/>
                <a:cs typeface="Arial" panose="020B0604020202020204" pitchFamily="34" charset="0"/>
              </a:rPr>
              <a:t>SBUHB currently maintains a high-volume of digital systems, with integration and interoperability existing to varying degrees within and across programmes. The below table provides a high-level overview of the current digital assets in places across SBUHB. While not exhaustive, it illustrates the complexity of SBUHB’s digital landscape, made up of many separate systems, which poses significant challenges for integration and interoperability. </a:t>
            </a:r>
          </a:p>
        </p:txBody>
      </p:sp>
      <p:sp>
        <p:nvSpPr>
          <p:cNvPr id="60" name="Rectangle 59">
            <a:extLst>
              <a:ext uri="{FF2B5EF4-FFF2-40B4-BE49-F238E27FC236}">
                <a16:creationId xmlns:a16="http://schemas.microsoft.com/office/drawing/2014/main" id="{330A152E-E968-E001-A9D1-49ED277690B8}"/>
              </a:ext>
            </a:extLst>
          </p:cNvPr>
          <p:cNvSpPr/>
          <p:nvPr/>
        </p:nvSpPr>
        <p:spPr>
          <a:xfrm>
            <a:off x="-1" y="4347424"/>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30" name="Table 29">
            <a:extLst>
              <a:ext uri="{FF2B5EF4-FFF2-40B4-BE49-F238E27FC236}">
                <a16:creationId xmlns:a16="http://schemas.microsoft.com/office/drawing/2014/main" id="{D02B68EE-260E-C2D6-A477-C90787DEC2E0}"/>
              </a:ext>
            </a:extLst>
          </p:cNvPr>
          <p:cNvGraphicFramePr>
            <a:graphicFrameLocks noGrp="1"/>
          </p:cNvGraphicFramePr>
          <p:nvPr/>
        </p:nvGraphicFramePr>
        <p:xfrm>
          <a:off x="142875" y="1337164"/>
          <a:ext cx="8856000" cy="377944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3005687154"/>
                    </a:ext>
                  </a:extLst>
                </a:gridCol>
                <a:gridCol w="7956000">
                  <a:extLst>
                    <a:ext uri="{9D8B030D-6E8A-4147-A177-3AD203B41FA5}">
                      <a16:colId xmlns:a16="http://schemas.microsoft.com/office/drawing/2014/main" val="3015148579"/>
                    </a:ext>
                  </a:extLst>
                </a:gridCol>
              </a:tblGrid>
              <a:tr h="432000">
                <a:tc>
                  <a:txBody>
                    <a:bodyPr/>
                    <a:lstStyle/>
                    <a:p>
                      <a:r>
                        <a:rPr lang="en-GB" sz="800" b="1">
                          <a:solidFill>
                            <a:srgbClr val="1F355E"/>
                          </a:solidFill>
                          <a:latin typeface="Arial" panose="020B0604020202020204" pitchFamily="34" charset="0"/>
                          <a:cs typeface="Arial" panose="020B0604020202020204" pitchFamily="34" charset="0"/>
                        </a:rPr>
                        <a:t>Patient &amp; citizen empowerment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175907268"/>
                  </a:ext>
                </a:extLst>
              </a:tr>
              <a:tr h="457200">
                <a:tc>
                  <a:txBody>
                    <a:bodyPr/>
                    <a:lstStyle/>
                    <a:p>
                      <a:r>
                        <a:rPr lang="en-GB" sz="800" b="1">
                          <a:solidFill>
                            <a:srgbClr val="1F355E"/>
                          </a:solidFill>
                          <a:latin typeface="Arial" panose="020B0604020202020204" pitchFamily="34" charset="0"/>
                          <a:cs typeface="Arial" panose="020B0604020202020204" pitchFamily="34" charset="0"/>
                        </a:rPr>
                        <a:t>Integrated health &amp; care</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761571506"/>
                  </a:ext>
                </a:extLst>
              </a:tr>
              <a:tr h="917449">
                <a:tc>
                  <a:txBody>
                    <a:bodyPr/>
                    <a:lstStyle/>
                    <a:p>
                      <a:r>
                        <a:rPr lang="en-GB" sz="800" b="1">
                          <a:solidFill>
                            <a:srgbClr val="1F355E"/>
                          </a:solidFill>
                          <a:latin typeface="Arial" panose="020B0604020202020204" pitchFamily="34" charset="0"/>
                          <a:cs typeface="Arial" panose="020B0604020202020204" pitchFamily="34" charset="0"/>
                        </a:rPr>
                        <a:t>Hospital patient safety &amp; flow</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7418714"/>
                  </a:ext>
                </a:extLst>
              </a:tr>
              <a:tr h="576000">
                <a:tc>
                  <a:txBody>
                    <a:bodyPr/>
                    <a:lstStyle/>
                    <a:p>
                      <a:r>
                        <a:rPr lang="en-GB" sz="800" b="1">
                          <a:solidFill>
                            <a:srgbClr val="1F355E"/>
                          </a:solidFill>
                          <a:latin typeface="Arial" panose="020B0604020202020204" pitchFamily="34" charset="0"/>
                          <a:cs typeface="Arial" panose="020B0604020202020204" pitchFamily="34" charset="0"/>
                        </a:rPr>
                        <a:t>Diagnostics &amp; treatment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196254007"/>
                  </a:ext>
                </a:extLst>
              </a:tr>
              <a:tr h="457200">
                <a:tc>
                  <a:txBody>
                    <a:bodyPr/>
                    <a:lstStyle/>
                    <a:p>
                      <a:r>
                        <a:rPr lang="en-GB" sz="800" b="1">
                          <a:solidFill>
                            <a:srgbClr val="1F355E"/>
                          </a:solidFill>
                          <a:latin typeface="Arial" panose="020B0604020202020204" pitchFamily="34" charset="0"/>
                          <a:cs typeface="Arial" panose="020B0604020202020204" pitchFamily="34" charset="0"/>
                        </a:rPr>
                        <a:t>Document management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88208395"/>
                  </a:ext>
                </a:extLst>
              </a:tr>
              <a:tr h="457200">
                <a:tc>
                  <a:txBody>
                    <a:bodyPr/>
                    <a:lstStyle/>
                    <a:p>
                      <a:r>
                        <a:rPr lang="en-GB" sz="800" b="1">
                          <a:solidFill>
                            <a:srgbClr val="1F355E"/>
                          </a:solidFill>
                          <a:latin typeface="Arial" panose="020B0604020202020204" pitchFamily="34" charset="0"/>
                          <a:cs typeface="Arial" panose="020B0604020202020204" pitchFamily="34" charset="0"/>
                        </a:rPr>
                        <a:t>Reporting &amp; BI</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81253167"/>
                  </a:ext>
                </a:extLst>
              </a:tr>
              <a:tr h="457200">
                <a:tc>
                  <a:txBody>
                    <a:bodyPr/>
                    <a:lstStyle/>
                    <a:p>
                      <a:r>
                        <a:rPr lang="en-GB" sz="800" b="1">
                          <a:solidFill>
                            <a:srgbClr val="1F355E"/>
                          </a:solidFill>
                          <a:latin typeface="Arial" panose="020B0604020202020204" pitchFamily="34" charset="0"/>
                          <a:cs typeface="Arial" panose="020B0604020202020204" pitchFamily="34" charset="0"/>
                        </a:rPr>
                        <a:t>Workforce &amp; operational</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135765551"/>
                  </a:ext>
                </a:extLst>
              </a:tr>
            </a:tbl>
          </a:graphicData>
        </a:graphic>
      </p:graphicFrame>
      <p:sp>
        <p:nvSpPr>
          <p:cNvPr id="35" name="Rectangle: Rounded Corners 34">
            <a:extLst>
              <a:ext uri="{FF2B5EF4-FFF2-40B4-BE49-F238E27FC236}">
                <a16:creationId xmlns:a16="http://schemas.microsoft.com/office/drawing/2014/main" id="{8EF78480-BA71-771F-ECDB-9F872F942036}"/>
              </a:ext>
            </a:extLst>
          </p:cNvPr>
          <p:cNvSpPr/>
          <p:nvPr/>
        </p:nvSpPr>
        <p:spPr>
          <a:xfrm>
            <a:off x="2532673" y="2849097"/>
            <a:ext cx="717274" cy="258178"/>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WPAS</a:t>
            </a:r>
          </a:p>
        </p:txBody>
      </p:sp>
      <p:sp>
        <p:nvSpPr>
          <p:cNvPr id="38" name="Rectangle: Rounded Corners 37">
            <a:extLst>
              <a:ext uri="{FF2B5EF4-FFF2-40B4-BE49-F238E27FC236}">
                <a16:creationId xmlns:a16="http://schemas.microsoft.com/office/drawing/2014/main" id="{9879196A-9F01-1043-E054-5F2C487A25E5}"/>
              </a:ext>
            </a:extLst>
          </p:cNvPr>
          <p:cNvSpPr/>
          <p:nvPr/>
        </p:nvSpPr>
        <p:spPr>
          <a:xfrm>
            <a:off x="3984525" y="2565698"/>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EPOA</a:t>
            </a:r>
          </a:p>
        </p:txBody>
      </p:sp>
      <p:sp>
        <p:nvSpPr>
          <p:cNvPr id="39" name="Rectangle: Rounded Corners 38">
            <a:extLst>
              <a:ext uri="{FF2B5EF4-FFF2-40B4-BE49-F238E27FC236}">
                <a16:creationId xmlns:a16="http://schemas.microsoft.com/office/drawing/2014/main" id="{639B1447-9EBB-F62A-3A99-BBD089B3D59C}"/>
              </a:ext>
            </a:extLst>
          </p:cNvPr>
          <p:cNvSpPr/>
          <p:nvPr/>
        </p:nvSpPr>
        <p:spPr>
          <a:xfrm>
            <a:off x="3984525"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CANISC</a:t>
            </a:r>
          </a:p>
        </p:txBody>
      </p:sp>
      <p:sp>
        <p:nvSpPr>
          <p:cNvPr id="40" name="Rectangle: Rounded Corners 39">
            <a:extLst>
              <a:ext uri="{FF2B5EF4-FFF2-40B4-BE49-F238E27FC236}">
                <a16:creationId xmlns:a16="http://schemas.microsoft.com/office/drawing/2014/main" id="{269CD2E4-26C3-31CF-3A82-6F6DC9BA30B3}"/>
              </a:ext>
            </a:extLst>
          </p:cNvPr>
          <p:cNvSpPr/>
          <p:nvPr/>
        </p:nvSpPr>
        <p:spPr>
          <a:xfrm>
            <a:off x="5436377"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WNCR</a:t>
            </a:r>
          </a:p>
        </p:txBody>
      </p:sp>
      <p:sp>
        <p:nvSpPr>
          <p:cNvPr id="45" name="Rectangle: Rounded Corners 44">
            <a:extLst>
              <a:ext uri="{FF2B5EF4-FFF2-40B4-BE49-F238E27FC236}">
                <a16:creationId xmlns:a16="http://schemas.microsoft.com/office/drawing/2014/main" id="{AFD3A727-61AB-FB40-D8B7-BE4135A5967F}"/>
              </a:ext>
            </a:extLst>
          </p:cNvPr>
          <p:cNvSpPr/>
          <p:nvPr/>
        </p:nvSpPr>
        <p:spPr>
          <a:xfrm>
            <a:off x="1807196"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WEDS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6" name="Rectangle: Rounded Corners 45">
            <a:extLst>
              <a:ext uri="{FF2B5EF4-FFF2-40B4-BE49-F238E27FC236}">
                <a16:creationId xmlns:a16="http://schemas.microsoft.com/office/drawing/2014/main" id="{7F660AC0-2048-61D8-C3E2-E08DF4651D69}"/>
              </a:ext>
            </a:extLst>
          </p:cNvPr>
          <p:cNvSpPr/>
          <p:nvPr/>
        </p:nvSpPr>
        <p:spPr>
          <a:xfrm>
            <a:off x="4710002"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CDR/NDR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7" name="Rectangle: Rounded Corners 46">
            <a:extLst>
              <a:ext uri="{FF2B5EF4-FFF2-40B4-BE49-F238E27FC236}">
                <a16:creationId xmlns:a16="http://schemas.microsoft.com/office/drawing/2014/main" id="{105ED43C-CB03-AF4D-4AD1-087F34E83895}"/>
              </a:ext>
            </a:extLst>
          </p:cNvPr>
          <p:cNvSpPr/>
          <p:nvPr/>
        </p:nvSpPr>
        <p:spPr>
          <a:xfrm>
            <a:off x="4710002" y="2848574"/>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Maternity Cymraeg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9" name="Rectangle: Rounded Corners 48">
            <a:extLst>
              <a:ext uri="{FF2B5EF4-FFF2-40B4-BE49-F238E27FC236}">
                <a16:creationId xmlns:a16="http://schemas.microsoft.com/office/drawing/2014/main" id="{58A06847-B215-E4D5-5116-AF5ECE3A6B22}"/>
              </a:ext>
            </a:extLst>
          </p:cNvPr>
          <p:cNvSpPr/>
          <p:nvPr/>
        </p:nvSpPr>
        <p:spPr>
          <a:xfrm>
            <a:off x="8367948" y="1834727"/>
            <a:ext cx="578037" cy="1882362"/>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WCP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1" name="Rectangle: Rounded Corners 50">
            <a:extLst>
              <a:ext uri="{FF2B5EF4-FFF2-40B4-BE49-F238E27FC236}">
                <a16:creationId xmlns:a16="http://schemas.microsoft.com/office/drawing/2014/main" id="{A019D8DC-E14C-E927-AAE8-ACBC73F1426E}"/>
              </a:ext>
            </a:extLst>
          </p:cNvPr>
          <p:cNvSpPr/>
          <p:nvPr/>
        </p:nvSpPr>
        <p:spPr>
          <a:xfrm>
            <a:off x="30441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LIMS</a:t>
            </a:r>
          </a:p>
        </p:txBody>
      </p:sp>
      <p:sp>
        <p:nvSpPr>
          <p:cNvPr id="52" name="Rectangle: Rounded Corners 51">
            <a:extLst>
              <a:ext uri="{FF2B5EF4-FFF2-40B4-BE49-F238E27FC236}">
                <a16:creationId xmlns:a16="http://schemas.microsoft.com/office/drawing/2014/main" id="{81CE605B-294F-1A72-3AEA-B06E83B2878C}"/>
              </a:ext>
            </a:extLst>
          </p:cNvPr>
          <p:cNvSpPr/>
          <p:nvPr/>
        </p:nvSpPr>
        <p:spPr>
          <a:xfrm>
            <a:off x="508947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WRIS</a:t>
            </a:r>
          </a:p>
        </p:txBody>
      </p:sp>
      <p:sp>
        <p:nvSpPr>
          <p:cNvPr id="16" name="Rectangle: Rounded Corners 15">
            <a:extLst>
              <a:ext uri="{FF2B5EF4-FFF2-40B4-BE49-F238E27FC236}">
                <a16:creationId xmlns:a16="http://schemas.microsoft.com/office/drawing/2014/main" id="{DAC986B5-D774-5D12-5E06-024535F4891C}"/>
              </a:ext>
            </a:extLst>
          </p:cNvPr>
          <p:cNvSpPr/>
          <p:nvPr/>
        </p:nvSpPr>
        <p:spPr>
          <a:xfrm>
            <a:off x="17381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Mosaic Radiotherapy</a:t>
            </a:r>
          </a:p>
        </p:txBody>
      </p:sp>
      <p:sp>
        <p:nvSpPr>
          <p:cNvPr id="21" name="Rectangle: Rounded Corners 20">
            <a:extLst>
              <a:ext uri="{FF2B5EF4-FFF2-40B4-BE49-F238E27FC236}">
                <a16:creationId xmlns:a16="http://schemas.microsoft.com/office/drawing/2014/main" id="{71CF01B0-D994-2224-EF54-9D2C44FD0E4C}"/>
              </a:ext>
            </a:extLst>
          </p:cNvPr>
          <p:cNvSpPr/>
          <p:nvPr/>
        </p:nvSpPr>
        <p:spPr>
          <a:xfrm>
            <a:off x="43502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Roche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Accu</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D95AD52B-2552-B8BE-FCBB-E01B27B89B46}"/>
              </a:ext>
            </a:extLst>
          </p:cNvPr>
          <p:cNvSpPr/>
          <p:nvPr/>
        </p:nvSpPr>
        <p:spPr>
          <a:xfrm>
            <a:off x="442208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EMS &amp;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tdoc</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Rounded Corners 28">
            <a:extLst>
              <a:ext uri="{FF2B5EF4-FFF2-40B4-BE49-F238E27FC236}">
                <a16:creationId xmlns:a16="http://schemas.microsoft.com/office/drawing/2014/main" id="{4431A8E4-12FB-434A-2773-6CDCB754C82C}"/>
              </a:ext>
            </a:extLst>
          </p:cNvPr>
          <p:cNvSpPr/>
          <p:nvPr/>
        </p:nvSpPr>
        <p:spPr>
          <a:xfrm>
            <a:off x="575687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PATS</a:t>
            </a:r>
          </a:p>
        </p:txBody>
      </p:sp>
      <p:sp>
        <p:nvSpPr>
          <p:cNvPr id="37" name="Rectangle: Rounded Corners 36">
            <a:extLst>
              <a:ext uri="{FF2B5EF4-FFF2-40B4-BE49-F238E27FC236}">
                <a16:creationId xmlns:a16="http://schemas.microsoft.com/office/drawing/2014/main" id="{70612199-CB7C-535F-E6E9-C6DBDAF514DA}"/>
              </a:ext>
            </a:extLst>
          </p:cNvPr>
          <p:cNvSpPr/>
          <p:nvPr/>
        </p:nvSpPr>
        <p:spPr>
          <a:xfrm>
            <a:off x="642426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MIMS WABA</a:t>
            </a:r>
          </a:p>
        </p:txBody>
      </p:sp>
      <p:sp>
        <p:nvSpPr>
          <p:cNvPr id="41" name="Rectangle: Rounded Corners 40">
            <a:extLst>
              <a:ext uri="{FF2B5EF4-FFF2-40B4-BE49-F238E27FC236}">
                <a16:creationId xmlns:a16="http://schemas.microsoft.com/office/drawing/2014/main" id="{CC3028BB-D789-C916-E826-1CD28F0375A3}"/>
              </a:ext>
            </a:extLst>
          </p:cNvPr>
          <p:cNvSpPr/>
          <p:nvPr/>
        </p:nvSpPr>
        <p:spPr>
          <a:xfrm>
            <a:off x="7091656" y="318974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POCT</a:t>
            </a:r>
          </a:p>
        </p:txBody>
      </p:sp>
      <p:sp>
        <p:nvSpPr>
          <p:cNvPr id="1045" name="Rectangle: Rounded Corners 1044">
            <a:extLst>
              <a:ext uri="{FF2B5EF4-FFF2-40B4-BE49-F238E27FC236}">
                <a16:creationId xmlns:a16="http://schemas.microsoft.com/office/drawing/2014/main" id="{3E18110D-5DF2-067C-EFBB-F700FFFE9A1F}"/>
              </a:ext>
            </a:extLst>
          </p:cNvPr>
          <p:cNvSpPr/>
          <p:nvPr/>
        </p:nvSpPr>
        <p:spPr>
          <a:xfrm>
            <a:off x="3697213" y="3470055"/>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Cardiology PACS</a:t>
            </a:r>
          </a:p>
        </p:txBody>
      </p:sp>
      <p:sp>
        <p:nvSpPr>
          <p:cNvPr id="1046" name="Rectangle: Rounded Corners 1045">
            <a:extLst>
              <a:ext uri="{FF2B5EF4-FFF2-40B4-BE49-F238E27FC236}">
                <a16:creationId xmlns:a16="http://schemas.microsoft.com/office/drawing/2014/main" id="{11FFBF5B-BCDE-8B48-6A62-A2F58E99BBAA}"/>
              </a:ext>
            </a:extLst>
          </p:cNvPr>
          <p:cNvSpPr/>
          <p:nvPr/>
        </p:nvSpPr>
        <p:spPr>
          <a:xfrm>
            <a:off x="5010637" y="3470055"/>
            <a:ext cx="63071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8" name="Rectangle: Rounded Corners 1047">
            <a:extLst>
              <a:ext uri="{FF2B5EF4-FFF2-40B4-BE49-F238E27FC236}">
                <a16:creationId xmlns:a16="http://schemas.microsoft.com/office/drawing/2014/main" id="{3863EB99-7982-686F-3C1B-6FC54E0A0E5A}"/>
              </a:ext>
            </a:extLst>
          </p:cNvPr>
          <p:cNvSpPr/>
          <p:nvPr/>
        </p:nvSpPr>
        <p:spPr>
          <a:xfrm>
            <a:off x="308729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Auditbase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9" name="Rectangle: Rounded Corners 1048">
            <a:extLst>
              <a:ext uri="{FF2B5EF4-FFF2-40B4-BE49-F238E27FC236}">
                <a16:creationId xmlns:a16="http://schemas.microsoft.com/office/drawing/2014/main" id="{5E44D224-217D-1C64-0A2A-485BBC72F636}"/>
              </a:ext>
            </a:extLst>
          </p:cNvPr>
          <p:cNvSpPr/>
          <p:nvPr/>
        </p:nvSpPr>
        <p:spPr>
          <a:xfrm>
            <a:off x="108511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DAWNAC</a:t>
            </a:r>
          </a:p>
        </p:txBody>
      </p:sp>
      <p:sp>
        <p:nvSpPr>
          <p:cNvPr id="1050" name="Rectangle: Rounded Corners 1049">
            <a:extLst>
              <a:ext uri="{FF2B5EF4-FFF2-40B4-BE49-F238E27FC236}">
                <a16:creationId xmlns:a16="http://schemas.microsoft.com/office/drawing/2014/main" id="{F2F82167-F146-E738-9FAA-A9ADF2745947}"/>
              </a:ext>
            </a:extLst>
          </p:cNvPr>
          <p:cNvSpPr/>
          <p:nvPr/>
        </p:nvSpPr>
        <p:spPr>
          <a:xfrm>
            <a:off x="10851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Vitaldata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1" name="Rectangle: Rounded Corners 1050">
            <a:extLst>
              <a:ext uri="{FF2B5EF4-FFF2-40B4-BE49-F238E27FC236}">
                <a16:creationId xmlns:a16="http://schemas.microsoft.com/office/drawing/2014/main" id="{86BA9068-9BCF-38D4-D861-954E7805AF0C}"/>
              </a:ext>
            </a:extLst>
          </p:cNvPr>
          <p:cNvSpPr/>
          <p:nvPr/>
        </p:nvSpPr>
        <p:spPr>
          <a:xfrm>
            <a:off x="56562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Hermes</a:t>
            </a:r>
          </a:p>
        </p:txBody>
      </p:sp>
      <p:sp>
        <p:nvSpPr>
          <p:cNvPr id="1056" name="Rectangle: Rounded Corners 1055">
            <a:extLst>
              <a:ext uri="{FF2B5EF4-FFF2-40B4-BE49-F238E27FC236}">
                <a16:creationId xmlns:a16="http://schemas.microsoft.com/office/drawing/2014/main" id="{BCB883FF-5429-B71A-BDFA-5A863FCFF89E}"/>
              </a:ext>
            </a:extLst>
          </p:cNvPr>
          <p:cNvSpPr/>
          <p:nvPr/>
        </p:nvSpPr>
        <p:spPr>
          <a:xfrm>
            <a:off x="241990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MUSE</a:t>
            </a:r>
          </a:p>
        </p:txBody>
      </p:sp>
      <p:sp>
        <p:nvSpPr>
          <p:cNvPr id="1057" name="Rectangle: Rounded Corners 1056">
            <a:extLst>
              <a:ext uri="{FF2B5EF4-FFF2-40B4-BE49-F238E27FC236}">
                <a16:creationId xmlns:a16="http://schemas.microsoft.com/office/drawing/2014/main" id="{78B479BF-0276-E0C2-51E4-AB2624A24CD0}"/>
              </a:ext>
            </a:extLst>
          </p:cNvPr>
          <p:cNvSpPr/>
          <p:nvPr/>
        </p:nvSpPr>
        <p:spPr>
          <a:xfrm>
            <a:off x="63093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Neuroworks</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EEG</a:t>
            </a:r>
          </a:p>
        </p:txBody>
      </p:sp>
      <p:sp>
        <p:nvSpPr>
          <p:cNvPr id="1059" name="Rectangle: Rounded Corners 1058">
            <a:extLst>
              <a:ext uri="{FF2B5EF4-FFF2-40B4-BE49-F238E27FC236}">
                <a16:creationId xmlns:a16="http://schemas.microsoft.com/office/drawing/2014/main" id="{301E87ED-7A85-AB2F-C663-A6EB14F0436E}"/>
              </a:ext>
            </a:extLst>
          </p:cNvPr>
          <p:cNvSpPr/>
          <p:nvPr/>
        </p:nvSpPr>
        <p:spPr>
          <a:xfrm>
            <a:off x="239116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RADIS</a:t>
            </a:r>
          </a:p>
        </p:txBody>
      </p:sp>
      <p:sp>
        <p:nvSpPr>
          <p:cNvPr id="1060" name="Rectangle: Rounded Corners 1059">
            <a:extLst>
              <a:ext uri="{FF2B5EF4-FFF2-40B4-BE49-F238E27FC236}">
                <a16:creationId xmlns:a16="http://schemas.microsoft.com/office/drawing/2014/main" id="{922D2BD4-D724-2A2F-6EC2-9EC2CC78DA26}"/>
              </a:ext>
            </a:extLst>
          </p:cNvPr>
          <p:cNvSpPr/>
          <p:nvPr/>
        </p:nvSpPr>
        <p:spPr>
          <a:xfrm>
            <a:off x="3754689" y="3195533"/>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Radiology PACS</a:t>
            </a:r>
          </a:p>
        </p:txBody>
      </p:sp>
      <p:sp>
        <p:nvSpPr>
          <p:cNvPr id="1061" name="Rectangle: Rounded Corners 1060">
            <a:extLst>
              <a:ext uri="{FF2B5EF4-FFF2-40B4-BE49-F238E27FC236}">
                <a16:creationId xmlns:a16="http://schemas.microsoft.com/office/drawing/2014/main" id="{E322F71F-4F8A-D5D8-8A12-FB7A9B1B7E35}"/>
              </a:ext>
            </a:extLst>
          </p:cNvPr>
          <p:cNvSpPr/>
          <p:nvPr/>
        </p:nvSpPr>
        <p:spPr>
          <a:xfrm>
            <a:off x="175250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Spacelabs</a:t>
            </a:r>
          </a:p>
        </p:txBody>
      </p:sp>
      <p:sp>
        <p:nvSpPr>
          <p:cNvPr id="1065" name="Rectangle: Rounded Corners 1064">
            <a:extLst>
              <a:ext uri="{FF2B5EF4-FFF2-40B4-BE49-F238E27FC236}">
                <a16:creationId xmlns:a16="http://schemas.microsoft.com/office/drawing/2014/main" id="{7F4C3A6D-0477-327E-7628-08FCA45D5692}"/>
              </a:ext>
            </a:extLst>
          </p:cNvPr>
          <p:cNvSpPr/>
          <p:nvPr/>
        </p:nvSpPr>
        <p:spPr>
          <a:xfrm>
            <a:off x="6972254" y="3470055"/>
            <a:ext cx="767402"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Wales Pathology Handbook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6" name="Rectangle: Rounded Corners 55">
            <a:extLst>
              <a:ext uri="{FF2B5EF4-FFF2-40B4-BE49-F238E27FC236}">
                <a16:creationId xmlns:a16="http://schemas.microsoft.com/office/drawing/2014/main" id="{A8DC04D9-7C55-7FF4-EE82-0853075ECA47}"/>
              </a:ext>
            </a:extLst>
          </p:cNvPr>
          <p:cNvSpPr/>
          <p:nvPr/>
        </p:nvSpPr>
        <p:spPr>
          <a:xfrm>
            <a:off x="787633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Office 365</a:t>
            </a:r>
          </a:p>
        </p:txBody>
      </p:sp>
      <p:grpSp>
        <p:nvGrpSpPr>
          <p:cNvPr id="1025" name="Group 1024">
            <a:extLst>
              <a:ext uri="{FF2B5EF4-FFF2-40B4-BE49-F238E27FC236}">
                <a16:creationId xmlns:a16="http://schemas.microsoft.com/office/drawing/2014/main" id="{DCEF45FB-1A17-E48B-3A8D-DC76CBE387EC}"/>
              </a:ext>
            </a:extLst>
          </p:cNvPr>
          <p:cNvGrpSpPr/>
          <p:nvPr/>
        </p:nvGrpSpPr>
        <p:grpSpPr>
          <a:xfrm>
            <a:off x="7441293" y="483666"/>
            <a:ext cx="1512169" cy="817160"/>
            <a:chOff x="911832" y="436437"/>
            <a:chExt cx="1512169" cy="817160"/>
          </a:xfrm>
        </p:grpSpPr>
        <p:sp>
          <p:nvSpPr>
            <p:cNvPr id="62" name="Rectangle: Rounded Corners 61">
              <a:extLst>
                <a:ext uri="{FF2B5EF4-FFF2-40B4-BE49-F238E27FC236}">
                  <a16:creationId xmlns:a16="http://schemas.microsoft.com/office/drawing/2014/main" id="{46166646-846B-DA7A-C4F1-F5561D21F2AC}"/>
                </a:ext>
              </a:extLst>
            </p:cNvPr>
            <p:cNvSpPr/>
            <p:nvPr/>
          </p:nvSpPr>
          <p:spPr>
            <a:xfrm>
              <a:off x="1272001" y="1018414"/>
              <a:ext cx="1152000" cy="235183"/>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Implemented</a:t>
              </a:r>
            </a:p>
          </p:txBody>
        </p:sp>
        <p:sp>
          <p:nvSpPr>
            <p:cNvPr id="63" name="Rectangle: Rounded Corners 62">
              <a:extLst>
                <a:ext uri="{FF2B5EF4-FFF2-40B4-BE49-F238E27FC236}">
                  <a16:creationId xmlns:a16="http://schemas.microsoft.com/office/drawing/2014/main" id="{81CABA82-0C61-86E0-B953-625B32A6E0D2}"/>
                </a:ext>
              </a:extLst>
            </p:cNvPr>
            <p:cNvSpPr/>
            <p:nvPr/>
          </p:nvSpPr>
          <p:spPr>
            <a:xfrm>
              <a:off x="1272001" y="742772"/>
              <a:ext cx="1152000" cy="235183"/>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Partially implemented / awaiting replacement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4" name="Rectangle: Rounded Corners 1023">
              <a:extLst>
                <a:ext uri="{FF2B5EF4-FFF2-40B4-BE49-F238E27FC236}">
                  <a16:creationId xmlns:a16="http://schemas.microsoft.com/office/drawing/2014/main" id="{D9A8E00D-8B64-F617-AB61-10FF82BD218E}"/>
                </a:ext>
              </a:extLst>
            </p:cNvPr>
            <p:cNvSpPr/>
            <p:nvPr/>
          </p:nvSpPr>
          <p:spPr>
            <a:xfrm>
              <a:off x="911832" y="436437"/>
              <a:ext cx="360169" cy="235183"/>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Key</a:t>
              </a:r>
              <a:r>
                <a:rPr kumimoji="0" lang="en-GB" sz="800" i="0" u="none" strike="noStrike" cap="none" spc="0" normalizeH="0" baseline="0">
                  <a:ln>
                    <a:noFill/>
                  </a:ln>
                  <a:solidFill>
                    <a:schemeClr val="tx1"/>
                  </a:solidFill>
                  <a:effectLst/>
                  <a:uFillTx/>
                  <a:latin typeface="+mn-lt"/>
                  <a:ea typeface="+mn-ea"/>
                  <a:cs typeface="+mn-cs"/>
                  <a:sym typeface="Helvetica Neue Medium"/>
                </a:rPr>
                <a:t>:</a:t>
              </a:r>
            </a:p>
          </p:txBody>
        </p:sp>
        <p:sp>
          <p:nvSpPr>
            <p:cNvPr id="3" name="Rectangle: Rounded Corners 2">
              <a:extLst>
                <a:ext uri="{FF2B5EF4-FFF2-40B4-BE49-F238E27FC236}">
                  <a16:creationId xmlns:a16="http://schemas.microsoft.com/office/drawing/2014/main" id="{3E5AAB7F-BEF4-ECFC-80FF-862FB12E3FBE}"/>
                </a:ext>
              </a:extLst>
            </p:cNvPr>
            <p:cNvSpPr/>
            <p:nvPr/>
          </p:nvSpPr>
          <p:spPr>
            <a:xfrm>
              <a:off x="1272001" y="467130"/>
              <a:ext cx="1152000" cy="23518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Awaiting implementation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sp>
        <p:nvSpPr>
          <p:cNvPr id="31" name="Rectangle: Rounded Corners 30">
            <a:extLst>
              <a:ext uri="{FF2B5EF4-FFF2-40B4-BE49-F238E27FC236}">
                <a16:creationId xmlns:a16="http://schemas.microsoft.com/office/drawing/2014/main" id="{2948A964-497E-C3E2-428E-1BA435CCCCF0}"/>
              </a:ext>
            </a:extLst>
          </p:cNvPr>
          <p:cNvSpPr/>
          <p:nvPr/>
        </p:nvSpPr>
        <p:spPr>
          <a:xfrm>
            <a:off x="1079651" y="1383963"/>
            <a:ext cx="1286350"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SBPP</a:t>
            </a:r>
          </a:p>
        </p:txBody>
      </p:sp>
      <p:sp>
        <p:nvSpPr>
          <p:cNvPr id="32" name="Rectangle: Rounded Corners 31">
            <a:extLst>
              <a:ext uri="{FF2B5EF4-FFF2-40B4-BE49-F238E27FC236}">
                <a16:creationId xmlns:a16="http://schemas.microsoft.com/office/drawing/2014/main" id="{4494BF95-0791-1CB1-9F13-230E6633E2B6}"/>
              </a:ext>
            </a:extLst>
          </p:cNvPr>
          <p:cNvSpPr/>
          <p:nvPr/>
        </p:nvSpPr>
        <p:spPr>
          <a:xfrm>
            <a:off x="2431127" y="1390876"/>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Woundcare</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App</a:t>
            </a:r>
          </a:p>
        </p:txBody>
      </p:sp>
      <p:sp>
        <p:nvSpPr>
          <p:cNvPr id="33" name="Rectangle: Rounded Corners 32">
            <a:extLst>
              <a:ext uri="{FF2B5EF4-FFF2-40B4-BE49-F238E27FC236}">
                <a16:creationId xmlns:a16="http://schemas.microsoft.com/office/drawing/2014/main" id="{7DE91CAD-D1C3-5451-0BF8-F9C31D97AE6E}"/>
              </a:ext>
            </a:extLst>
          </p:cNvPr>
          <p:cNvSpPr/>
          <p:nvPr/>
        </p:nvSpPr>
        <p:spPr>
          <a:xfrm>
            <a:off x="5005458"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PROMs</a:t>
            </a:r>
          </a:p>
        </p:txBody>
      </p:sp>
      <p:sp>
        <p:nvSpPr>
          <p:cNvPr id="59" name="Rectangle: Rounded Corners 58">
            <a:extLst>
              <a:ext uri="{FF2B5EF4-FFF2-40B4-BE49-F238E27FC236}">
                <a16:creationId xmlns:a16="http://schemas.microsoft.com/office/drawing/2014/main" id="{AC9753E4-F587-470E-AF79-5B01D0E80761}"/>
              </a:ext>
            </a:extLst>
          </p:cNvPr>
          <p:cNvSpPr/>
          <p:nvPr/>
        </p:nvSpPr>
        <p:spPr>
          <a:xfrm>
            <a:off x="7655451"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a:t>
            </a:r>
          </a:p>
        </p:txBody>
      </p:sp>
      <p:sp>
        <p:nvSpPr>
          <p:cNvPr id="1036" name="Rectangle: Rounded Corners 1035">
            <a:extLst>
              <a:ext uri="{FF2B5EF4-FFF2-40B4-BE49-F238E27FC236}">
                <a16:creationId xmlns:a16="http://schemas.microsoft.com/office/drawing/2014/main" id="{0CF522EF-B7D1-423B-D643-F9FC7DF60B59}"/>
              </a:ext>
            </a:extLst>
          </p:cNvPr>
          <p:cNvSpPr/>
          <p:nvPr/>
        </p:nvSpPr>
        <p:spPr>
          <a:xfrm>
            <a:off x="6330456"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Attend Anywhere</a:t>
            </a:r>
          </a:p>
        </p:txBody>
      </p:sp>
      <p:sp>
        <p:nvSpPr>
          <p:cNvPr id="1035" name="Rectangle: Rounded Corners 1034">
            <a:extLst>
              <a:ext uri="{FF2B5EF4-FFF2-40B4-BE49-F238E27FC236}">
                <a16:creationId xmlns:a16="http://schemas.microsoft.com/office/drawing/2014/main" id="{A039F7C9-5808-223E-9810-BD69467C7810}"/>
              </a:ext>
            </a:extLst>
          </p:cNvPr>
          <p:cNvSpPr/>
          <p:nvPr/>
        </p:nvSpPr>
        <p:spPr>
          <a:xfrm>
            <a:off x="3718293" y="1383401"/>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Synertec</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Document Management (hybrid mail)</a:t>
            </a:r>
          </a:p>
        </p:txBody>
      </p:sp>
      <p:sp>
        <p:nvSpPr>
          <p:cNvPr id="1038" name="Rectangle: Rounded Corners 1037">
            <a:extLst>
              <a:ext uri="{FF2B5EF4-FFF2-40B4-BE49-F238E27FC236}">
                <a16:creationId xmlns:a16="http://schemas.microsoft.com/office/drawing/2014/main" id="{0DB3112D-A2AB-549A-BA2C-E3EC423DD6D3}"/>
              </a:ext>
            </a:extLst>
          </p:cNvPr>
          <p:cNvSpPr/>
          <p:nvPr/>
        </p:nvSpPr>
        <p:spPr>
          <a:xfrm>
            <a:off x="2532673" y="2290355"/>
            <a:ext cx="717274" cy="258701"/>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HEPMA  /</a:t>
            </a:r>
            <a:r>
              <a:rPr lang="en-GB" sz="700" b="0" err="1">
                <a:solidFill>
                  <a:srgbClr val="1F355E"/>
                </a:solidFill>
                <a:latin typeface="Arial" panose="020B0604020202020204" pitchFamily="34" charset="0"/>
                <a:ea typeface="+mn-ea"/>
                <a:cs typeface="Arial" panose="020B0604020202020204" pitchFamily="34" charset="0"/>
                <a:sym typeface="Helvetica Neue Medium"/>
              </a:rPr>
              <a:t>ePMA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4" name="Rectangle: Rounded Corners 33">
            <a:extLst>
              <a:ext uri="{FF2B5EF4-FFF2-40B4-BE49-F238E27FC236}">
                <a16:creationId xmlns:a16="http://schemas.microsoft.com/office/drawing/2014/main" id="{C9855FC7-A2FC-C37A-C4F8-6845B43393BB}"/>
              </a:ext>
            </a:extLst>
          </p:cNvPr>
          <p:cNvSpPr/>
          <p:nvPr/>
        </p:nvSpPr>
        <p:spPr>
          <a:xfrm>
            <a:off x="6161854" y="228907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SIGNAL</a:t>
            </a:r>
          </a:p>
        </p:txBody>
      </p:sp>
      <p:sp>
        <p:nvSpPr>
          <p:cNvPr id="1039" name="Rectangle: Rounded Corners 1038">
            <a:extLst>
              <a:ext uri="{FF2B5EF4-FFF2-40B4-BE49-F238E27FC236}">
                <a16:creationId xmlns:a16="http://schemas.microsoft.com/office/drawing/2014/main" id="{8AC563A2-BBB6-AF71-394D-BF361CDB0CCE}"/>
              </a:ext>
            </a:extLst>
          </p:cNvPr>
          <p:cNvSpPr/>
          <p:nvPr/>
        </p:nvSpPr>
        <p:spPr>
          <a:xfrm>
            <a:off x="1081719"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TOMS</a:t>
            </a:r>
          </a:p>
        </p:txBody>
      </p:sp>
      <p:sp>
        <p:nvSpPr>
          <p:cNvPr id="1043" name="Rectangle: Rounded Corners 1042">
            <a:extLst>
              <a:ext uri="{FF2B5EF4-FFF2-40B4-BE49-F238E27FC236}">
                <a16:creationId xmlns:a16="http://schemas.microsoft.com/office/drawing/2014/main" id="{90D75204-DD42-2AC3-D39E-F650AEE220B6}"/>
              </a:ext>
            </a:extLst>
          </p:cNvPr>
          <p:cNvSpPr/>
          <p:nvPr/>
        </p:nvSpPr>
        <p:spPr>
          <a:xfrm>
            <a:off x="3258150"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WICIS</a:t>
            </a:r>
          </a:p>
        </p:txBody>
      </p:sp>
      <p:sp>
        <p:nvSpPr>
          <p:cNvPr id="36" name="Rectangle: Rounded Corners 35">
            <a:extLst>
              <a:ext uri="{FF2B5EF4-FFF2-40B4-BE49-F238E27FC236}">
                <a16:creationId xmlns:a16="http://schemas.microsoft.com/office/drawing/2014/main" id="{E8C596D6-493C-2B03-2EAA-A607D28B573F}"/>
              </a:ext>
            </a:extLst>
          </p:cNvPr>
          <p:cNvSpPr/>
          <p:nvPr/>
        </p:nvSpPr>
        <p:spPr>
          <a:xfrm>
            <a:off x="229800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mn-lt"/>
                <a:ea typeface="+mn-ea"/>
                <a:cs typeface="+mn-cs"/>
                <a:sym typeface="Helvetica Neue Medium"/>
              </a:rPr>
              <a:t>Adastra GP OOH</a:t>
            </a:r>
          </a:p>
        </p:txBody>
      </p:sp>
      <p:sp>
        <p:nvSpPr>
          <p:cNvPr id="44" name="Rectangle: Rounded Corners 43">
            <a:extLst>
              <a:ext uri="{FF2B5EF4-FFF2-40B4-BE49-F238E27FC236}">
                <a16:creationId xmlns:a16="http://schemas.microsoft.com/office/drawing/2014/main" id="{071073DF-C8C1-AEA5-434A-F7C7E7E2BFDA}"/>
              </a:ext>
            </a:extLst>
          </p:cNvPr>
          <p:cNvSpPr/>
          <p:nvPr/>
        </p:nvSpPr>
        <p:spPr>
          <a:xfrm>
            <a:off x="1079651" y="1845711"/>
            <a:ext cx="1153439" cy="36000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Connecting 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4" name="Rectangle: Rounded Corners 1043">
            <a:extLst>
              <a:ext uri="{FF2B5EF4-FFF2-40B4-BE49-F238E27FC236}">
                <a16:creationId xmlns:a16="http://schemas.microsoft.com/office/drawing/2014/main" id="{363B3816-E1AE-7709-F6E5-61E1C7BD7EF9}"/>
              </a:ext>
            </a:extLst>
          </p:cNvPr>
          <p:cNvSpPr/>
          <p:nvPr/>
        </p:nvSpPr>
        <p:spPr>
          <a:xfrm>
            <a:off x="5953071" y="1845711"/>
            <a:ext cx="1153439"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Consultant</a:t>
            </a:r>
          </a:p>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p:txBody>
      </p:sp>
      <p:sp>
        <p:nvSpPr>
          <p:cNvPr id="4" name="Rectangle: Rounded Corners 3">
            <a:extLst>
              <a:ext uri="{FF2B5EF4-FFF2-40B4-BE49-F238E27FC236}">
                <a16:creationId xmlns:a16="http://schemas.microsoft.com/office/drawing/2014/main" id="{56F2AD13-8344-1358-C6E7-460E883323A9}"/>
              </a:ext>
            </a:extLst>
          </p:cNvPr>
          <p:cNvSpPr/>
          <p:nvPr/>
        </p:nvSpPr>
        <p:spPr>
          <a:xfrm>
            <a:off x="717142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ETR</a:t>
            </a:r>
          </a:p>
        </p:txBody>
      </p:sp>
      <p:sp>
        <p:nvSpPr>
          <p:cNvPr id="5" name="Rectangle: Rounded Corners 4">
            <a:extLst>
              <a:ext uri="{FF2B5EF4-FFF2-40B4-BE49-F238E27FC236}">
                <a16:creationId xmlns:a16="http://schemas.microsoft.com/office/drawing/2014/main" id="{61FC88B4-7E52-F3C2-3B9B-C9205A907B4A}"/>
              </a:ext>
            </a:extLst>
          </p:cNvPr>
          <p:cNvSpPr/>
          <p:nvPr/>
        </p:nvSpPr>
        <p:spPr>
          <a:xfrm>
            <a:off x="6895238" y="2565698"/>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Hero K2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75" name="Group 1074">
            <a:extLst>
              <a:ext uri="{FF2B5EF4-FFF2-40B4-BE49-F238E27FC236}">
                <a16:creationId xmlns:a16="http://schemas.microsoft.com/office/drawing/2014/main" id="{6C239F9F-E349-FCAB-E00A-FE34472A8608}"/>
              </a:ext>
            </a:extLst>
          </p:cNvPr>
          <p:cNvGrpSpPr/>
          <p:nvPr/>
        </p:nvGrpSpPr>
        <p:grpSpPr>
          <a:xfrm>
            <a:off x="1091309" y="4254095"/>
            <a:ext cx="7860805" cy="360000"/>
            <a:chOff x="1091310" y="4215995"/>
            <a:chExt cx="5435588" cy="360000"/>
          </a:xfrm>
          <a:solidFill>
            <a:schemeClr val="accent1">
              <a:lumMod val="40000"/>
              <a:lumOff val="60000"/>
            </a:schemeClr>
          </a:solidFill>
        </p:grpSpPr>
        <p:sp>
          <p:nvSpPr>
            <p:cNvPr id="57" name="Rectangle: Rounded Corners 56">
              <a:extLst>
                <a:ext uri="{FF2B5EF4-FFF2-40B4-BE49-F238E27FC236}">
                  <a16:creationId xmlns:a16="http://schemas.microsoft.com/office/drawing/2014/main" id="{C98D4046-C843-AF1E-0779-32F6B6CAC4D2}"/>
                </a:ext>
              </a:extLst>
            </p:cNvPr>
            <p:cNvSpPr/>
            <p:nvPr/>
          </p:nvSpPr>
          <p:spPr>
            <a:xfrm>
              <a:off x="1091310"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Data Warehouse</a:t>
              </a:r>
            </a:p>
          </p:txBody>
        </p:sp>
        <p:sp>
          <p:nvSpPr>
            <p:cNvPr id="55" name="Rectangle: Rounded Corners 54">
              <a:extLst>
                <a:ext uri="{FF2B5EF4-FFF2-40B4-BE49-F238E27FC236}">
                  <a16:creationId xmlns:a16="http://schemas.microsoft.com/office/drawing/2014/main" id="{3FC9D1F2-BE89-1611-73BC-4D71B9619EC4}"/>
                </a:ext>
              </a:extLst>
            </p:cNvPr>
            <p:cNvSpPr/>
            <p:nvPr/>
          </p:nvSpPr>
          <p:spPr>
            <a:xfrm>
              <a:off x="2909104"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Qlik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4" name="Rectangle: Rounded Corners 1073">
              <a:extLst>
                <a:ext uri="{FF2B5EF4-FFF2-40B4-BE49-F238E27FC236}">
                  <a16:creationId xmlns:a16="http://schemas.microsoft.com/office/drawing/2014/main" id="{32632888-4768-0C02-07AB-06BBBCCC1B42}"/>
                </a:ext>
              </a:extLst>
            </p:cNvPr>
            <p:cNvSpPr/>
            <p:nvPr/>
          </p:nvSpPr>
          <p:spPr>
            <a:xfrm>
              <a:off x="4726898"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PowerBI</a:t>
              </a:r>
            </a:p>
          </p:txBody>
        </p:sp>
      </p:grpSp>
      <p:sp>
        <p:nvSpPr>
          <p:cNvPr id="8" name="Rectangle: Rounded Corners 7">
            <a:extLst>
              <a:ext uri="{FF2B5EF4-FFF2-40B4-BE49-F238E27FC236}">
                <a16:creationId xmlns:a16="http://schemas.microsoft.com/office/drawing/2014/main" id="{E352EC93-CF51-A80D-B620-A0A4FA38FA28}"/>
              </a:ext>
            </a:extLst>
          </p:cNvPr>
          <p:cNvSpPr/>
          <p:nvPr/>
        </p:nvSpPr>
        <p:spPr>
          <a:xfrm>
            <a:off x="6161854"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Chemocare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Rounded Corners 52">
            <a:extLst>
              <a:ext uri="{FF2B5EF4-FFF2-40B4-BE49-F238E27FC236}">
                <a16:creationId xmlns:a16="http://schemas.microsoft.com/office/drawing/2014/main" id="{57B74082-52ED-5EDC-86C6-CA0CC8A65651}"/>
              </a:ext>
            </a:extLst>
          </p:cNvPr>
          <p:cNvSpPr/>
          <p:nvPr/>
        </p:nvSpPr>
        <p:spPr>
          <a:xfrm>
            <a:off x="1085113" y="379151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DMS</a:t>
            </a:r>
          </a:p>
        </p:txBody>
      </p:sp>
      <p:sp>
        <p:nvSpPr>
          <p:cNvPr id="17" name="Rectangle: Rounded Corners 16">
            <a:extLst>
              <a:ext uri="{FF2B5EF4-FFF2-40B4-BE49-F238E27FC236}">
                <a16:creationId xmlns:a16="http://schemas.microsoft.com/office/drawing/2014/main" id="{1332B28E-3992-BF58-B5FB-883ABFBE9697}"/>
              </a:ext>
            </a:extLst>
          </p:cNvPr>
          <p:cNvSpPr/>
          <p:nvPr/>
        </p:nvSpPr>
        <p:spPr>
          <a:xfrm>
            <a:off x="674446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BigHand</a:t>
            </a:r>
          </a:p>
        </p:txBody>
      </p:sp>
      <p:sp>
        <p:nvSpPr>
          <p:cNvPr id="1071" name="Rectangle: Rounded Corners 1070">
            <a:extLst>
              <a:ext uri="{FF2B5EF4-FFF2-40B4-BE49-F238E27FC236}">
                <a16:creationId xmlns:a16="http://schemas.microsoft.com/office/drawing/2014/main" id="{B28AAAD1-BCF8-A3FC-7113-7E10BE5867BA}"/>
              </a:ext>
            </a:extLst>
          </p:cNvPr>
          <p:cNvSpPr/>
          <p:nvPr/>
        </p:nvSpPr>
        <p:spPr>
          <a:xfrm>
            <a:off x="561259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SharePoint Online</a:t>
            </a:r>
          </a:p>
        </p:txBody>
      </p:sp>
      <p:sp>
        <p:nvSpPr>
          <p:cNvPr id="1072" name="Rectangle: Rounded Corners 1071">
            <a:extLst>
              <a:ext uri="{FF2B5EF4-FFF2-40B4-BE49-F238E27FC236}">
                <a16:creationId xmlns:a16="http://schemas.microsoft.com/office/drawing/2014/main" id="{B39A7E31-12BF-C2B1-DAA3-6736BB3AB759}"/>
              </a:ext>
            </a:extLst>
          </p:cNvPr>
          <p:cNvSpPr/>
          <p:nvPr/>
        </p:nvSpPr>
        <p:spPr>
          <a:xfrm>
            <a:off x="3348851"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 Drives</a:t>
            </a:r>
          </a:p>
        </p:txBody>
      </p:sp>
      <p:sp>
        <p:nvSpPr>
          <p:cNvPr id="1073" name="Rectangle: Rounded Corners 1072">
            <a:extLst>
              <a:ext uri="{FF2B5EF4-FFF2-40B4-BE49-F238E27FC236}">
                <a16:creationId xmlns:a16="http://schemas.microsoft.com/office/drawing/2014/main" id="{401729D4-E6C8-30B8-A69C-2F80E34B5EE1}"/>
              </a:ext>
            </a:extLst>
          </p:cNvPr>
          <p:cNvSpPr/>
          <p:nvPr/>
        </p:nvSpPr>
        <p:spPr>
          <a:xfrm>
            <a:off x="2216982"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Z-drives</a:t>
            </a:r>
          </a:p>
        </p:txBody>
      </p:sp>
      <p:sp>
        <p:nvSpPr>
          <p:cNvPr id="20" name="Rectangle: Rounded Corners 19">
            <a:extLst>
              <a:ext uri="{FF2B5EF4-FFF2-40B4-BE49-F238E27FC236}">
                <a16:creationId xmlns:a16="http://schemas.microsoft.com/office/drawing/2014/main" id="{88A1EE5E-718F-D814-AA92-E7FB76B4BDA7}"/>
              </a:ext>
            </a:extLst>
          </p:cNvPr>
          <p:cNvSpPr/>
          <p:nvPr/>
        </p:nvSpPr>
        <p:spPr>
          <a:xfrm>
            <a:off x="5435479"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Leicester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A2684DAA-AA37-B872-94CF-E7DF69BEF057}"/>
              </a:ext>
            </a:extLst>
          </p:cNvPr>
          <p:cNvSpPr/>
          <p:nvPr/>
        </p:nvSpPr>
        <p:spPr>
          <a:xfrm>
            <a:off x="108171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Child Health</a:t>
            </a:r>
          </a:p>
        </p:txBody>
      </p:sp>
      <p:sp>
        <p:nvSpPr>
          <p:cNvPr id="24" name="Rectangle: Rounded Corners 23">
            <a:extLst>
              <a:ext uri="{FF2B5EF4-FFF2-40B4-BE49-F238E27FC236}">
                <a16:creationId xmlns:a16="http://schemas.microsoft.com/office/drawing/2014/main" id="{C7F0C142-43C7-05EF-05E6-7CFB79DDB6AF}"/>
              </a:ext>
            </a:extLst>
          </p:cNvPr>
          <p:cNvSpPr/>
          <p:nvPr/>
        </p:nvSpPr>
        <p:spPr>
          <a:xfrm>
            <a:off x="1807196"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HSDU theatre utensils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C358BF3D-7F86-976C-BE75-922D3BC2C259}"/>
              </a:ext>
            </a:extLst>
          </p:cNvPr>
          <p:cNvSpPr/>
          <p:nvPr/>
        </p:nvSpPr>
        <p:spPr>
          <a:xfrm>
            <a:off x="1079923" y="228876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6" name="Rectangle: Rounded Corners 25">
            <a:extLst>
              <a:ext uri="{FF2B5EF4-FFF2-40B4-BE49-F238E27FC236}">
                <a16:creationId xmlns:a16="http://schemas.microsoft.com/office/drawing/2014/main" id="{BDD2337C-C452-8B88-9393-4CC11395A7D8}"/>
              </a:ext>
            </a:extLst>
          </p:cNvPr>
          <p:cNvSpPr/>
          <p:nvPr/>
        </p:nvSpPr>
        <p:spPr>
          <a:xfrm>
            <a:off x="6895238" y="2848574"/>
            <a:ext cx="841059"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Badgernet</a:t>
            </a:r>
            <a:r>
              <a:rPr lang="en-GB" sz="700" b="0">
                <a:solidFill>
                  <a:srgbClr val="1F355E"/>
                </a:solidFill>
                <a:latin typeface="Arial" panose="020B0604020202020204" pitchFamily="34" charset="0"/>
                <a:ea typeface="+mn-ea"/>
                <a:cs typeface="Arial" panose="020B0604020202020204" pitchFamily="34" charset="0"/>
                <a:sym typeface="Helvetica Neue Medium"/>
              </a:rPr>
              <a:t>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7" name="Rectangle: Rounded Corners 26">
            <a:extLst>
              <a:ext uri="{FF2B5EF4-FFF2-40B4-BE49-F238E27FC236}">
                <a16:creationId xmlns:a16="http://schemas.microsoft.com/office/drawing/2014/main" id="{B814B991-8FB7-756B-71A2-E57A2D436E90}"/>
              </a:ext>
            </a:extLst>
          </p:cNvPr>
          <p:cNvSpPr/>
          <p:nvPr/>
        </p:nvSpPr>
        <p:spPr>
          <a:xfrm>
            <a:off x="3983627"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78051DE0-BE3A-E716-7E4B-2FF6A3648209}"/>
              </a:ext>
            </a:extLst>
          </p:cNvPr>
          <p:cNvSpPr/>
          <p:nvPr/>
        </p:nvSpPr>
        <p:spPr>
          <a:xfrm>
            <a:off x="470910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Meditec</a:t>
            </a:r>
            <a:r>
              <a:rPr lang="en-GB" sz="700" b="0">
                <a:solidFill>
                  <a:srgbClr val="1F355E"/>
                </a:solidFill>
                <a:latin typeface="Arial" panose="020B0604020202020204" pitchFamily="34" charset="0"/>
                <a:ea typeface="+mn-ea"/>
                <a:cs typeface="Arial" panose="020B0604020202020204" pitchFamily="34" charset="0"/>
                <a:sym typeface="Helvetica Neue Medium"/>
              </a:rPr>
              <a:t> IVF</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2" name="Rectangle: Rounded Corners 41">
            <a:extLst>
              <a:ext uri="{FF2B5EF4-FFF2-40B4-BE49-F238E27FC236}">
                <a16:creationId xmlns:a16="http://schemas.microsoft.com/office/drawing/2014/main" id="{CB25916A-C395-AD1A-A6EF-C7EB43B3D80C}"/>
              </a:ext>
            </a:extLst>
          </p:cNvPr>
          <p:cNvSpPr/>
          <p:nvPr/>
        </p:nvSpPr>
        <p:spPr>
          <a:xfrm>
            <a:off x="6895238" y="2289075"/>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Pharmacy Hospital Management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8" name="Rectangle: Rounded Corners 47">
            <a:extLst>
              <a:ext uri="{FF2B5EF4-FFF2-40B4-BE49-F238E27FC236}">
                <a16:creationId xmlns:a16="http://schemas.microsoft.com/office/drawing/2014/main" id="{B7910B58-B226-42C4-090E-7837D01E3C2A}"/>
              </a:ext>
            </a:extLst>
          </p:cNvPr>
          <p:cNvSpPr/>
          <p:nvPr/>
        </p:nvSpPr>
        <p:spPr>
          <a:xfrm>
            <a:off x="616185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Omnicell</a:t>
            </a:r>
          </a:p>
        </p:txBody>
      </p:sp>
      <p:sp>
        <p:nvSpPr>
          <p:cNvPr id="1026" name="Rectangle: Rounded Corners 1025">
            <a:extLst>
              <a:ext uri="{FF2B5EF4-FFF2-40B4-BE49-F238E27FC236}">
                <a16:creationId xmlns:a16="http://schemas.microsoft.com/office/drawing/2014/main" id="{4627A1B0-8A66-13CC-2769-D571E3DC35D4}"/>
              </a:ext>
            </a:extLst>
          </p:cNvPr>
          <p:cNvSpPr/>
          <p:nvPr/>
        </p:nvSpPr>
        <p:spPr>
          <a:xfrm>
            <a:off x="3257252" y="2562981"/>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Cellma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0" name="Rectangle: Rounded Corners 1039">
            <a:extLst>
              <a:ext uri="{FF2B5EF4-FFF2-40B4-BE49-F238E27FC236}">
                <a16:creationId xmlns:a16="http://schemas.microsoft.com/office/drawing/2014/main" id="{763F6193-4540-35AF-B52E-53E66F0040AE}"/>
              </a:ext>
            </a:extLst>
          </p:cNvPr>
          <p:cNvSpPr/>
          <p:nvPr/>
        </p:nvSpPr>
        <p:spPr>
          <a:xfrm>
            <a:off x="543547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Millcare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68" name="Group 1067">
            <a:extLst>
              <a:ext uri="{FF2B5EF4-FFF2-40B4-BE49-F238E27FC236}">
                <a16:creationId xmlns:a16="http://schemas.microsoft.com/office/drawing/2014/main" id="{F4D1703D-C149-AC0B-6BD1-8D05ADAD9687}"/>
              </a:ext>
            </a:extLst>
          </p:cNvPr>
          <p:cNvGrpSpPr/>
          <p:nvPr/>
        </p:nvGrpSpPr>
        <p:grpSpPr>
          <a:xfrm>
            <a:off x="1112450" y="4674054"/>
            <a:ext cx="7841009" cy="387618"/>
            <a:chOff x="1112451" y="4713809"/>
            <a:chExt cx="3599488" cy="387618"/>
          </a:xfrm>
          <a:solidFill>
            <a:schemeClr val="accent1">
              <a:lumMod val="40000"/>
              <a:lumOff val="60000"/>
            </a:schemeClr>
          </a:solidFill>
        </p:grpSpPr>
        <p:sp>
          <p:nvSpPr>
            <p:cNvPr id="61" name="Rectangle: Rounded Corners 60">
              <a:extLst>
                <a:ext uri="{FF2B5EF4-FFF2-40B4-BE49-F238E27FC236}">
                  <a16:creationId xmlns:a16="http://schemas.microsoft.com/office/drawing/2014/main" id="{6B9A4C50-E603-3452-F5E9-6F652657C6CC}"/>
                </a:ext>
              </a:extLst>
            </p:cNvPr>
            <p:cNvSpPr/>
            <p:nvPr/>
          </p:nvSpPr>
          <p:spPr>
            <a:xfrm>
              <a:off x="1112451" y="472266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MyPorter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2" name="Rectangle: Rounded Corners 1051">
              <a:extLst>
                <a:ext uri="{FF2B5EF4-FFF2-40B4-BE49-F238E27FC236}">
                  <a16:creationId xmlns:a16="http://schemas.microsoft.com/office/drawing/2014/main" id="{8540896F-C7DB-EA2B-8B17-ED8BF23688FC}"/>
                </a:ext>
              </a:extLst>
            </p:cNvPr>
            <p:cNvSpPr/>
            <p:nvPr/>
          </p:nvSpPr>
          <p:spPr>
            <a:xfrm>
              <a:off x="2027645" y="4715916"/>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ESR</a:t>
              </a:r>
            </a:p>
          </p:txBody>
        </p:sp>
        <p:sp>
          <p:nvSpPr>
            <p:cNvPr id="1053" name="Rectangle: Rounded Corners 1052">
              <a:extLst>
                <a:ext uri="{FF2B5EF4-FFF2-40B4-BE49-F238E27FC236}">
                  <a16:creationId xmlns:a16="http://schemas.microsoft.com/office/drawing/2014/main" id="{5853C207-E035-8127-BBFA-9C25AE06FCCB}"/>
                </a:ext>
              </a:extLst>
            </p:cNvPr>
            <p:cNvSpPr/>
            <p:nvPr/>
          </p:nvSpPr>
          <p:spPr>
            <a:xfrm>
              <a:off x="2940947" y="472229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E-Roster</a:t>
              </a:r>
            </a:p>
          </p:txBody>
        </p:sp>
        <p:sp>
          <p:nvSpPr>
            <p:cNvPr id="1054" name="Rectangle: Rounded Corners 1053">
              <a:extLst>
                <a:ext uri="{FF2B5EF4-FFF2-40B4-BE49-F238E27FC236}">
                  <a16:creationId xmlns:a16="http://schemas.microsoft.com/office/drawing/2014/main" id="{19EF43C8-9F22-8719-AAFA-8F6D35BAF219}"/>
                </a:ext>
              </a:extLst>
            </p:cNvPr>
            <p:cNvSpPr/>
            <p:nvPr/>
          </p:nvSpPr>
          <p:spPr>
            <a:xfrm>
              <a:off x="3847939" y="4713809"/>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Allocate</a:t>
              </a:r>
            </a:p>
          </p:txBody>
        </p:sp>
      </p:grpSp>
      <p:sp>
        <p:nvSpPr>
          <p:cNvPr id="1055" name="Rectangle: Rounded Corners 1054">
            <a:extLst>
              <a:ext uri="{FF2B5EF4-FFF2-40B4-BE49-F238E27FC236}">
                <a16:creationId xmlns:a16="http://schemas.microsoft.com/office/drawing/2014/main" id="{A77FD0C4-3022-7C08-1937-F3B4CD0E04F8}"/>
              </a:ext>
            </a:extLst>
          </p:cNvPr>
          <p:cNvSpPr/>
          <p:nvPr/>
        </p:nvSpPr>
        <p:spPr>
          <a:xfrm>
            <a:off x="3257252"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MIMS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8" name="Rectangle: Rounded Corners 1057">
            <a:extLst>
              <a:ext uri="{FF2B5EF4-FFF2-40B4-BE49-F238E27FC236}">
                <a16:creationId xmlns:a16="http://schemas.microsoft.com/office/drawing/2014/main" id="{FE4FC8A9-5E11-F651-F316-BCC207893919}"/>
              </a:ext>
            </a:extLst>
          </p:cNvPr>
          <p:cNvSpPr/>
          <p:nvPr/>
        </p:nvSpPr>
        <p:spPr>
          <a:xfrm>
            <a:off x="2532673"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Nugensis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2" name="Rectangle: Rounded Corners 1061">
            <a:extLst>
              <a:ext uri="{FF2B5EF4-FFF2-40B4-BE49-F238E27FC236}">
                <a16:creationId xmlns:a16="http://schemas.microsoft.com/office/drawing/2014/main" id="{DF621C59-A1CC-7119-EFEE-2945F31BD2B6}"/>
              </a:ext>
            </a:extLst>
          </p:cNvPr>
          <p:cNvSpPr/>
          <p:nvPr/>
        </p:nvSpPr>
        <p:spPr>
          <a:xfrm>
            <a:off x="1807196"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Twinkle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3" name="Rectangle: Rounded Corners 1062">
            <a:extLst>
              <a:ext uri="{FF2B5EF4-FFF2-40B4-BE49-F238E27FC236}">
                <a16:creationId xmlns:a16="http://schemas.microsoft.com/office/drawing/2014/main" id="{5AD15616-5510-EFDF-8528-5CE048BDF62A}"/>
              </a:ext>
            </a:extLst>
          </p:cNvPr>
          <p:cNvSpPr/>
          <p:nvPr/>
        </p:nvSpPr>
        <p:spPr>
          <a:xfrm>
            <a:off x="3516361"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WCCG</a:t>
            </a:r>
          </a:p>
        </p:txBody>
      </p:sp>
      <p:sp>
        <p:nvSpPr>
          <p:cNvPr id="1064" name="Rectangle: Rounded Corners 1063">
            <a:extLst>
              <a:ext uri="{FF2B5EF4-FFF2-40B4-BE49-F238E27FC236}">
                <a16:creationId xmlns:a16="http://schemas.microsoft.com/office/drawing/2014/main" id="{88631DFC-559C-988A-9C2D-41A5A40E8771}"/>
              </a:ext>
            </a:extLst>
          </p:cNvPr>
          <p:cNvSpPr/>
          <p:nvPr/>
        </p:nvSpPr>
        <p:spPr>
          <a:xfrm>
            <a:off x="473471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Malinko</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7" name="Rectangle: Rounded Corners 1066">
            <a:extLst>
              <a:ext uri="{FF2B5EF4-FFF2-40B4-BE49-F238E27FC236}">
                <a16:creationId xmlns:a16="http://schemas.microsoft.com/office/drawing/2014/main" id="{46A8CBD4-D7B4-1C96-345B-AAC9F778F8D5}"/>
              </a:ext>
            </a:extLst>
          </p:cNvPr>
          <p:cNvSpPr/>
          <p:nvPr/>
        </p:nvSpPr>
        <p:spPr>
          <a:xfrm>
            <a:off x="7754597" y="2842320"/>
            <a:ext cx="583469" cy="87476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DATIX</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6" name="Rectangle: Rounded Corners 1075">
            <a:extLst>
              <a:ext uri="{FF2B5EF4-FFF2-40B4-BE49-F238E27FC236}">
                <a16:creationId xmlns:a16="http://schemas.microsoft.com/office/drawing/2014/main" id="{A5F9DA4E-76E4-F5D1-7018-4DA0C18668D0}"/>
              </a:ext>
            </a:extLst>
          </p:cNvPr>
          <p:cNvSpPr/>
          <p:nvPr/>
        </p:nvSpPr>
        <p:spPr>
          <a:xfrm>
            <a:off x="448072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Excel</a:t>
            </a:r>
          </a:p>
        </p:txBody>
      </p:sp>
      <p:sp>
        <p:nvSpPr>
          <p:cNvPr id="14" name="Title 1">
            <a:extLst>
              <a:ext uri="{FF2B5EF4-FFF2-40B4-BE49-F238E27FC236}">
                <a16:creationId xmlns:a16="http://schemas.microsoft.com/office/drawing/2014/main" id="{4984D591-9F6A-7234-0DCF-C90A6FAC3128}"/>
              </a:ext>
            </a:extLst>
          </p:cNvPr>
          <p:cNvSpPr txBox="1">
            <a:spLocks/>
          </p:cNvSpPr>
          <p:nvPr/>
        </p:nvSpPr>
        <p:spPr>
          <a:xfrm>
            <a:off x="93599" y="-7200"/>
            <a:ext cx="8905275"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9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High-level view of the number &amp; complexity of our digital systems</a:t>
            </a:r>
          </a:p>
        </p:txBody>
      </p:sp>
    </p:spTree>
    <p:extLst>
      <p:ext uri="{BB962C8B-B14F-4D97-AF65-F5344CB8AC3E}">
        <p14:creationId xmlns:p14="http://schemas.microsoft.com/office/powerpoint/2010/main" val="248202723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97185" y="390629"/>
            <a:ext cx="8944522" cy="4246845"/>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US" sz="800">
                <a:solidFill>
                  <a:schemeClr val="tx1"/>
                </a:solidFill>
                <a:latin typeface="Arial" panose="020B0604020202020204" pitchFamily="34" charset="0"/>
                <a:sym typeface="Helvetica Neue Medium"/>
              </a:rPr>
              <a:t>Furthermore, partnerships and collaborative working on digital transformation with other key </a:t>
            </a:r>
            <a:r>
              <a:rPr lang="en-US" sz="800" err="1">
                <a:solidFill>
                  <a:schemeClr val="tx1"/>
                </a:solidFill>
                <a:latin typeface="Arial" panose="020B0604020202020204" pitchFamily="34" charset="0"/>
                <a:sym typeface="Helvetica Neue Medium"/>
              </a:rPr>
              <a:t>organisations</a:t>
            </a:r>
            <a:r>
              <a:rPr lang="en-US" sz="800">
                <a:solidFill>
                  <a:schemeClr val="tx1"/>
                </a:solidFill>
                <a:latin typeface="Arial" panose="020B0604020202020204" pitchFamily="34" charset="0"/>
                <a:sym typeface="Helvetica Neue Medium"/>
              </a:rPr>
              <a:t> will be essential to the success of the Health Board. Strengthening the links between health and social care and working closely with local authorities will be increasingly important for delivering integrated care. Under the direction of the joint committee between SBUHB and Hywel Dda University Health Board, we will identify opportunities to accelerate digital transformation together across the region.</a:t>
            </a:r>
          </a:p>
          <a:p>
            <a:pPr marL="0" indent="0" rtl="0">
              <a:spcBef>
                <a:spcPts val="800"/>
              </a:spcBef>
              <a:buNone/>
            </a:pPr>
            <a:r>
              <a:rPr lang="en-GB" sz="800">
                <a:solidFill>
                  <a:schemeClr val="tx1"/>
                </a:solidFill>
                <a:latin typeface="Arial" panose="020B0604020202020204" pitchFamily="34" charset="0"/>
              </a:rPr>
              <a:t>The strategy identifies four key enablers that are crucial for its success: Data &amp; Analytics, Technology &amp; Digital, Workforce &amp; Culture, and Organisational Functions. These enablers are intricately aligned with the vision of the strategy and have a transformative effect on the entire organisation.</a:t>
            </a:r>
          </a:p>
          <a:p>
            <a:pPr marL="526125" lvl="2" indent="-252000" rtl="0">
              <a:spcBef>
                <a:spcPts val="300"/>
              </a:spcBef>
            </a:pPr>
            <a:r>
              <a:rPr lang="en-GB" sz="800" b="1">
                <a:solidFill>
                  <a:schemeClr val="accent1"/>
                </a:solidFill>
                <a:latin typeface="Arial"/>
                <a:cs typeface="Arial"/>
              </a:rPr>
              <a:t>Workforce &amp; Culture:</a:t>
            </a:r>
            <a:r>
              <a:rPr lang="en-GB" sz="800" b="1">
                <a:latin typeface="Arial"/>
                <a:cs typeface="Arial"/>
              </a:rPr>
              <a:t> </a:t>
            </a:r>
            <a:r>
              <a:rPr lang="en-GB" sz="800">
                <a:solidFill>
                  <a:schemeClr val="tx1"/>
                </a:solidFill>
                <a:latin typeface="Arial" panose="020B0604020202020204" pitchFamily="34" charset="0"/>
              </a:rPr>
              <a:t>Ensuring that the workforce is confident and supported in using digital tools. This involves providing the necessary skills and training to realize the benefits of digital transformation</a:t>
            </a:r>
          </a:p>
          <a:p>
            <a:pPr marL="526125" lvl="2" indent="-252000" rtl="0">
              <a:spcBef>
                <a:spcPts val="300"/>
              </a:spcBef>
            </a:pPr>
            <a:r>
              <a:rPr lang="en-GB" sz="800" b="1">
                <a:solidFill>
                  <a:schemeClr val="accent1"/>
                </a:solidFill>
                <a:latin typeface="Arial"/>
                <a:cs typeface="Arial"/>
              </a:rPr>
              <a:t>Data &amp; Analytics</a:t>
            </a:r>
            <a:r>
              <a:rPr lang="en-GB" sz="800">
                <a:solidFill>
                  <a:schemeClr val="tx1"/>
                </a:solidFill>
                <a:latin typeface="Arial" panose="020B0604020202020204" pitchFamily="34" charset="0"/>
              </a:rPr>
              <a:t>: Leveraging data to generate insights that improve health outcomes and relieve pressures on staff. This requires collaboration with clinical colleagues to design and iterate the digital environment</a:t>
            </a:r>
          </a:p>
          <a:p>
            <a:pPr marL="526125" lvl="2" indent="-252000" rtl="0">
              <a:spcBef>
                <a:spcPts val="300"/>
              </a:spcBef>
            </a:pPr>
            <a:r>
              <a:rPr lang="en-GB" sz="800" b="1">
                <a:solidFill>
                  <a:schemeClr val="accent1"/>
                </a:solidFill>
                <a:latin typeface="Arial"/>
                <a:cs typeface="Arial"/>
              </a:rPr>
              <a:t>Technology &amp; Digital</a:t>
            </a:r>
            <a:r>
              <a:rPr lang="en-GB" sz="800">
                <a:solidFill>
                  <a:schemeClr val="tx1"/>
                </a:solidFill>
                <a:latin typeface="Arial" panose="020B0604020202020204" pitchFamily="34" charset="0"/>
              </a:rPr>
              <a:t>: Implementing powerful, streamlined digital systems and technology to benefit both patients and colleagues. This includes moving to cloud-based infrastructure to improve resilience, security, and functionality</a:t>
            </a:r>
          </a:p>
          <a:p>
            <a:pPr marL="526125" lvl="2" indent="-252000" rtl="0">
              <a:spcBef>
                <a:spcPts val="300"/>
              </a:spcBef>
            </a:pPr>
            <a:r>
              <a:rPr lang="en-GB" sz="800" b="1">
                <a:solidFill>
                  <a:schemeClr val="accent1"/>
                </a:solidFill>
                <a:latin typeface="Arial"/>
                <a:cs typeface="Arial"/>
              </a:rPr>
              <a:t>Organisational Functions: </a:t>
            </a:r>
            <a:r>
              <a:rPr lang="en-GB" sz="800">
                <a:solidFill>
                  <a:schemeClr val="tx1"/>
                </a:solidFill>
                <a:latin typeface="Arial" panose="020B0604020202020204" pitchFamily="34" charset="0"/>
              </a:rPr>
              <a:t>Supporting service-led transformation through clear governance, robust business case practices, clear and consistent benefits/impact identification and reporting and tight financial oversight</a:t>
            </a:r>
          </a:p>
          <a:p>
            <a:pPr marL="0" indent="0" rtl="0">
              <a:spcBef>
                <a:spcPts val="800"/>
              </a:spcBef>
              <a:buNone/>
            </a:pPr>
            <a:r>
              <a:rPr lang="en-GB" sz="800">
                <a:solidFill>
                  <a:schemeClr val="tx1"/>
                </a:solidFill>
                <a:latin typeface="Arial" panose="020B0604020202020204" pitchFamily="34" charset="0"/>
              </a:rPr>
              <a:t>By focusing on these enablers and fostering a sense of collective responsibility, SBUHB aims to establish itself as a UK digital exemplar, delivering a modern, safe, high-quality service for the people of Swansea Bay.</a:t>
            </a:r>
          </a:p>
          <a:p>
            <a:pPr marL="0" indent="0" rtl="0">
              <a:spcBef>
                <a:spcPts val="0"/>
              </a:spcBef>
              <a:buNone/>
            </a:pPr>
            <a:endParaRPr lang="en-GB" sz="800" b="1">
              <a:solidFill>
                <a:schemeClr val="accent1"/>
              </a:solidFill>
              <a:latin typeface="Arial"/>
              <a:cs typeface="Arial"/>
            </a:endParaRPr>
          </a:p>
          <a:p>
            <a:pPr marL="0" indent="0" rtl="0">
              <a:spcBef>
                <a:spcPts val="0"/>
              </a:spcBef>
              <a:buNone/>
            </a:pPr>
            <a:r>
              <a:rPr lang="en-GB" sz="800" b="1">
                <a:solidFill>
                  <a:schemeClr val="accent1"/>
                </a:solidFill>
                <a:latin typeface="Arial"/>
                <a:cs typeface="Arial"/>
              </a:rPr>
              <a:t>Benefits and Investment</a:t>
            </a:r>
          </a:p>
          <a:p>
            <a:pPr marL="0" indent="0" rtl="0">
              <a:spcBef>
                <a:spcPts val="0"/>
              </a:spcBef>
              <a:buNone/>
            </a:pPr>
            <a:r>
              <a:rPr lang="en-GB" sz="800">
                <a:solidFill>
                  <a:schemeClr val="tx1"/>
                </a:solidFill>
                <a:latin typeface="Arial"/>
                <a:cs typeface="Arial"/>
              </a:rPr>
              <a:t>The Strategy will deliver digitally enabled service transformation across the 5 SBUHB Programme areas: Population Health and Wellbeing; Primary Care and Closer to Home; Mental Health and Learning Disability; Planned Care; and Unscheduled Care. Each of these Programmes will see a wide range of benefit opportunities to support the transformation of service provision, including:</a:t>
            </a:r>
          </a:p>
          <a:p>
            <a:pPr lvl="1" rtl="0">
              <a:spcBef>
                <a:spcPts val="0"/>
              </a:spcBef>
              <a:spcAft>
                <a:spcPts val="300"/>
              </a:spcAft>
            </a:pPr>
            <a:r>
              <a:rPr lang="en-GB" sz="800" b="1">
                <a:solidFill>
                  <a:schemeClr val="accent1"/>
                </a:solidFill>
                <a:latin typeface="Arial"/>
                <a:cs typeface="Arial"/>
              </a:rPr>
              <a:t>Improved Patient Care and Outcomes: </a:t>
            </a:r>
            <a:r>
              <a:rPr lang="en-GB" sz="800">
                <a:solidFill>
                  <a:schemeClr val="tx1"/>
                </a:solidFill>
                <a:latin typeface="Arial"/>
                <a:cs typeface="Arial"/>
              </a:rPr>
              <a:t>The strategy focuses on leveraging digital tools to enhance patient care. This includes real-time access to patient data, improved clinical workflows, and seamless integration between primary and secondary care. These improvements are expected to lead to better health outcomes and more efficient care delivery.</a:t>
            </a:r>
          </a:p>
          <a:p>
            <a:pPr lvl="1" rtl="0">
              <a:spcBef>
                <a:spcPts val="0"/>
              </a:spcBef>
              <a:spcAft>
                <a:spcPts val="300"/>
              </a:spcAft>
            </a:pPr>
            <a:r>
              <a:rPr lang="en-GB" sz="800" b="1">
                <a:solidFill>
                  <a:schemeClr val="accent1"/>
                </a:solidFill>
                <a:latin typeface="Arial"/>
                <a:cs typeface="Arial"/>
              </a:rPr>
              <a:t>Enhanced Patient Empowerment: </a:t>
            </a:r>
            <a:r>
              <a:rPr lang="en-GB" sz="800">
                <a:solidFill>
                  <a:schemeClr val="tx1"/>
                </a:solidFill>
                <a:latin typeface="Arial"/>
                <a:cs typeface="Arial"/>
              </a:rPr>
              <a:t>Digital solutions will empower patients to manage their own care and well-being. This includes access to their health information, remote monitoring, and virtual consultations, which will enable patients to receive care at home or in community settings.</a:t>
            </a:r>
          </a:p>
          <a:p>
            <a:pPr lvl="1" rtl="0">
              <a:spcBef>
                <a:spcPts val="0"/>
              </a:spcBef>
              <a:spcAft>
                <a:spcPts val="300"/>
              </a:spcAft>
            </a:pPr>
            <a:r>
              <a:rPr lang="en-GB" sz="800" b="1">
                <a:solidFill>
                  <a:schemeClr val="accent1"/>
                </a:solidFill>
                <a:latin typeface="Arial"/>
                <a:cs typeface="Arial"/>
              </a:rPr>
              <a:t>Operational Efficiency: </a:t>
            </a:r>
            <a:r>
              <a:rPr lang="en-GB" sz="800">
                <a:solidFill>
                  <a:schemeClr val="tx1"/>
                </a:solidFill>
                <a:latin typeface="Arial"/>
                <a:cs typeface="Arial"/>
              </a:rPr>
              <a:t>The strategy aims to streamline processes and reduce operational costs through the use of AI and automation. This includes improving recruitment and retention of staff by providing a more flexible and engaging work environment.</a:t>
            </a:r>
          </a:p>
          <a:p>
            <a:pPr lvl="1" rtl="0">
              <a:spcBef>
                <a:spcPts val="0"/>
              </a:spcBef>
              <a:spcAft>
                <a:spcPts val="300"/>
              </a:spcAft>
            </a:pPr>
            <a:r>
              <a:rPr lang="en-GB" sz="800" b="1">
                <a:solidFill>
                  <a:schemeClr val="accent1"/>
                </a:solidFill>
                <a:latin typeface="Arial"/>
                <a:cs typeface="Arial"/>
              </a:rPr>
              <a:t>Data-Driven Decision Making: </a:t>
            </a:r>
            <a:r>
              <a:rPr lang="en-GB" sz="800">
                <a:solidFill>
                  <a:schemeClr val="tx1"/>
                </a:solidFill>
                <a:latin typeface="Arial"/>
                <a:cs typeface="Arial"/>
              </a:rPr>
              <a:t>By leveraging data and analytics, the strategy aims to generate insights that improve health outcomes and relieve pressures on staff. This includes the use of big data to identify disparities across populations and address inequalities through targeted interventions.</a:t>
            </a:r>
          </a:p>
          <a:p>
            <a:pPr lvl="1" rtl="0">
              <a:spcBef>
                <a:spcPts val="0"/>
              </a:spcBef>
              <a:spcAft>
                <a:spcPts val="300"/>
              </a:spcAft>
            </a:pPr>
            <a:r>
              <a:rPr lang="en-GB" sz="800" b="1">
                <a:solidFill>
                  <a:schemeClr val="accent1"/>
                </a:solidFill>
                <a:latin typeface="Arial"/>
                <a:cs typeface="Arial"/>
              </a:rPr>
              <a:t>Improved Workforce Capabilities</a:t>
            </a:r>
            <a:r>
              <a:rPr lang="en-GB" sz="800">
                <a:solidFill>
                  <a:schemeClr val="accent1"/>
                </a:solidFill>
                <a:latin typeface="Arial"/>
                <a:cs typeface="Arial"/>
              </a:rPr>
              <a:t>: </a:t>
            </a:r>
            <a:r>
              <a:rPr lang="en-GB" sz="800">
                <a:solidFill>
                  <a:schemeClr val="tx1"/>
                </a:solidFill>
                <a:latin typeface="Arial"/>
                <a:cs typeface="Arial"/>
              </a:rPr>
              <a:t>The strategy includes initiatives to develop the digital skills of the workforce, providing necessary training and support to ensure staff are confident and supported in using digital tools.</a:t>
            </a:r>
          </a:p>
          <a:p>
            <a:pPr marL="0" lvl="1" indent="0" rtl="0">
              <a:spcBef>
                <a:spcPts val="0"/>
              </a:spcBef>
              <a:buNone/>
            </a:pPr>
            <a:endParaRPr lang="en-GB" sz="800">
              <a:solidFill>
                <a:schemeClr val="tx1"/>
              </a:solidFill>
              <a:latin typeface="Arial"/>
              <a:cs typeface="Arial"/>
            </a:endParaRPr>
          </a:p>
          <a:p>
            <a:pPr lvl="1" rtl="0">
              <a:spcBef>
                <a:spcPts val="0"/>
              </a:spcBef>
              <a:spcAft>
                <a:spcPts val="300"/>
              </a:spcAft>
            </a:pPr>
            <a:endParaRPr lang="en-GB" sz="800">
              <a:solidFill>
                <a:schemeClr val="tx1"/>
              </a:solidFill>
              <a:latin typeface="Arial"/>
              <a:cs typeface="Arial"/>
            </a:endParaRPr>
          </a:p>
          <a:p>
            <a:pPr marL="0" indent="0" rtl="0">
              <a:spcBef>
                <a:spcPts val="800"/>
              </a:spcBef>
              <a:buNone/>
            </a:pPr>
            <a:endParaRPr lang="en-GB" sz="800">
              <a:latin typeface="Arial" panose="020B0604020202020204" pitchFamily="34" charset="0"/>
            </a:endParaRP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39058" y="-12770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Executive Summary (2)</a:t>
            </a:r>
            <a:endParaRPr lang="en-GB" sz="1800">
              <a:solidFill>
                <a:srgbClr val="1F355E"/>
              </a:solidFill>
              <a:latin typeface="Arial Black" panose="020B0A04020102020204" pitchFamily="34" charset="0"/>
            </a:endParaRPr>
          </a:p>
        </p:txBody>
      </p:sp>
      <p:grpSp>
        <p:nvGrpSpPr>
          <p:cNvPr id="19" name="Group 18">
            <a:extLst>
              <a:ext uri="{FF2B5EF4-FFF2-40B4-BE49-F238E27FC236}">
                <a16:creationId xmlns:a16="http://schemas.microsoft.com/office/drawing/2014/main" id="{A5C2E34E-429B-6DD8-575E-C854F646EEB0}"/>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545A1962-0A2D-5BAE-7373-1D12F8D90AB1}"/>
                </a:ext>
              </a:extLst>
            </p:cNvPr>
            <p:cNvSpPr/>
            <p:nvPr/>
          </p:nvSpPr>
          <p:spPr>
            <a:xfrm>
              <a:off x="374266" y="2474302"/>
              <a:ext cx="2448389" cy="820603"/>
            </a:xfrm>
            <a:prstGeom prst="homePlate">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7F964A85-FB69-BA8E-57CB-7BCCB32BFD5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F19708A0-52F1-3E09-8F66-E5EFB618EF2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3" name="Arrow: Chevron 22">
              <a:extLst>
                <a:ext uri="{FF2B5EF4-FFF2-40B4-BE49-F238E27FC236}">
                  <a16:creationId xmlns:a16="http://schemas.microsoft.com/office/drawing/2014/main" id="{B37B3D90-4BB8-2751-3CB3-3B28A6E6138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4" name="Arrow: Chevron 23">
              <a:extLst>
                <a:ext uri="{FF2B5EF4-FFF2-40B4-BE49-F238E27FC236}">
                  <a16:creationId xmlns:a16="http://schemas.microsoft.com/office/drawing/2014/main" id="{0E90FE77-99D1-7D69-23B2-A972190A5A8E}"/>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5" name="Arrow: Chevron 24">
              <a:extLst>
                <a:ext uri="{FF2B5EF4-FFF2-40B4-BE49-F238E27FC236}">
                  <a16:creationId xmlns:a16="http://schemas.microsoft.com/office/drawing/2014/main" id="{F2A210CB-3123-7A07-C4DF-0F61A3AF80A9}"/>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58A8F1A4-AB73-E50A-689C-5E526196CC30}"/>
              </a:ext>
            </a:extLst>
          </p:cNvPr>
          <p:cNvSpPr txBox="1"/>
          <p:nvPr/>
        </p:nvSpPr>
        <p:spPr>
          <a:xfrm>
            <a:off x="8616446" y="4834406"/>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6</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282515844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C358E-8609-62DE-7313-22F1CCD28C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53AEA4-0B85-B1A5-0B96-86DEC9749FCE}"/>
              </a:ext>
            </a:extLst>
          </p:cNvPr>
          <p:cNvSpPr>
            <a:spLocks noGrp="1"/>
          </p:cNvSpPr>
          <p:nvPr>
            <p:ph type="title"/>
          </p:nvPr>
        </p:nvSpPr>
        <p:spPr>
          <a:xfrm>
            <a:off x="73210" y="2702"/>
            <a:ext cx="8925362" cy="993775"/>
          </a:xfrm>
        </p:spPr>
        <p:txBody>
          <a:bodyPr>
            <a:normAutofit fontScale="90000"/>
          </a:bodyPr>
          <a:lstStyle/>
          <a:p>
            <a:br>
              <a:rPr lang="en-GB" sz="1800">
                <a:solidFill>
                  <a:srgbClr val="1F355E"/>
                </a:solidFill>
                <a:latin typeface="Arial Black"/>
              </a:rPr>
            </a:br>
            <a:br>
              <a:rPr lang="en-GB" sz="1800">
                <a:solidFill>
                  <a:srgbClr val="1F355E"/>
                </a:solidFill>
                <a:latin typeface="Arial Black"/>
              </a:rPr>
            </a:br>
            <a:br>
              <a:rPr lang="en-GB" sz="1800">
                <a:solidFill>
                  <a:srgbClr val="1F355E"/>
                </a:solidFill>
                <a:latin typeface="Arial Black" panose="020B0A04020102020204" pitchFamily="34" charset="0"/>
              </a:rPr>
            </a:br>
            <a:br>
              <a:rPr lang="en-GB" sz="1800"/>
            </a:br>
            <a:endParaRPr lang="en-GB" sz="1800"/>
          </a:p>
        </p:txBody>
      </p:sp>
      <p:sp>
        <p:nvSpPr>
          <p:cNvPr id="14" name="Content Placeholder 2">
            <a:extLst>
              <a:ext uri="{FF2B5EF4-FFF2-40B4-BE49-F238E27FC236}">
                <a16:creationId xmlns:a16="http://schemas.microsoft.com/office/drawing/2014/main" id="{004878A3-32DA-84C6-E6CB-F49B354C536E}"/>
              </a:ext>
            </a:extLst>
          </p:cNvPr>
          <p:cNvSpPr>
            <a:spLocks noGrp="1"/>
          </p:cNvSpPr>
          <p:nvPr>
            <p:ph sz="quarter" idx="11"/>
          </p:nvPr>
        </p:nvSpPr>
        <p:spPr>
          <a:xfrm>
            <a:off x="139302" y="638174"/>
            <a:ext cx="8865393" cy="3871913"/>
          </a:xfrm>
          <a:solidFill>
            <a:schemeClr val="bg1"/>
          </a:solidFill>
          <a:ln w="12700">
            <a:solidFill>
              <a:schemeClr val="accent1"/>
            </a:solidFill>
          </a:ln>
        </p:spPr>
        <p:txBody>
          <a:bodyPr vert="horz" lIns="91440" tIns="45720" rIns="91440" bIns="45720" rtlCol="0" anchor="t">
            <a:noAutofit/>
          </a:bodyPr>
          <a:lstStyle/>
          <a:p>
            <a:pPr lvl="1" rtl="0">
              <a:spcBef>
                <a:spcPts val="0"/>
              </a:spcBef>
              <a:spcAft>
                <a:spcPts val="300"/>
              </a:spcAft>
            </a:pPr>
            <a:endParaRPr lang="en-GB" sz="800" b="1">
              <a:solidFill>
                <a:schemeClr val="accent1"/>
              </a:solidFill>
              <a:latin typeface="Arial"/>
              <a:cs typeface="Arial"/>
            </a:endParaRPr>
          </a:p>
          <a:p>
            <a:pPr marL="0" lvl="1" indent="0" rtl="0">
              <a:spcBef>
                <a:spcPts val="0"/>
              </a:spcBef>
              <a:buNone/>
            </a:pPr>
            <a:r>
              <a:rPr lang="en-GB" sz="800">
                <a:solidFill>
                  <a:schemeClr val="tx1"/>
                </a:solidFill>
                <a:latin typeface="Arial"/>
                <a:cs typeface="Arial"/>
              </a:rPr>
              <a:t>The Strategy advocates the establishment of a Health Board wide Benefits Framework. The framework will ensure that all transformation initiatives are aligned with the Health Board's broader strategic objectives, providing a clear and consistent way to measure the impact of all investments and service transformations. By establishing clear, consistent metrics across the Health Board, the framework will help track progress, demonstrate value, and ensure accountability. It will also facilitate informed decision-making, enabling the Health Board to prioritise initiatives that offer the greatest benefits to patient care, operational efficiency and progress towards achieving the Health Board’s Strategic Objectives. Once established the framework will allow measuring and tracking of the benefits realisation and ongoing performance management.</a:t>
            </a:r>
          </a:p>
          <a:p>
            <a:pPr marL="0" lvl="1" indent="0" rtl="0">
              <a:spcBef>
                <a:spcPts val="0"/>
              </a:spcBef>
              <a:buNone/>
            </a:pPr>
            <a:endParaRPr lang="en-GB" sz="800">
              <a:solidFill>
                <a:schemeClr val="tx1"/>
              </a:solidFill>
              <a:latin typeface="Arial"/>
              <a:cs typeface="Arial"/>
            </a:endParaRPr>
          </a:p>
          <a:p>
            <a:pPr marL="0" lvl="1" indent="0" rtl="0">
              <a:spcBef>
                <a:spcPts val="0"/>
              </a:spcBef>
              <a:buNone/>
            </a:pPr>
            <a:r>
              <a:rPr lang="en-GB" sz="800">
                <a:solidFill>
                  <a:schemeClr val="tx1"/>
                </a:solidFill>
                <a:latin typeface="Arial"/>
                <a:cs typeface="Arial"/>
              </a:rPr>
              <a:t>The Digital Strategy will require significant investment of resources and will require significant cash releasing savings to ensure the delivery of sustainable high-quality services to our population. Digital experts suggest that allocating 5-10% of total Health Board income to digital and data is the benchmark for achieving Digital Transformation and reaching HIMSS Digital Maturity Stage 7. This is much higher than the current annual spend on Data and Digital at SBUHB of just over 2%. The Strategy sets out the indicative requirement for SBUHB to increase the allocation to 4.6% of allocation over the 10 years. Recognising the Health Board's financial challenges, the delivery of the strategy will require robust business cases, collaborative national working, Welsh Government support and external strategic partnerships in order to realise the full potential of a digitally enabled health and care service.</a:t>
            </a:r>
          </a:p>
          <a:p>
            <a:pPr marL="0" lvl="1" indent="0" rtl="0">
              <a:spcBef>
                <a:spcPts val="0"/>
              </a:spcBef>
              <a:buNone/>
            </a:pPr>
            <a:endParaRPr lang="en-GB" sz="800">
              <a:solidFill>
                <a:schemeClr val="tx1"/>
              </a:solidFill>
              <a:latin typeface="Arial"/>
              <a:cs typeface="Arial"/>
            </a:endParaRPr>
          </a:p>
          <a:p>
            <a:pPr marL="0" lvl="1" indent="0" rtl="0">
              <a:spcBef>
                <a:spcPts val="0"/>
              </a:spcBef>
              <a:buNone/>
            </a:pPr>
            <a:r>
              <a:rPr lang="en-GB" sz="800">
                <a:solidFill>
                  <a:schemeClr val="tx1"/>
                </a:solidFill>
                <a:latin typeface="Arial"/>
                <a:cs typeface="Arial"/>
              </a:rPr>
              <a:t>The Kings Fund briefing: “A digital NHS: An introduction to the digital agenda and plans for implementation in 2016”, highlighted McKinsey estimated that the digital transformation of Health organisations can save between 7% and 11.5% of their health expenditure. For SBUHB this would equate to between £81.2m and £133.4m per annum (based on the current allocation). The benefits framework will therefore have a key role to play in ensuring that digitally enabled transformation delivers the SBUHB strategic objectives in a sustainable and affordable way. </a:t>
            </a:r>
          </a:p>
          <a:p>
            <a:pPr marL="0" lvl="1" indent="0" rtl="0">
              <a:spcBef>
                <a:spcPts val="0"/>
              </a:spcBef>
              <a:buNone/>
            </a:pPr>
            <a:endParaRPr lang="en-GB" sz="800">
              <a:solidFill>
                <a:schemeClr val="tx1"/>
              </a:solidFill>
              <a:latin typeface="Arial"/>
              <a:cs typeface="Arial"/>
            </a:endParaRPr>
          </a:p>
          <a:p>
            <a:pPr marL="0" lvl="1" indent="0" rtl="0">
              <a:spcBef>
                <a:spcPts val="0"/>
              </a:spcBef>
              <a:buNone/>
            </a:pPr>
            <a:r>
              <a:rPr lang="en-GB" sz="800" b="1">
                <a:solidFill>
                  <a:schemeClr val="accent1"/>
                </a:solidFill>
                <a:latin typeface="Arial"/>
                <a:cs typeface="Arial"/>
              </a:rPr>
              <a:t>Mobilisation Plan</a:t>
            </a:r>
          </a:p>
          <a:p>
            <a:pPr marL="0" lvl="1" indent="0" rtl="0">
              <a:spcBef>
                <a:spcPts val="0"/>
              </a:spcBef>
              <a:buNone/>
            </a:pPr>
            <a:r>
              <a:rPr lang="en-GB" sz="800">
                <a:solidFill>
                  <a:schemeClr val="tx1"/>
                </a:solidFill>
                <a:latin typeface="Arial"/>
                <a:cs typeface="Arial"/>
              </a:rPr>
              <a:t>We believe the key to the success of our strategy in the long term is rapid yet thoughtful change within the next three years to 2028. Our ambitious 3-year roadmap maximises the enormous potential of SBUHB by focussing on a prioritised list of strong digital foundations, building a robust, modern, and consolidated suite of digital and data capabilities. </a:t>
            </a:r>
          </a:p>
          <a:p>
            <a:pPr marL="0" lvl="1" indent="0" rtl="0">
              <a:spcBef>
                <a:spcPts val="0"/>
              </a:spcBef>
              <a:buNone/>
            </a:pPr>
            <a:r>
              <a:rPr lang="en-GB" sz="800">
                <a:solidFill>
                  <a:schemeClr val="tx1"/>
                </a:solidFill>
                <a:latin typeface="Arial"/>
                <a:cs typeface="Arial"/>
              </a:rPr>
              <a:t>The Mobilisation Plan sets out the 3 key areas of work that must now be undertaken over the course of next 12 months to evaluate SBUHB’s current work and maximise the SBUHB Digital Strategy’s success. The three areas include:</a:t>
            </a:r>
          </a:p>
          <a:p>
            <a:pPr marL="0" lvl="1" indent="0" rtl="0">
              <a:spcBef>
                <a:spcPts val="0"/>
              </a:spcBef>
              <a:buNone/>
            </a:pPr>
            <a:endParaRPr lang="en-GB" sz="800">
              <a:solidFill>
                <a:schemeClr val="tx1"/>
              </a:solidFill>
              <a:latin typeface="Arial"/>
              <a:cs typeface="Arial"/>
            </a:endParaRPr>
          </a:p>
          <a:p>
            <a:pPr marL="0" lvl="1" indent="0" rtl="0">
              <a:spcBef>
                <a:spcPts val="0"/>
              </a:spcBef>
              <a:buNone/>
            </a:pPr>
            <a:r>
              <a:rPr lang="en-GB" sz="800" b="1">
                <a:solidFill>
                  <a:schemeClr val="accent1"/>
                </a:solidFill>
                <a:latin typeface="Arial"/>
                <a:cs typeface="Arial"/>
              </a:rPr>
              <a:t>Aligning</a:t>
            </a:r>
            <a:r>
              <a:rPr lang="en-GB" sz="800">
                <a:solidFill>
                  <a:schemeClr val="tx1"/>
                </a:solidFill>
                <a:latin typeface="Arial"/>
                <a:cs typeface="Arial"/>
              </a:rPr>
              <a:t> – securing sign-off, maintaining momentum and building buy-in </a:t>
            </a:r>
          </a:p>
          <a:p>
            <a:pPr marL="0" lvl="1" indent="0" rtl="0">
              <a:spcBef>
                <a:spcPts val="0"/>
              </a:spcBef>
              <a:buNone/>
            </a:pPr>
            <a:r>
              <a:rPr lang="en-GB" sz="800" b="1">
                <a:solidFill>
                  <a:schemeClr val="accent1"/>
                </a:solidFill>
                <a:latin typeface="Arial"/>
                <a:cs typeface="Arial"/>
              </a:rPr>
              <a:t>Mapping</a:t>
            </a:r>
            <a:r>
              <a:rPr lang="en-GB" sz="800">
                <a:solidFill>
                  <a:schemeClr val="tx1"/>
                </a:solidFill>
                <a:latin typeface="Arial"/>
                <a:cs typeface="Arial"/>
              </a:rPr>
              <a:t> – testing and prioritising digital projects against the new vision, </a:t>
            </a:r>
          </a:p>
          <a:p>
            <a:pPr marL="0" lvl="1" indent="0" rtl="0">
              <a:spcBef>
                <a:spcPts val="0"/>
              </a:spcBef>
              <a:buNone/>
            </a:pPr>
            <a:r>
              <a:rPr lang="en-GB" sz="800" b="1">
                <a:solidFill>
                  <a:schemeClr val="accent1"/>
                </a:solidFill>
                <a:latin typeface="Arial"/>
                <a:cs typeface="Arial"/>
              </a:rPr>
              <a:t>Structuring</a:t>
            </a:r>
            <a:r>
              <a:rPr lang="en-GB" sz="800">
                <a:solidFill>
                  <a:schemeClr val="tx1"/>
                </a:solidFill>
                <a:latin typeface="Arial"/>
                <a:cs typeface="Arial"/>
              </a:rPr>
              <a:t> – setting up the programme for success </a:t>
            </a:r>
          </a:p>
          <a:p>
            <a:pPr marL="0" lvl="1" indent="0" rtl="0">
              <a:spcBef>
                <a:spcPts val="0"/>
              </a:spcBef>
              <a:buNone/>
            </a:pPr>
            <a:endParaRPr lang="en-GB" sz="800">
              <a:solidFill>
                <a:schemeClr val="tx1"/>
              </a:solidFill>
              <a:latin typeface="Arial"/>
              <a:cs typeface="Arial"/>
            </a:endParaRPr>
          </a:p>
          <a:p>
            <a:pPr marL="238125" lvl="1" indent="0" rtl="0">
              <a:spcBef>
                <a:spcPts val="0"/>
              </a:spcBef>
              <a:buNone/>
            </a:pPr>
            <a:endParaRPr lang="en-GB" sz="800">
              <a:solidFill>
                <a:schemeClr val="accent1"/>
              </a:solidFill>
              <a:latin typeface="Arial" panose="020B0604020202020204" pitchFamily="34" charset="0"/>
            </a:endParaRPr>
          </a:p>
        </p:txBody>
      </p:sp>
      <p:grpSp>
        <p:nvGrpSpPr>
          <p:cNvPr id="30" name="Group 29">
            <a:extLst>
              <a:ext uri="{FF2B5EF4-FFF2-40B4-BE49-F238E27FC236}">
                <a16:creationId xmlns:a16="http://schemas.microsoft.com/office/drawing/2014/main" id="{78444DEA-ECF5-C027-9B1C-D1AE53D4CEAE}"/>
              </a:ext>
            </a:extLst>
          </p:cNvPr>
          <p:cNvGrpSpPr/>
          <p:nvPr/>
        </p:nvGrpSpPr>
        <p:grpSpPr>
          <a:xfrm>
            <a:off x="-1" y="0"/>
            <a:ext cx="9143998" cy="165595"/>
            <a:chOff x="374266" y="2474302"/>
            <a:chExt cx="13719657" cy="820603"/>
          </a:xfrm>
        </p:grpSpPr>
        <p:sp>
          <p:nvSpPr>
            <p:cNvPr id="31" name="Arrow: Pentagon 30">
              <a:extLst>
                <a:ext uri="{FF2B5EF4-FFF2-40B4-BE49-F238E27FC236}">
                  <a16:creationId xmlns:a16="http://schemas.microsoft.com/office/drawing/2014/main" id="{CA4B6E86-08F3-FB3B-B544-05EFFCFEDB29}"/>
                </a:ext>
              </a:extLst>
            </p:cNvPr>
            <p:cNvSpPr/>
            <p:nvPr/>
          </p:nvSpPr>
          <p:spPr>
            <a:xfrm>
              <a:off x="374266" y="2474302"/>
              <a:ext cx="2448389" cy="820603"/>
            </a:xfrm>
            <a:prstGeom prst="homePlate">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32" name="Arrow: Chevron 31">
              <a:extLst>
                <a:ext uri="{FF2B5EF4-FFF2-40B4-BE49-F238E27FC236}">
                  <a16:creationId xmlns:a16="http://schemas.microsoft.com/office/drawing/2014/main" id="{FEA94479-4FEE-4381-F3C8-3DF78A190E1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33" name="Arrow: Chevron 32">
              <a:extLst>
                <a:ext uri="{FF2B5EF4-FFF2-40B4-BE49-F238E27FC236}">
                  <a16:creationId xmlns:a16="http://schemas.microsoft.com/office/drawing/2014/main" id="{08D6E900-F608-E39B-E59E-E50A481BF15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34" name="Arrow: Chevron 33">
              <a:extLst>
                <a:ext uri="{FF2B5EF4-FFF2-40B4-BE49-F238E27FC236}">
                  <a16:creationId xmlns:a16="http://schemas.microsoft.com/office/drawing/2014/main" id="{F189EA5C-6476-0949-7E8D-60ACCC9D78BD}"/>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35" name="Arrow: Chevron 34">
              <a:extLst>
                <a:ext uri="{FF2B5EF4-FFF2-40B4-BE49-F238E27FC236}">
                  <a16:creationId xmlns:a16="http://schemas.microsoft.com/office/drawing/2014/main" id="{49850242-0FA1-8EF3-EDE5-5AD2D06987FD}"/>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36" name="Arrow: Chevron 35">
              <a:extLst>
                <a:ext uri="{FF2B5EF4-FFF2-40B4-BE49-F238E27FC236}">
                  <a16:creationId xmlns:a16="http://schemas.microsoft.com/office/drawing/2014/main" id="{33CA537E-A83D-325F-8672-9807D4DFA478}"/>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 name="Title 1">
            <a:extLst>
              <a:ext uri="{FF2B5EF4-FFF2-40B4-BE49-F238E27FC236}">
                <a16:creationId xmlns:a16="http://schemas.microsoft.com/office/drawing/2014/main" id="{205B4821-26D2-CCFB-4C7B-172BBBC924C4}"/>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Executive Summary (3)</a:t>
            </a:r>
            <a:endParaRPr lang="en-GB" sz="1800">
              <a:solidFill>
                <a:srgbClr val="1F355E"/>
              </a:solidFill>
              <a:latin typeface="Arial Black" panose="020B0A04020102020204" pitchFamily="34" charset="0"/>
            </a:endParaRPr>
          </a:p>
        </p:txBody>
      </p:sp>
      <p:sp>
        <p:nvSpPr>
          <p:cNvPr id="5" name="TextBox 4">
            <a:extLst>
              <a:ext uri="{FF2B5EF4-FFF2-40B4-BE49-F238E27FC236}">
                <a16:creationId xmlns:a16="http://schemas.microsoft.com/office/drawing/2014/main" id="{467D2265-2B0C-7480-CF8C-C2DAF0EA5178}"/>
              </a:ext>
            </a:extLst>
          </p:cNvPr>
          <p:cNvSpPr txBox="1"/>
          <p:nvPr/>
        </p:nvSpPr>
        <p:spPr>
          <a:xfrm>
            <a:off x="8648530" y="480867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7</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16227277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p:txBody>
          <a:bodyPr/>
          <a:lstStyle/>
          <a:p>
            <a:r>
              <a:rPr lang="en-GB">
                <a:cs typeface="Arial"/>
              </a:rPr>
              <a:t>2. Our Context  </a:t>
            </a:r>
          </a:p>
        </p:txBody>
      </p:sp>
      <p:grpSp>
        <p:nvGrpSpPr>
          <p:cNvPr id="18" name="Group 17">
            <a:extLst>
              <a:ext uri="{FF2B5EF4-FFF2-40B4-BE49-F238E27FC236}">
                <a16:creationId xmlns:a16="http://schemas.microsoft.com/office/drawing/2014/main" id="{119563D0-094C-63CA-5070-20780074D7E3}"/>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B11AD063-78D1-39E7-0A7A-7042EEDFA51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5C693683-0E4E-EE6B-04FC-84D321F31FE4}"/>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2AFF57C5-C2F3-5765-FDED-A6B637C3F7D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22" name="Arrow: Chevron 21">
              <a:extLst>
                <a:ext uri="{FF2B5EF4-FFF2-40B4-BE49-F238E27FC236}">
                  <a16:creationId xmlns:a16="http://schemas.microsoft.com/office/drawing/2014/main" id="{58DC033D-6DFA-6DA3-2FF3-4C855BA7B66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23" name="Arrow: Chevron 22">
              <a:extLst>
                <a:ext uri="{FF2B5EF4-FFF2-40B4-BE49-F238E27FC236}">
                  <a16:creationId xmlns:a16="http://schemas.microsoft.com/office/drawing/2014/main" id="{5494A1AB-D078-30E4-79D1-32B191B09E51}"/>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24" name="Arrow: Chevron 23">
              <a:extLst>
                <a:ext uri="{FF2B5EF4-FFF2-40B4-BE49-F238E27FC236}">
                  <a16:creationId xmlns:a16="http://schemas.microsoft.com/office/drawing/2014/main" id="{7753C227-FC1E-5D35-6529-6FCD4C4F4587}"/>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2" name="TextBox 1">
            <a:extLst>
              <a:ext uri="{FF2B5EF4-FFF2-40B4-BE49-F238E27FC236}">
                <a16:creationId xmlns:a16="http://schemas.microsoft.com/office/drawing/2014/main" id="{BB676DE3-AA27-7B3E-171D-375F4E91940E}"/>
              </a:ext>
            </a:extLst>
          </p:cNvPr>
          <p:cNvSpPr txBox="1"/>
          <p:nvPr/>
        </p:nvSpPr>
        <p:spPr>
          <a:xfrm>
            <a:off x="8553106" y="4854507"/>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8</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149612807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FCA50D-FE70-0246-F2A1-FD4D30F6513D}"/>
              </a:ext>
            </a:extLst>
          </p:cNvPr>
          <p:cNvGrpSpPr/>
          <p:nvPr/>
        </p:nvGrpSpPr>
        <p:grpSpPr>
          <a:xfrm>
            <a:off x="133530" y="609601"/>
            <a:ext cx="8894356" cy="3852626"/>
            <a:chOff x="2652852" y="672962"/>
            <a:chExt cx="6268792" cy="2302654"/>
          </a:xfrm>
        </p:grpSpPr>
        <p:sp>
          <p:nvSpPr>
            <p:cNvPr id="16" name="Rectangle 15">
              <a:extLst>
                <a:ext uri="{FF2B5EF4-FFF2-40B4-BE49-F238E27FC236}">
                  <a16:creationId xmlns:a16="http://schemas.microsoft.com/office/drawing/2014/main" id="{5410FCC1-98B6-FF46-B6BA-E317E309EAF8}"/>
                </a:ext>
              </a:extLst>
            </p:cNvPr>
            <p:cNvSpPr/>
            <p:nvPr/>
          </p:nvSpPr>
          <p:spPr>
            <a:xfrm>
              <a:off x="2652852" y="672962"/>
              <a:ext cx="6268792" cy="230265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1260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endPar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228600" indent="-228600" algn="l" defTabSz="825500">
                <a:spcAft>
                  <a:spcPts val="200"/>
                </a:spcAft>
                <a:buAutoNum type="arabicPeriod"/>
              </a:pPr>
              <a:r>
                <a:rPr lang="en-US" sz="1400">
                  <a:solidFill>
                    <a:srgbClr val="1F355E"/>
                  </a:solidFill>
                  <a:latin typeface="Arial" panose="020B0604020202020204" pitchFamily="34" charset="0"/>
                  <a:cs typeface="Arial" panose="020B0604020202020204" pitchFamily="34" charset="0"/>
                </a:rPr>
                <a:t>Demand for our services is growing.</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1400">
                  <a:solidFill>
                    <a:srgbClr val="1F355E"/>
                  </a:solidFill>
                  <a:latin typeface="Arial" panose="020B0604020202020204" pitchFamily="34" charset="0"/>
                  <a:cs typeface="Arial" panose="020B0604020202020204" pitchFamily="34" charset="0"/>
                </a:rPr>
                <a:t>We are still an unequal society, and this impacts our health.</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1400">
                  <a:solidFill>
                    <a:srgbClr val="1F355E"/>
                  </a:solidFill>
                  <a:latin typeface="Arial" panose="020B0604020202020204" pitchFamily="34" charset="0"/>
                  <a:cs typeface="Arial" panose="020B0604020202020204" pitchFamily="34" charset="0"/>
                </a:rPr>
                <a:t>Satisfaction with healthcare services is falling. </a:t>
              </a:r>
            </a:p>
          </p:txBody>
        </p:sp>
        <p:grpSp>
          <p:nvGrpSpPr>
            <p:cNvPr id="15" name="Group 14">
              <a:extLst>
                <a:ext uri="{FF2B5EF4-FFF2-40B4-BE49-F238E27FC236}">
                  <a16:creationId xmlns:a16="http://schemas.microsoft.com/office/drawing/2014/main" id="{34BA8523-D297-1B27-BB6B-52C70499C36F}"/>
                </a:ext>
              </a:extLst>
            </p:cNvPr>
            <p:cNvGrpSpPr/>
            <p:nvPr/>
          </p:nvGrpSpPr>
          <p:grpSpPr>
            <a:xfrm>
              <a:off x="2652852" y="2600242"/>
              <a:ext cx="6268792" cy="364972"/>
              <a:chOff x="3132304" y="3370052"/>
              <a:chExt cx="6007192" cy="364972"/>
            </a:xfrm>
          </p:grpSpPr>
          <p:sp>
            <p:nvSpPr>
              <p:cNvPr id="7" name="Rectangle 6">
                <a:extLst>
                  <a:ext uri="{FF2B5EF4-FFF2-40B4-BE49-F238E27FC236}">
                    <a16:creationId xmlns:a16="http://schemas.microsoft.com/office/drawing/2014/main" id="{57E88A75-65E1-E13D-C922-BB7989EDAE7B}"/>
                  </a:ext>
                </a:extLst>
              </p:cNvPr>
              <p:cNvSpPr/>
              <p:nvPr/>
            </p:nvSpPr>
            <p:spPr>
              <a:xfrm>
                <a:off x="3132304" y="3370059"/>
                <a:ext cx="750899" cy="364965"/>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8" name="Rectangle 7">
                <a:extLst>
                  <a:ext uri="{FF2B5EF4-FFF2-40B4-BE49-F238E27FC236}">
                    <a16:creationId xmlns:a16="http://schemas.microsoft.com/office/drawing/2014/main" id="{C2752CD2-7224-CC23-5CAD-9816105DA09F}"/>
                  </a:ext>
                </a:extLst>
              </p:cNvPr>
              <p:cNvSpPr/>
              <p:nvPr/>
            </p:nvSpPr>
            <p:spPr>
              <a:xfrm>
                <a:off x="3883203" y="3370058"/>
                <a:ext cx="750899" cy="364961"/>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9" name="Rectangle 8">
                <a:extLst>
                  <a:ext uri="{FF2B5EF4-FFF2-40B4-BE49-F238E27FC236}">
                    <a16:creationId xmlns:a16="http://schemas.microsoft.com/office/drawing/2014/main" id="{E7C6999C-D287-FF57-A0B3-F91418AC680E}"/>
                  </a:ext>
                </a:extLst>
              </p:cNvPr>
              <p:cNvSpPr/>
              <p:nvPr/>
            </p:nvSpPr>
            <p:spPr>
              <a:xfrm>
                <a:off x="4634102" y="3370058"/>
                <a:ext cx="750899" cy="364961"/>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0" name="Rectangle 9">
                <a:extLst>
                  <a:ext uri="{FF2B5EF4-FFF2-40B4-BE49-F238E27FC236}">
                    <a16:creationId xmlns:a16="http://schemas.microsoft.com/office/drawing/2014/main" id="{20AEE4AA-701C-2B29-7C98-7E9C347BB0DA}"/>
                  </a:ext>
                </a:extLst>
              </p:cNvPr>
              <p:cNvSpPr/>
              <p:nvPr/>
            </p:nvSpPr>
            <p:spPr>
              <a:xfrm>
                <a:off x="7637698" y="3370057"/>
                <a:ext cx="750899" cy="364963"/>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11" name="Rectangle 10">
                <a:extLst>
                  <a:ext uri="{FF2B5EF4-FFF2-40B4-BE49-F238E27FC236}">
                    <a16:creationId xmlns:a16="http://schemas.microsoft.com/office/drawing/2014/main" id="{A3A1B980-F576-B38C-9A73-F43C5738E01C}"/>
                  </a:ext>
                </a:extLst>
              </p:cNvPr>
              <p:cNvSpPr/>
              <p:nvPr/>
            </p:nvSpPr>
            <p:spPr>
              <a:xfrm>
                <a:off x="8388597" y="3370052"/>
                <a:ext cx="750899" cy="364964"/>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32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optometry practices</a:t>
                </a:r>
              </a:p>
            </p:txBody>
          </p:sp>
          <p:sp>
            <p:nvSpPr>
              <p:cNvPr id="12" name="Rectangle 11">
                <a:extLst>
                  <a:ext uri="{FF2B5EF4-FFF2-40B4-BE49-F238E27FC236}">
                    <a16:creationId xmlns:a16="http://schemas.microsoft.com/office/drawing/2014/main" id="{3A1885C3-EA20-BBC0-EA31-F83974898245}"/>
                  </a:ext>
                </a:extLst>
              </p:cNvPr>
              <p:cNvSpPr/>
              <p:nvPr/>
            </p:nvSpPr>
            <p:spPr>
              <a:xfrm>
                <a:off x="6135900" y="3370058"/>
                <a:ext cx="750899" cy="364962"/>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13" name="Rectangle 12">
                <a:extLst>
                  <a:ext uri="{FF2B5EF4-FFF2-40B4-BE49-F238E27FC236}">
                    <a16:creationId xmlns:a16="http://schemas.microsoft.com/office/drawing/2014/main" id="{E1967628-C8F0-F6C3-1352-136C3BB49FB6}"/>
                  </a:ext>
                </a:extLst>
              </p:cNvPr>
              <p:cNvSpPr/>
              <p:nvPr/>
            </p:nvSpPr>
            <p:spPr>
              <a:xfrm>
                <a:off x="6886799"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4" name="Rectangle 13">
                <a:extLst>
                  <a:ext uri="{FF2B5EF4-FFF2-40B4-BE49-F238E27FC236}">
                    <a16:creationId xmlns:a16="http://schemas.microsoft.com/office/drawing/2014/main" id="{DEB6E691-1979-B30A-BD43-C7C33F6E1653}"/>
                  </a:ext>
                </a:extLst>
              </p:cNvPr>
              <p:cNvSpPr/>
              <p:nvPr/>
            </p:nvSpPr>
            <p:spPr>
              <a:xfrm>
                <a:off x="5385001"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sp>
            <p:nvSpPr>
              <p:cNvPr id="35" name="Rectangle 34">
                <a:extLst>
                  <a:ext uri="{FF2B5EF4-FFF2-40B4-BE49-F238E27FC236}">
                    <a16:creationId xmlns:a16="http://schemas.microsoft.com/office/drawing/2014/main" id="{12F8ED4F-DD55-F605-E83E-C20E8070B540}"/>
                  </a:ext>
                </a:extLst>
              </p:cNvPr>
              <p:cNvSpPr/>
              <p:nvPr/>
            </p:nvSpPr>
            <p:spPr>
              <a:xfrm>
                <a:off x="3132304" y="3370056"/>
                <a:ext cx="750899" cy="364965"/>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£1.6bn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6" name="Rectangle 35">
                <a:extLst>
                  <a:ext uri="{FF2B5EF4-FFF2-40B4-BE49-F238E27FC236}">
                    <a16:creationId xmlns:a16="http://schemas.microsoft.com/office/drawing/2014/main" id="{F51A1A3A-5267-45FE-95EC-37E53DA3E939}"/>
                  </a:ext>
                </a:extLst>
              </p:cNvPr>
              <p:cNvSpPr/>
              <p:nvPr/>
            </p:nvSpPr>
            <p:spPr>
              <a:xfrm>
                <a:off x="3883203" y="3370054"/>
                <a:ext cx="750899" cy="364961"/>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37" name="Rectangle 36">
                <a:extLst>
                  <a:ext uri="{FF2B5EF4-FFF2-40B4-BE49-F238E27FC236}">
                    <a16:creationId xmlns:a16="http://schemas.microsoft.com/office/drawing/2014/main" id="{3E06B072-F3C2-F98C-044E-37FF3CBCD919}"/>
                  </a:ext>
                </a:extLst>
              </p:cNvPr>
              <p:cNvSpPr/>
              <p:nvPr/>
            </p:nvSpPr>
            <p:spPr>
              <a:xfrm>
                <a:off x="4634102" y="3370054"/>
                <a:ext cx="750899" cy="364961"/>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38" name="Rectangle 37">
                <a:extLst>
                  <a:ext uri="{FF2B5EF4-FFF2-40B4-BE49-F238E27FC236}">
                    <a16:creationId xmlns:a16="http://schemas.microsoft.com/office/drawing/2014/main" id="{5463AEDE-D775-A25C-4204-155E0FCFA9C4}"/>
                  </a:ext>
                </a:extLst>
              </p:cNvPr>
              <p:cNvSpPr/>
              <p:nvPr/>
            </p:nvSpPr>
            <p:spPr>
              <a:xfrm>
                <a:off x="7637698" y="3370053"/>
                <a:ext cx="750899" cy="364963"/>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9" name="Rectangle 38">
                <a:extLst>
                  <a:ext uri="{FF2B5EF4-FFF2-40B4-BE49-F238E27FC236}">
                    <a16:creationId xmlns:a16="http://schemas.microsoft.com/office/drawing/2014/main" id="{C34CD96D-162A-10FB-23A0-B5658131E2AA}"/>
                  </a:ext>
                </a:extLst>
              </p:cNvPr>
              <p:cNvSpPr/>
              <p:nvPr/>
            </p:nvSpPr>
            <p:spPr>
              <a:xfrm>
                <a:off x="6135900" y="3370054"/>
                <a:ext cx="750899" cy="364962"/>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40" name="Rectangle 39">
                <a:extLst>
                  <a:ext uri="{FF2B5EF4-FFF2-40B4-BE49-F238E27FC236}">
                    <a16:creationId xmlns:a16="http://schemas.microsoft.com/office/drawing/2014/main" id="{61DF2801-E29C-AC15-73F3-B368E0EC8BD9}"/>
                  </a:ext>
                </a:extLst>
              </p:cNvPr>
              <p:cNvSpPr/>
              <p:nvPr/>
            </p:nvSpPr>
            <p:spPr>
              <a:xfrm>
                <a:off x="6886799"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41" name="Rectangle 40">
                <a:extLst>
                  <a:ext uri="{FF2B5EF4-FFF2-40B4-BE49-F238E27FC236}">
                    <a16:creationId xmlns:a16="http://schemas.microsoft.com/office/drawing/2014/main" id="{DD523D0C-FEDC-1ECE-71E6-298A9C23CA87}"/>
                  </a:ext>
                </a:extLst>
              </p:cNvPr>
              <p:cNvSpPr/>
              <p:nvPr/>
            </p:nvSpPr>
            <p:spPr>
              <a:xfrm>
                <a:off x="5385001"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grpSp>
      </p:grpSp>
      <p:sp>
        <p:nvSpPr>
          <p:cNvPr id="2" name="TextBox 1">
            <a:extLst>
              <a:ext uri="{FF2B5EF4-FFF2-40B4-BE49-F238E27FC236}">
                <a16:creationId xmlns:a16="http://schemas.microsoft.com/office/drawing/2014/main" id="{38481BB6-BC49-C11A-81B5-13A1CD4900FD}"/>
              </a:ext>
            </a:extLst>
          </p:cNvPr>
          <p:cNvSpPr txBox="1"/>
          <p:nvPr/>
        </p:nvSpPr>
        <p:spPr>
          <a:xfrm>
            <a:off x="-143955" y="4948575"/>
            <a:ext cx="2890611" cy="194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600" b="1" i="0" u="none" strike="noStrike" cap="none" spc="0" normalizeH="0" baseline="0">
                <a:ln>
                  <a:noFill/>
                </a:ln>
                <a:solidFill>
                  <a:schemeClr val="bg1"/>
                </a:solidFill>
                <a:effectLst/>
                <a:uFillTx/>
                <a:latin typeface="Helvetica Neue"/>
                <a:ea typeface="Helvetica Neue"/>
                <a:cs typeface="Helvetica Neue"/>
                <a:sym typeface="Helvetica Neue"/>
              </a:rPr>
              <a:t>Source</a:t>
            </a:r>
            <a:r>
              <a:rPr kumimoji="0" lang="en-US" sz="600" b="0" i="1" strike="noStrike" cap="none" spc="0" normalizeH="0" baseline="0">
                <a:ln>
                  <a:noFill/>
                </a:ln>
                <a:solidFill>
                  <a:schemeClr val="bg1"/>
                </a:solidFill>
                <a:effectLst/>
                <a:uFillTx/>
                <a:latin typeface="Helvetica Neue"/>
                <a:ea typeface="Helvetica Neue"/>
                <a:cs typeface="Helvetica Neue"/>
                <a:sym typeface="Helvetica Neue"/>
              </a:rPr>
              <a:t>: A Conversation with the Public – Local Report 2024</a:t>
            </a:r>
            <a:endParaRPr kumimoji="0" lang="en-GB" sz="600" b="0" i="1" strike="noStrike" cap="none" spc="0" normalizeH="0" baseline="0">
              <a:ln>
                <a:noFill/>
              </a:ln>
              <a:solidFill>
                <a:schemeClr val="bg1"/>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0231E94D-4E3F-BDE1-7C3D-489D39A275C4}"/>
              </a:ext>
            </a:extLst>
          </p:cNvPr>
          <p:cNvGrpSpPr/>
          <p:nvPr/>
        </p:nvGrpSpPr>
        <p:grpSpPr>
          <a:xfrm>
            <a:off x="1711199" y="2019596"/>
            <a:ext cx="5380840" cy="594665"/>
            <a:chOff x="467013" y="2291751"/>
            <a:chExt cx="6039631" cy="594665"/>
          </a:xfrm>
        </p:grpSpPr>
        <p:sp>
          <p:nvSpPr>
            <p:cNvPr id="18" name="Rectangle 17">
              <a:extLst>
                <a:ext uri="{FF2B5EF4-FFF2-40B4-BE49-F238E27FC236}">
                  <a16:creationId xmlns:a16="http://schemas.microsoft.com/office/drawing/2014/main" id="{C68EBC37-7313-3D58-149E-EE41E8EACD74}"/>
                </a:ext>
              </a:extLst>
            </p:cNvPr>
            <p:cNvSpPr/>
            <p:nvPr/>
          </p:nvSpPr>
          <p:spPr>
            <a:xfrm>
              <a:off x="2512988" y="2291751"/>
              <a:ext cx="1947680" cy="59466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There is a </a:t>
              </a:r>
              <a:r>
                <a:rPr kumimoji="0" lang="en-US" sz="1000" i="0" u="none" strike="noStrike" cap="none" spc="0" normalizeH="0" baseline="0">
                  <a:ln>
                    <a:noFill/>
                  </a:ln>
                  <a:solidFill>
                    <a:schemeClr val="tx1"/>
                  </a:solidFill>
                  <a:effectLst/>
                  <a:uFillTx/>
                  <a:latin typeface="+mj-lt"/>
                  <a:ea typeface="+mn-ea"/>
                  <a:cs typeface="+mn-cs"/>
                  <a:sym typeface="Helvetica Neue Medium"/>
                </a:rPr>
                <a:t>9-year difference</a:t>
              </a:r>
              <a:r>
                <a:rPr kumimoji="0" lang="en-US" sz="1000" b="0" i="0" u="none" strike="noStrike" cap="none" spc="0" normalizeH="0" baseline="0">
                  <a:ln>
                    <a:noFill/>
                  </a:ln>
                  <a:solidFill>
                    <a:schemeClr val="tx1"/>
                  </a:solidFill>
                  <a:effectLst/>
                  <a:uFillTx/>
                  <a:latin typeface="+mj-lt"/>
                  <a:ea typeface="+mn-ea"/>
                  <a:cs typeface="+mn-cs"/>
                  <a:sym typeface="Helvetica Neue Medium"/>
                </a:rPr>
                <a:t> </a:t>
              </a:r>
              <a:r>
                <a:rPr kumimoji="0" lang="en-US" sz="800" b="0" i="0" u="none" strike="noStrike" cap="none" spc="0" normalizeH="0" baseline="0">
                  <a:ln>
                    <a:noFill/>
                  </a:ln>
                  <a:solidFill>
                    <a:schemeClr val="tx1"/>
                  </a:solidFill>
                  <a:effectLst/>
                  <a:uFillTx/>
                  <a:latin typeface="+mj-lt"/>
                  <a:ea typeface="+mn-ea"/>
                  <a:cs typeface="+mn-cs"/>
                  <a:sym typeface="Helvetica Neue Medium"/>
                </a:rPr>
                <a:t>in life expectancy between the wealthiest and poorest fifths of our population</a:t>
              </a:r>
            </a:p>
          </p:txBody>
        </p:sp>
        <p:sp>
          <p:nvSpPr>
            <p:cNvPr id="27" name="Rectangle 26">
              <a:extLst>
                <a:ext uri="{FF2B5EF4-FFF2-40B4-BE49-F238E27FC236}">
                  <a16:creationId xmlns:a16="http://schemas.microsoft.com/office/drawing/2014/main" id="{D0FDBC51-4649-55DD-856B-93F67C437829}"/>
                </a:ext>
              </a:extLst>
            </p:cNvPr>
            <p:cNvSpPr/>
            <p:nvPr/>
          </p:nvSpPr>
          <p:spPr>
            <a:xfrm>
              <a:off x="4556660"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1000" i="0" u="none" strike="noStrike" cap="none" spc="0" normalizeH="0" baseline="0">
                  <a:ln>
                    <a:noFill/>
                  </a:ln>
                  <a:solidFill>
                    <a:schemeClr val="tx1"/>
                  </a:solidFill>
                  <a:effectLst/>
                  <a:uFillTx/>
                  <a:latin typeface="+mj-lt"/>
                  <a:ea typeface="+mn-ea"/>
                  <a:cs typeface="+mn-cs"/>
                  <a:sym typeface="Helvetica Neue Medium"/>
                </a:rPr>
                <a:t>30% of Children </a:t>
              </a:r>
              <a:r>
                <a:rPr kumimoji="0" lang="en-US" sz="800" b="0" i="0" u="none" strike="noStrike" cap="none" spc="0" normalizeH="0" baseline="0">
                  <a:ln>
                    <a:noFill/>
                  </a:ln>
                  <a:solidFill>
                    <a:schemeClr val="tx1"/>
                  </a:solidFill>
                  <a:effectLst/>
                  <a:uFillTx/>
                  <a:latin typeface="+mj-lt"/>
                  <a:ea typeface="+mn-ea"/>
                  <a:cs typeface="+mn-cs"/>
                  <a:sym typeface="Helvetica Neue Medium"/>
                </a:rPr>
                <a:t>in Swansea bay are living in poverty</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sp>
          <p:nvSpPr>
            <p:cNvPr id="28" name="Rectangle 27">
              <a:extLst>
                <a:ext uri="{FF2B5EF4-FFF2-40B4-BE49-F238E27FC236}">
                  <a16:creationId xmlns:a16="http://schemas.microsoft.com/office/drawing/2014/main" id="{3F2E40C3-41DE-F3A2-1EE6-0CDE224EFC25}"/>
                </a:ext>
              </a:extLst>
            </p:cNvPr>
            <p:cNvSpPr/>
            <p:nvPr/>
          </p:nvSpPr>
          <p:spPr>
            <a:xfrm>
              <a:off x="467013" y="2291751"/>
              <a:ext cx="1949983"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Concerns have been raised by residents over </a:t>
              </a:r>
              <a:r>
                <a:rPr kumimoji="0" lang="en-US" sz="800" i="0" u="none" strike="noStrike" cap="none" spc="0" normalizeH="0" baseline="0">
                  <a:ln>
                    <a:noFill/>
                  </a:ln>
                  <a:solidFill>
                    <a:schemeClr val="tx1"/>
                  </a:solidFill>
                  <a:effectLst/>
                  <a:uFillTx/>
                  <a:latin typeface="+mj-lt"/>
                  <a:ea typeface="+mn-ea"/>
                  <a:cs typeface="+mn-cs"/>
                  <a:sym typeface="Helvetica Neue Medium"/>
                </a:rPr>
                <a:t>‘</a:t>
              </a:r>
              <a:r>
                <a:rPr kumimoji="0" lang="en-US" sz="1000" i="0" u="none" strike="noStrike" cap="none" spc="0" normalizeH="0" baseline="0">
                  <a:ln>
                    <a:noFill/>
                  </a:ln>
                  <a:solidFill>
                    <a:schemeClr val="tx1"/>
                  </a:solidFill>
                  <a:effectLst/>
                  <a:uFillTx/>
                  <a:latin typeface="+mj-lt"/>
                  <a:ea typeface="+mn-ea"/>
                  <a:cs typeface="+mn-cs"/>
                  <a:sym typeface="Helvetica Neue Medium"/>
                </a:rPr>
                <a:t>rural poverty’ </a:t>
              </a:r>
              <a:r>
                <a:rPr kumimoji="0" lang="en-US" sz="800" b="0" i="0" u="none" strike="noStrike" cap="none" spc="0" normalizeH="0" baseline="0">
                  <a:ln>
                    <a:noFill/>
                  </a:ln>
                  <a:solidFill>
                    <a:schemeClr val="tx1"/>
                  </a:solidFill>
                  <a:effectLst/>
                  <a:uFillTx/>
                  <a:latin typeface="+mj-lt"/>
                  <a:ea typeface="+mn-ea"/>
                  <a:cs typeface="+mn-cs"/>
                  <a:sym typeface="Helvetica Neue Medium"/>
                </a:rPr>
                <a:t>with inequity of access to services</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grpSp>
      <p:grpSp>
        <p:nvGrpSpPr>
          <p:cNvPr id="26" name="Group 25">
            <a:extLst>
              <a:ext uri="{FF2B5EF4-FFF2-40B4-BE49-F238E27FC236}">
                <a16:creationId xmlns:a16="http://schemas.microsoft.com/office/drawing/2014/main" id="{93E24C77-09F0-3361-E4B0-3666E4129B65}"/>
              </a:ext>
            </a:extLst>
          </p:cNvPr>
          <p:cNvGrpSpPr/>
          <p:nvPr/>
        </p:nvGrpSpPr>
        <p:grpSpPr>
          <a:xfrm>
            <a:off x="1711199" y="1083525"/>
            <a:ext cx="5379412" cy="475776"/>
            <a:chOff x="468453" y="1405926"/>
            <a:chExt cx="6038191" cy="475776"/>
          </a:xfrm>
        </p:grpSpPr>
        <p:sp>
          <p:nvSpPr>
            <p:cNvPr id="29" name="Rectangle 28">
              <a:extLst>
                <a:ext uri="{FF2B5EF4-FFF2-40B4-BE49-F238E27FC236}">
                  <a16:creationId xmlns:a16="http://schemas.microsoft.com/office/drawing/2014/main" id="{399EEF73-5566-6B9B-47ED-28FEF42369AD}"/>
                </a:ext>
              </a:extLst>
            </p:cNvPr>
            <p:cNvSpPr/>
            <p:nvPr/>
          </p:nvSpPr>
          <p:spPr>
            <a:xfrm>
              <a:off x="468453"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R="0" defTabSz="825500" rtl="0" fontAlgn="auto" latinLnBrk="0" hangingPunct="0">
                <a:lnSpc>
                  <a:spcPct val="100000"/>
                </a:lnSpc>
                <a:spcBef>
                  <a:spcPts val="0"/>
                </a:spcBef>
                <a:spcAft>
                  <a:spcPts val="200"/>
                </a:spcAft>
                <a:buClrTx/>
                <a:buSzTx/>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 percentage of our citizens</a:t>
              </a:r>
              <a:r>
                <a:rPr lang="en-GB" sz="800" kern="1200">
                  <a:latin typeface="+mj-lt"/>
                </a:rPr>
                <a:t> </a:t>
              </a:r>
              <a:r>
                <a:rPr lang="en-GB" sz="1000" kern="1200">
                  <a:latin typeface="+mj-lt"/>
                </a:rPr>
                <a:t>aged &gt;85 will double</a:t>
              </a:r>
              <a:r>
                <a:rPr lang="en-GB" sz="800" b="0" kern="1200">
                  <a:latin typeface="+mj-lt"/>
                </a:rPr>
                <a:t> by 2035</a:t>
              </a:r>
            </a:p>
          </p:txBody>
        </p:sp>
        <p:sp>
          <p:nvSpPr>
            <p:cNvPr id="30" name="Rectangle 29">
              <a:extLst>
                <a:ext uri="{FF2B5EF4-FFF2-40B4-BE49-F238E27FC236}">
                  <a16:creationId xmlns:a16="http://schemas.microsoft.com/office/drawing/2014/main" id="{44084982-1C6F-47C4-2ACA-A969D31FC682}"/>
                </a:ext>
              </a:extLst>
            </p:cNvPr>
            <p:cNvSpPr/>
            <p:nvPr/>
          </p:nvSpPr>
          <p:spPr>
            <a:xfrm>
              <a:off x="2512557"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kumimoji="0" lang="en-GB" sz="1000" i="0" u="none" strike="noStrike" kern="1200" cap="none" spc="0" normalizeH="0" baseline="0">
                  <a:ln>
                    <a:noFill/>
                  </a:ln>
                  <a:solidFill>
                    <a:schemeClr val="tx1"/>
                  </a:solidFill>
                  <a:effectLst/>
                  <a:uFillTx/>
                  <a:latin typeface="+mj-lt"/>
                  <a:ea typeface="+mn-ea"/>
                  <a:cs typeface="+mn-cs"/>
                  <a:sym typeface="Helvetica Neue Medium"/>
                </a:rPr>
                <a:t>35% </a:t>
              </a:r>
              <a:r>
                <a:rPr kumimoji="0" lang="en-GB" sz="800" b="0" i="0" u="none" strike="noStrike" kern="1200" cap="none" spc="0" normalizeH="0" baseline="0">
                  <a:ln>
                    <a:noFill/>
                  </a:ln>
                  <a:solidFill>
                    <a:schemeClr val="tx1"/>
                  </a:solidFill>
                  <a:effectLst/>
                  <a:uFillTx/>
                  <a:latin typeface="+mj-lt"/>
                  <a:ea typeface="+mn-ea"/>
                  <a:cs typeface="+mn-cs"/>
                  <a:sym typeface="Helvetica Neue Medium"/>
                </a:rPr>
                <a:t>of our citizens </a:t>
              </a:r>
              <a:r>
                <a:rPr lang="en-GB" sz="800" b="0" kern="1200">
                  <a:latin typeface="+mj-lt"/>
                </a:rPr>
                <a:t>report feeling limited by a longstanding condition </a:t>
              </a:r>
            </a:p>
          </p:txBody>
        </p:sp>
        <p:sp>
          <p:nvSpPr>
            <p:cNvPr id="31" name="Rectangle 30">
              <a:extLst>
                <a:ext uri="{FF2B5EF4-FFF2-40B4-BE49-F238E27FC236}">
                  <a16:creationId xmlns:a16="http://schemas.microsoft.com/office/drawing/2014/main" id="{D73C7B91-D42D-A56D-8E5A-95E44E2B279A}"/>
                </a:ext>
              </a:extLst>
            </p:cNvPr>
            <p:cNvSpPr/>
            <p:nvPr/>
          </p:nvSpPr>
          <p:spPr>
            <a:xfrm>
              <a:off x="4556660"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1000" kern="1200">
                  <a:latin typeface="+mj-lt"/>
                </a:rPr>
                <a:t>67%</a:t>
              </a:r>
              <a:r>
                <a:rPr lang="en-GB" sz="1000" b="0" kern="1200">
                  <a:latin typeface="+mj-lt"/>
                </a:rPr>
                <a:t> </a:t>
              </a:r>
              <a:r>
                <a:rPr lang="en-GB" sz="800" b="0" kern="1200">
                  <a:latin typeface="+mj-lt"/>
                </a:rPr>
                <a:t>of people in Swansea Bay have had contact with us in the last 6 months. </a:t>
              </a:r>
            </a:p>
          </p:txBody>
        </p:sp>
      </p:grpSp>
      <p:grpSp>
        <p:nvGrpSpPr>
          <p:cNvPr id="34" name="Group 33">
            <a:extLst>
              <a:ext uri="{FF2B5EF4-FFF2-40B4-BE49-F238E27FC236}">
                <a16:creationId xmlns:a16="http://schemas.microsoft.com/office/drawing/2014/main" id="{D8CA519E-0599-C585-4114-C89FD91F7EF9}"/>
              </a:ext>
            </a:extLst>
          </p:cNvPr>
          <p:cNvGrpSpPr/>
          <p:nvPr/>
        </p:nvGrpSpPr>
        <p:grpSpPr>
          <a:xfrm>
            <a:off x="1705186" y="3116388"/>
            <a:ext cx="5391438" cy="475202"/>
            <a:chOff x="456297" y="3306416"/>
            <a:chExt cx="5450747" cy="475202"/>
          </a:xfrm>
        </p:grpSpPr>
        <p:sp>
          <p:nvSpPr>
            <p:cNvPr id="32" name="Rectangle 31">
              <a:extLst>
                <a:ext uri="{FF2B5EF4-FFF2-40B4-BE49-F238E27FC236}">
                  <a16:creationId xmlns:a16="http://schemas.microsoft.com/office/drawing/2014/main" id="{E91B8F52-4599-88CC-96FB-24D3DCD447FB}"/>
                </a:ext>
              </a:extLst>
            </p:cNvPr>
            <p:cNvSpPr/>
            <p:nvPr/>
          </p:nvSpPr>
          <p:spPr>
            <a:xfrm>
              <a:off x="456297" y="3306416"/>
              <a:ext cx="1967590" cy="47520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800" b="0" kern="1200">
                  <a:latin typeface="+mj-lt"/>
                </a:rPr>
                <a:t>In a recent survey of Swansea Bay, </a:t>
              </a:r>
              <a:r>
                <a:rPr lang="en-GB" sz="1000" kern="1200">
                  <a:latin typeface="+mj-lt"/>
                </a:rPr>
                <a:t>52% </a:t>
              </a:r>
              <a:r>
                <a:rPr lang="en-GB" sz="800" b="0" kern="1200">
                  <a:latin typeface="+mj-lt"/>
                </a:rPr>
                <a:t>of respondents were satisfied with the quality of health and social care </a:t>
              </a:r>
            </a:p>
          </p:txBody>
        </p:sp>
        <p:sp>
          <p:nvSpPr>
            <p:cNvPr id="33" name="Rectangle 32">
              <a:extLst>
                <a:ext uri="{FF2B5EF4-FFF2-40B4-BE49-F238E27FC236}">
                  <a16:creationId xmlns:a16="http://schemas.microsoft.com/office/drawing/2014/main" id="{3FCBBD8B-BF4E-7B80-8EBF-33B7C24FE88C}"/>
                </a:ext>
              </a:extLst>
            </p:cNvPr>
            <p:cNvSpPr/>
            <p:nvPr/>
          </p:nvSpPr>
          <p:spPr>
            <a:xfrm>
              <a:off x="2545841" y="3306418"/>
              <a:ext cx="3361203" cy="47520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US" sz="1000">
                  <a:latin typeface="+mj-lt"/>
                </a:rPr>
                <a:t>Two thirds </a:t>
              </a:r>
              <a:r>
                <a:rPr lang="en-US" sz="800" b="0">
                  <a:latin typeface="+mj-lt"/>
                </a:rPr>
                <a:t>of the public think the standard of NHS care has gotten worse over the last 12 months, whilst </a:t>
              </a:r>
              <a:r>
                <a:rPr lang="en-US" sz="1000">
                  <a:latin typeface="+mj-lt"/>
                </a:rPr>
                <a:t>over 50% </a:t>
              </a:r>
              <a:r>
                <a:rPr lang="en-US" sz="800" b="0">
                  <a:latin typeface="+mj-lt"/>
                </a:rPr>
                <a:t>think it will continue to get worse.</a:t>
              </a:r>
              <a:endParaRPr lang="en-GB" sz="800" b="0" kern="1200">
                <a:latin typeface="+mj-lt"/>
              </a:endParaRPr>
            </a:p>
          </p:txBody>
        </p:sp>
      </p:grpSp>
      <p:sp>
        <p:nvSpPr>
          <p:cNvPr id="19" name="Title 1">
            <a:extLst>
              <a:ext uri="{FF2B5EF4-FFF2-40B4-BE49-F238E27FC236}">
                <a16:creationId xmlns:a16="http://schemas.microsoft.com/office/drawing/2014/main" id="{F3396336-F781-A30E-9941-97EB0E700E3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Addressing Healthcare Needs in Swansea Bay</a:t>
            </a:r>
          </a:p>
        </p:txBody>
      </p:sp>
      <p:grpSp>
        <p:nvGrpSpPr>
          <p:cNvPr id="50" name="Group 49">
            <a:extLst>
              <a:ext uri="{FF2B5EF4-FFF2-40B4-BE49-F238E27FC236}">
                <a16:creationId xmlns:a16="http://schemas.microsoft.com/office/drawing/2014/main" id="{DF56B186-F0F7-37A6-3E38-01DFDC939BA6}"/>
              </a:ext>
            </a:extLst>
          </p:cNvPr>
          <p:cNvGrpSpPr/>
          <p:nvPr/>
        </p:nvGrpSpPr>
        <p:grpSpPr>
          <a:xfrm>
            <a:off x="-1" y="0"/>
            <a:ext cx="9143998" cy="165595"/>
            <a:chOff x="374266" y="2474302"/>
            <a:chExt cx="13719657" cy="820603"/>
          </a:xfrm>
        </p:grpSpPr>
        <p:sp>
          <p:nvSpPr>
            <p:cNvPr id="51" name="Arrow: Pentagon 50">
              <a:extLst>
                <a:ext uri="{FF2B5EF4-FFF2-40B4-BE49-F238E27FC236}">
                  <a16:creationId xmlns:a16="http://schemas.microsoft.com/office/drawing/2014/main" id="{2521F5E2-422F-8490-B5BB-3A869ED57DD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52" name="Arrow: Chevron 51">
              <a:extLst>
                <a:ext uri="{FF2B5EF4-FFF2-40B4-BE49-F238E27FC236}">
                  <a16:creationId xmlns:a16="http://schemas.microsoft.com/office/drawing/2014/main" id="{DE2562C5-8DDA-E920-C36A-D7BAD445BCB7}"/>
                </a:ext>
              </a:extLst>
            </p:cNvPr>
            <p:cNvSpPr/>
            <p:nvPr/>
          </p:nvSpPr>
          <p:spPr>
            <a:xfrm>
              <a:off x="2612999" y="2474302"/>
              <a:ext cx="2697137" cy="820603"/>
            </a:xfrm>
            <a:prstGeom prst="chevron">
              <a:avLst/>
            </a:prstGeom>
            <a:solidFill>
              <a:srgbClr val="00B0F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53" name="Arrow: Chevron 52">
              <a:extLst>
                <a:ext uri="{FF2B5EF4-FFF2-40B4-BE49-F238E27FC236}">
                  <a16:creationId xmlns:a16="http://schemas.microsoft.com/office/drawing/2014/main" id="{2BE00B6E-4A04-59A3-F51D-91FB7A54252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Developing Our Strategy</a:t>
              </a:r>
            </a:p>
          </p:txBody>
        </p:sp>
        <p:sp>
          <p:nvSpPr>
            <p:cNvPr id="54" name="Arrow: Chevron 53">
              <a:extLst>
                <a:ext uri="{FF2B5EF4-FFF2-40B4-BE49-F238E27FC236}">
                  <a16:creationId xmlns:a16="http://schemas.microsoft.com/office/drawing/2014/main" id="{BA96C0D2-0138-45A2-D397-22068128B05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Strategy</a:t>
              </a:r>
            </a:p>
          </p:txBody>
        </p:sp>
        <p:sp>
          <p:nvSpPr>
            <p:cNvPr id="55" name="Arrow: Chevron 54">
              <a:extLst>
                <a:ext uri="{FF2B5EF4-FFF2-40B4-BE49-F238E27FC236}">
                  <a16:creationId xmlns:a16="http://schemas.microsoft.com/office/drawing/2014/main" id="{7FBC18BD-CF53-9E64-5D23-31C86CB40937}"/>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Investment &amp; Benefits</a:t>
              </a:r>
            </a:p>
          </p:txBody>
        </p:sp>
        <p:sp>
          <p:nvSpPr>
            <p:cNvPr id="56" name="Arrow: Chevron 55">
              <a:extLst>
                <a:ext uri="{FF2B5EF4-FFF2-40B4-BE49-F238E27FC236}">
                  <a16:creationId xmlns:a16="http://schemas.microsoft.com/office/drawing/2014/main" id="{D6CED409-A1AC-DA03-EBAB-F1D6B68E8A68}"/>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
        <p:nvSpPr>
          <p:cNvPr id="3" name="TextBox 2">
            <a:extLst>
              <a:ext uri="{FF2B5EF4-FFF2-40B4-BE49-F238E27FC236}">
                <a16:creationId xmlns:a16="http://schemas.microsoft.com/office/drawing/2014/main" id="{3331F605-EC28-0005-F04B-75BC360487F9}"/>
              </a:ext>
            </a:extLst>
          </p:cNvPr>
          <p:cNvSpPr txBox="1"/>
          <p:nvPr/>
        </p:nvSpPr>
        <p:spPr>
          <a:xfrm>
            <a:off x="8513777" y="4850382"/>
            <a:ext cx="381802"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fld id="{8E333356-3C15-4724-B4DD-66885432A3A9}" type="slidenum">
              <a:rPr kumimoji="0" lang="en-GB" sz="700" b="1" i="0" u="none" strike="noStrike" cap="none" spc="0" normalizeH="0" baseline="0" smtClean="0">
                <a:ln>
                  <a:noFill/>
                </a:ln>
                <a:solidFill>
                  <a:srgbClr val="002060"/>
                </a:solidFill>
                <a:effectLst/>
                <a:uFillTx/>
                <a:latin typeface="Arial" panose="020B0604020202020204" pitchFamily="34" charset="0"/>
                <a:cs typeface="Arial" panose="020B0604020202020204" pitchFamily="34" charset="0"/>
                <a:sym typeface="Helvetica Neue"/>
              </a:rPr>
              <a:t>9</a:t>
            </a:fld>
            <a:endParaRPr kumimoji="0" lang="en-GB" sz="700" b="1" i="0" u="none" strike="noStrike" cap="none" spc="0" normalizeH="0" baseline="0">
              <a:ln>
                <a:noFill/>
              </a:ln>
              <a:solidFill>
                <a:srgbClr val="002060"/>
              </a:solidFill>
              <a:effectLst/>
              <a:uFillTx/>
              <a:latin typeface="Arial" panose="020B0604020202020204" pitchFamily="34" charset="0"/>
              <a:cs typeface="Arial" panose="020B0604020202020204" pitchFamily="34" charset="0"/>
              <a:sym typeface="Helvetica Neue"/>
            </a:endParaRPr>
          </a:p>
        </p:txBody>
      </p:sp>
    </p:spTree>
    <p:extLst>
      <p:ext uri="{BB962C8B-B14F-4D97-AF65-F5344CB8AC3E}">
        <p14:creationId xmlns:p14="http://schemas.microsoft.com/office/powerpoint/2010/main" val="573705316"/>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d18310f1e927526071ceace381dac652">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1b3c20490c0a8462504c2eb70207153c"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90C5AA-C298-4F0F-A750-DBA1B3E6C4EB}">
  <ds:schemaRefs>
    <ds:schemaRef ds:uri="http://schemas.microsoft.com/sharepoint/v3/contenttype/forms"/>
  </ds:schemaRefs>
</ds:datastoreItem>
</file>

<file path=customXml/itemProps2.xml><?xml version="1.0" encoding="utf-8"?>
<ds:datastoreItem xmlns:ds="http://schemas.openxmlformats.org/officeDocument/2006/customXml" ds:itemID="{4D1CDF36-6BD6-473B-AC45-ABADF72B8FA5}"/>
</file>

<file path=customXml/itemProps3.xml><?xml version="1.0" encoding="utf-8"?>
<ds:datastoreItem xmlns:ds="http://schemas.openxmlformats.org/officeDocument/2006/customXml" ds:itemID="{E1934F16-1FC8-4445-B760-FD3B5166263B}">
  <ds:schemaRefs>
    <ds:schemaRef ds:uri="http://purl.org/dc/elements/1.1/"/>
    <ds:schemaRef ds:uri="http://schemas.microsoft.com/office/2006/documentManagement/types"/>
    <ds:schemaRef ds:uri="bb9b0f22-fc13-4739-8073-a3b688a298c6"/>
    <ds:schemaRef ds:uri="1a7783e7-0302-4867-bb81-00a86327fbf0"/>
    <ds:schemaRef ds:uri="http://purl.org/dc/terms/"/>
    <ds:schemaRef ds:uri="http://schemas.microsoft.com/office/2006/metadata/properties"/>
    <ds:schemaRef ds:uri="http://schemas.openxmlformats.org/package/2006/metadata/core-properties"/>
    <ds:schemaRef ds:uri="http://www.w3.org/XML/1998/namespace"/>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19684</Words>
  <Application>Microsoft Office PowerPoint</Application>
  <PresentationFormat>On-screen Show (16:9)</PresentationFormat>
  <Paragraphs>1751</Paragraphs>
  <Slides>56</Slides>
  <Notes>31</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56</vt:i4>
      </vt:variant>
    </vt:vector>
  </HeadingPairs>
  <TitlesOfParts>
    <vt:vector size="72" baseType="lpstr">
      <vt:lpstr>Aptos</vt:lpstr>
      <vt:lpstr>Aptos Display</vt:lpstr>
      <vt:lpstr>Arial</vt:lpstr>
      <vt:lpstr>Arial Black</vt:lpstr>
      <vt:lpstr>Arial,Sans-Serif</vt:lpstr>
      <vt:lpstr>Calibri</vt:lpstr>
      <vt:lpstr>Courier New</vt:lpstr>
      <vt:lpstr>Gill Sans MT</vt:lpstr>
      <vt:lpstr>Helvetica Neue</vt:lpstr>
      <vt:lpstr>Helvetica Neue Medium</vt:lpstr>
      <vt:lpstr>Helvetica Neue Medium</vt:lpstr>
      <vt:lpstr>Helvetica Neue Thin</vt:lpstr>
      <vt:lpstr>White</vt:lpstr>
      <vt:lpstr>2_White</vt:lpstr>
      <vt:lpstr>WHITE BG SLIDE</vt:lpstr>
      <vt:lpstr>Office Theme</vt:lpstr>
      <vt:lpstr>PowerPoint Presentation</vt:lpstr>
      <vt:lpstr>Contents </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Our Digital Journey at Swansea Bay</vt:lpstr>
      <vt:lpstr>National Context</vt:lpstr>
      <vt:lpstr>PowerPoint Presentation</vt:lpstr>
      <vt:lpstr>PowerPoint Presentation</vt:lpstr>
      <vt:lpstr>PowerPoint Presentation</vt:lpstr>
      <vt:lpstr>Strategy Development</vt:lpstr>
      <vt:lpstr>PowerPoint Presentation</vt:lpstr>
      <vt:lpstr>Aligning with Existing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Future of Artificial Intelligence</vt:lpstr>
      <vt:lpstr>PowerPoint Presentation</vt:lpstr>
      <vt:lpstr>Key Considerations for the EPR Strategy and final EPR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Delivering a Sustainable Organisation</vt:lpstr>
      <vt:lpstr>Establishing a Benefits Framework across the Organisation</vt:lpstr>
      <vt:lpstr>Investment Opportunities</vt:lpstr>
      <vt:lpstr>PowerPoint Presentation</vt:lpstr>
      <vt:lpstr>The Mobilisation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Matt John (Swansea Bay UHB - Digital)</cp:lastModifiedBy>
  <cp:revision>1</cp:revision>
  <dcterms:modified xsi:type="dcterms:W3CDTF">2025-11-18T10:12:35Z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